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7" r:id="rId2"/>
    <p:sldId id="262" r:id="rId3"/>
    <p:sldId id="357" r:id="rId4"/>
    <p:sldId id="353" r:id="rId5"/>
    <p:sldId id="395" r:id="rId6"/>
    <p:sldId id="320" r:id="rId7"/>
    <p:sldId id="400" r:id="rId8"/>
    <p:sldId id="399" r:id="rId9"/>
    <p:sldId id="393" r:id="rId10"/>
    <p:sldId id="405" r:id="rId11"/>
    <p:sldId id="260" r:id="rId12"/>
    <p:sldId id="261" r:id="rId13"/>
    <p:sldId id="258" r:id="rId14"/>
    <p:sldId id="402" r:id="rId15"/>
    <p:sldId id="381" r:id="rId16"/>
    <p:sldId id="367" r:id="rId17"/>
    <p:sldId id="390" r:id="rId18"/>
    <p:sldId id="403" r:id="rId19"/>
    <p:sldId id="369" r:id="rId20"/>
    <p:sldId id="401" r:id="rId21"/>
    <p:sldId id="371" r:id="rId22"/>
    <p:sldId id="391" r:id="rId23"/>
    <p:sldId id="392" r:id="rId24"/>
    <p:sldId id="311" r:id="rId25"/>
    <p:sldId id="267" r:id="rId26"/>
    <p:sldId id="360" r:id="rId27"/>
    <p:sldId id="382" r:id="rId28"/>
    <p:sldId id="409" r:id="rId29"/>
    <p:sldId id="376" r:id="rId30"/>
    <p:sldId id="383" r:id="rId31"/>
    <p:sldId id="331" r:id="rId32"/>
    <p:sldId id="384" r:id="rId33"/>
    <p:sldId id="379" r:id="rId34"/>
    <p:sldId id="408" r:id="rId35"/>
    <p:sldId id="342" r:id="rId36"/>
    <p:sldId id="330" r:id="rId37"/>
    <p:sldId id="404" r:id="rId38"/>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ouhq/leBFo2uyxRitzsLw==" hashData="OMtvmKw37JYdHWE5d/taeFKKZ9BFWswBsSmkWeshgHemTN5AgYmyk1wRab56YrNVCdFqjlAqYKRicreC0vksz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8" autoAdjust="0"/>
    <p:restoredTop sz="68904" autoAdjust="0"/>
  </p:normalViewPr>
  <p:slideViewPr>
    <p:cSldViewPr snapToGrid="0">
      <p:cViewPr varScale="1">
        <p:scale>
          <a:sx n="81" d="100"/>
          <a:sy n="81" d="100"/>
        </p:scale>
        <p:origin x="1504" y="176"/>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02.01.2025</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02.01.2025</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helsedirektoratet.no/retningslinjer/bipolare-lidingar/Bipolare%20lidingar%20%E2%80%93%20Nasjonal%20faglig%20retningslinje%20for%20utgreiing%20og%20behandling.pdf/_/attachment/inline/0a495dbf-91ed-4049-90c6-cb46f5babcda:b01d1720e1996ad7b30e8a4f5d4fe522b35265e1/Bipolare%20lidingar%20%E2%80%93%20Nasjonal%20faglig%20retningslinje%20for%20utgreiing%20og%20behandling.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skning.no/helsetjenester-partner-psykisk-helse/ti-rad-til-deg-som-er-parorende-til-en-person-med-psykisk-lidelse/212975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helsedirektoratet.no/veiledere/parorendeveileder/stotte-familie-og-andre-parorend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lpp.no/"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helsenorge.no/undersokelse-og-behandling/familiegruppe/" TargetMode="External"/><Relationship Id="rId4" Type="http://schemas.openxmlformats.org/officeDocument/2006/relationships/hyperlink" Target="https://bipolarforeningen.no/"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vestreviken.no/kurs-for-personer-med-bipolar-lidels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odcasts.apple.com/no/podcast/21-psykiater-lise-gr%C3%B8ndahl-om-bipolar-lidelse/id1489156460?i=1000514759503"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i="1" dirty="0"/>
              <a:t>Ønsk velkommen og ev. gi praktisk informasjon.</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17FF9-8046-454D-B830-E26D21ED9EF7}" type="slidenum">
              <a:rPr lang="nb-NO" altLang="nb-NO" smtClean="0">
                <a:latin typeface="Arial" panose="020B0604020202020204" pitchFamily="34" charset="0"/>
              </a:rPr>
              <a:pPr>
                <a:spcBef>
                  <a:spcPct val="0"/>
                </a:spcBef>
              </a:pPr>
              <a:t>10</a:t>
            </a:fld>
            <a:endParaRPr lang="nb-NO" altLang="nb-NO">
              <a:latin typeface="Arial" panose="020B0604020202020204" pitchFamily="34" charset="0"/>
            </a:endParaRPr>
          </a:p>
        </p:txBody>
      </p:sp>
      <p:sp>
        <p:nvSpPr>
          <p:cNvPr id="235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lang="nb-NO" altLang="nb-NO" sz="1100" b="1" dirty="0"/>
              <a:t>Tekst: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Bipolar lidelse går ofte igjen i familier.</a:t>
            </a:r>
            <a:r>
              <a:rPr lang="nb-NO" altLang="nb-NO" sz="1100" baseline="0" dirty="0"/>
              <a:t> Bipolar lidelse er en av de mest arvbare psykiske lidelsene.</a:t>
            </a:r>
          </a:p>
          <a:p>
            <a:pPr marL="171450" lvl="0" indent="-171450">
              <a:spcBef>
                <a:spcPts val="0"/>
              </a:spcBef>
              <a:spcAft>
                <a:spcPts val="0"/>
              </a:spcAft>
              <a:buFont typeface="Arial" panose="020B0604020202020204" pitchFamily="34" charset="0"/>
              <a:buChar char="•"/>
            </a:pPr>
            <a:r>
              <a:rPr lang="nb-NO" altLang="nb-NO" sz="1100" baseline="0" dirty="0"/>
              <a:t>Risiko øker med n</a:t>
            </a:r>
            <a:r>
              <a:rPr lang="nb-NO" altLang="nb-NO" sz="1100" dirty="0"/>
              <a:t>ærhet i genetisk slektskap.</a:t>
            </a:r>
            <a:r>
              <a:rPr lang="nb-NO" altLang="nb-NO" sz="1100" baseline="0" dirty="0"/>
              <a:t> </a:t>
            </a:r>
          </a:p>
          <a:p>
            <a:pPr marL="628650" lvl="1" indent="-171450">
              <a:spcBef>
                <a:spcPts val="0"/>
              </a:spcBef>
              <a:spcAft>
                <a:spcPts val="0"/>
              </a:spcAft>
              <a:buFont typeface="Calibri Light" panose="020F0302020204030204" pitchFamily="34" charset="0"/>
              <a:buChar char="−"/>
            </a:pPr>
            <a:r>
              <a:rPr lang="nb-NO" altLang="nb-NO" sz="1100" baseline="0" dirty="0"/>
              <a:t>D</a:t>
            </a:r>
            <a:r>
              <a:rPr lang="nb-NO" altLang="nb-NO" sz="1100" dirty="0"/>
              <a:t>et er f.eks. høyere risiko for bipolar lidelse mellom eneggede enn toeggede tvillinger. </a:t>
            </a:r>
          </a:p>
          <a:p>
            <a:pPr marL="628650" lvl="1" indent="-171450">
              <a:spcBef>
                <a:spcPts val="0"/>
              </a:spcBef>
              <a:spcAft>
                <a:spcPts val="0"/>
              </a:spcAft>
              <a:buFont typeface="Calibri Light" panose="020F0302020204030204" pitchFamily="34" charset="0"/>
              <a:buChar char="−"/>
            </a:pPr>
            <a:r>
              <a:rPr lang="nb-NO" altLang="nb-NO" sz="1100" dirty="0"/>
              <a:t>Høyere risiko med en forelder enn en besteforelder med lidelsen.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Risikoen øker med hyppigheten av bipolare og andre psykiske lidelser i familien.</a:t>
            </a:r>
            <a:r>
              <a:rPr lang="nb-NO" altLang="nb-NO" sz="1100" baseline="0" dirty="0"/>
              <a:t> </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er 10 % sannsynlighet for at et barn av en person med bipolar lidelse utvikler lidelsen</a:t>
            </a:r>
            <a:r>
              <a:rPr lang="nb-NO" altLang="nb-NO" sz="1100" baseline="0" dirty="0"/>
              <a:t> (hvis den andre forelderen </a:t>
            </a:r>
            <a:r>
              <a:rPr lang="nb-NO" altLang="nb-NO" sz="1100" dirty="0"/>
              <a:t>er psykisk frisk).</a:t>
            </a:r>
          </a:p>
          <a:p>
            <a:pPr marL="628650" marR="0" lvl="1"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dirty="0"/>
              <a:t>Det </a:t>
            </a:r>
            <a:r>
              <a:rPr lang="nb-NO" altLang="nb-NO" sz="1100" baseline="0" dirty="0"/>
              <a:t>betyr at risikoen er omtrent ti ganger høyere enn i befolkningen ellers, men det er likevel klart mest sannsynlig at et barn av en forelder med bipolar lidelse ikke selv utvikler lidelsen. </a:t>
            </a:r>
          </a:p>
          <a:p>
            <a:pPr marR="0" lvl="1" algn="l" defTabSz="914400" rtl="0" eaLnBrk="1" fontAlgn="auto" latinLnBrk="0" hangingPunct="1">
              <a:lnSpc>
                <a:spcPct val="100000"/>
              </a:lnSpc>
              <a:spcBef>
                <a:spcPts val="0"/>
              </a:spcBef>
              <a:spcAft>
                <a:spcPts val="0"/>
              </a:spcAft>
              <a:buClrTx/>
              <a:buSzTx/>
              <a:tabLst/>
              <a:defRPr/>
            </a:pPr>
            <a:endParaRPr lang="nb-NO" altLang="nb-NO" sz="1100" baseline="0" dirty="0"/>
          </a:p>
          <a:p>
            <a:pPr marL="0" lvl="0" indent="-112712">
              <a:buFont typeface="Wingdings" panose="05000000000000000000" pitchFamily="2" charset="2"/>
              <a:buNone/>
            </a:pPr>
            <a:r>
              <a:rPr lang="nb-NO" altLang="nb-NO" sz="1100" b="0" u="sng" baseline="0" dirty="0"/>
              <a:t>Tilleggsinformasjon ved behov:</a:t>
            </a:r>
          </a:p>
          <a:p>
            <a:pPr marL="0" marR="0" lvl="0" indent="-112712" algn="l" defTabSz="914400" rtl="0" eaLnBrk="1" fontAlgn="auto" latinLnBrk="0" hangingPunct="1">
              <a:lnSpc>
                <a:spcPct val="100000"/>
              </a:lnSpc>
              <a:buClrTx/>
              <a:buSzTx/>
              <a:buFont typeface="Wingdings" panose="05000000000000000000" pitchFamily="2" charset="2"/>
              <a:buNone/>
              <a:tabLst/>
              <a:defRPr/>
            </a:pPr>
            <a:r>
              <a:rPr lang="nb-NO" altLang="nb-NO" sz="1100" b="1" dirty="0"/>
              <a:t>Familie-, tvilling- og adopsjonsstudier viser høy arvbarhet</a:t>
            </a:r>
            <a:r>
              <a:rPr lang="nb-NO" altLang="nb-NO" sz="1100" dirty="0"/>
              <a:t> </a:t>
            </a:r>
            <a:r>
              <a:rPr lang="nb-NO" altLang="nb-NO" sz="1100" baseline="0" dirty="0"/>
              <a:t>(se kapittel 3 i Skjelstad, 2021).</a:t>
            </a:r>
            <a:endParaRPr lang="nb-NO" altLang="nb-NO" sz="1100" dirty="0"/>
          </a:p>
          <a:p>
            <a:pPr indent="-112712"/>
            <a:r>
              <a:rPr lang="nb-NO" altLang="nb-NO" sz="1100" b="1" u="none" dirty="0"/>
              <a:t>Tvillingstudier:</a:t>
            </a:r>
          </a:p>
          <a:p>
            <a:pPr marL="171450" indent="-171450">
              <a:buFontTx/>
              <a:buChar char="-"/>
            </a:pPr>
            <a:r>
              <a:rPr lang="nb-NO" altLang="nb-NO" sz="1100" dirty="0"/>
              <a:t>Likekjønnede eneggede tvillinger: hvis én har lidelsen er det 40-45 % sannsynlighet for at den andre utvikler den</a:t>
            </a:r>
          </a:p>
          <a:p>
            <a:pPr marL="171450" indent="-171450">
              <a:buFontTx/>
              <a:buChar char="-"/>
            </a:pPr>
            <a:r>
              <a:rPr lang="nb-NO" altLang="nb-NO" sz="1100" dirty="0"/>
              <a:t>Likekjønnede toeggede tvillinger: hvis én har lidelsen er det 5-9 %  sannsynlighet for at den andre utvikler den</a:t>
            </a:r>
          </a:p>
          <a:p>
            <a:pPr marL="171450" indent="-171450">
              <a:buFontTx/>
              <a:buChar char="-"/>
            </a:pPr>
            <a:r>
              <a:rPr lang="nb-NO" altLang="nb-NO" sz="1100" dirty="0"/>
              <a:t>Forskjellen mellom eneggede og toeggede tvillinger forklares med genetisk arv</a:t>
            </a:r>
          </a:p>
          <a:p>
            <a:pPr marL="171450" indent="-171450">
              <a:buFontTx/>
              <a:buChar char="-"/>
              <a:defRPr/>
            </a:pPr>
            <a:r>
              <a:rPr lang="nb-NO" altLang="nb-NO" sz="1100" baseline="0" dirty="0"/>
              <a:t>Tallene fra tvillingstudiene viser hovedsakelig til personer med bipolar I lidelse som har vært innlagt. </a:t>
            </a:r>
            <a:r>
              <a:rPr lang="nb-NO" altLang="nb-NO" sz="1100" dirty="0"/>
              <a:t>Arvbarheten er noe lavere ved bipolar II lidelse </a:t>
            </a:r>
            <a:endParaRPr lang="nb-NO" altLang="nb-NO" sz="1100" b="0" u="none" baseline="0" dirty="0"/>
          </a:p>
          <a:p>
            <a:pPr>
              <a:defRPr/>
            </a:pPr>
            <a:r>
              <a:rPr lang="nb-NO" altLang="nb-NO" sz="1100" b="1" u="none" dirty="0"/>
              <a:t>Mer om risiko:</a:t>
            </a:r>
          </a:p>
          <a:p>
            <a:pPr marL="171450" indent="-171450">
              <a:buFontTx/>
              <a:buChar char="-"/>
            </a:pPr>
            <a:r>
              <a:rPr lang="nb-NO" altLang="nb-NO" sz="1100" dirty="0"/>
              <a:t>Hvis begge foreldre har bipolar lidelse, øker risikoen til 25+ %</a:t>
            </a:r>
          </a:p>
          <a:p>
            <a:pPr marL="171450" indent="-171450">
              <a:buFontTx/>
              <a:buChar char="-"/>
            </a:pPr>
            <a:r>
              <a:rPr lang="nb-NO" altLang="nb-NO" sz="1100" dirty="0"/>
              <a:t>Schizofreni i familien øker risikoen for bipolar I lidelse hos et barn, mens tilbakevendende depresjoner øker risikoen for bipolar II lidelse</a:t>
            </a:r>
          </a:p>
          <a:p>
            <a:pPr marL="171450" indent="-171450">
              <a:buFontTx/>
              <a:buChar char="-"/>
              <a:defRPr/>
            </a:pPr>
            <a:r>
              <a:rPr lang="nb-NO" altLang="nb-NO" sz="1100" dirty="0"/>
              <a:t>Nærmere 50 % av barn</a:t>
            </a:r>
            <a:r>
              <a:rPr lang="nb-NO" altLang="nb-NO" sz="1100" baseline="0" dirty="0"/>
              <a:t> med en forelder med BP (og en frisk) utvikler </a:t>
            </a:r>
            <a:r>
              <a:rPr lang="nb-NO" altLang="nb-NO" sz="1100" dirty="0"/>
              <a:t>en eller annen psykisk lidelse. Det er omtrent det dobbelte som i befolkningen</a:t>
            </a:r>
            <a:r>
              <a:rPr lang="nb-NO" altLang="nb-NO" sz="1100" baseline="0" dirty="0"/>
              <a:t> for øvrig. Disse lidelsene har ulik alvorlighetsgrad og er ikke nødvendigvis vedvarende.</a:t>
            </a:r>
            <a:endParaRPr lang="nb-NO" altLang="nb-NO" sz="1100" dirty="0"/>
          </a:p>
          <a:p>
            <a:pPr marL="171450" indent="-171450">
              <a:buFontTx/>
              <a:buChar char="-"/>
            </a:pPr>
            <a:r>
              <a:rPr lang="nb-NO" altLang="nb-NO" sz="1100" dirty="0"/>
              <a:t>Det er mer sannsynlig at et barn av en forelder med bipolar lidelse utvikler unipolare depresjoner enn bipolar lidelse </a:t>
            </a:r>
          </a:p>
          <a:p>
            <a:pPr marL="171450" indent="-171450">
              <a:buFontTx/>
              <a:buChar char="-"/>
            </a:pPr>
            <a:r>
              <a:rPr lang="nb-NO" altLang="nb-NO" sz="1100" dirty="0"/>
              <a:t>1/4 til 1/3 av de med bipolar lidelse har en førstegradsslektning med lidelsen</a:t>
            </a:r>
          </a:p>
          <a:p>
            <a:pPr marL="0" lvl="0" indent="0" eaLnBrk="1" hangingPunct="1">
              <a:buFontTx/>
              <a:buNone/>
            </a:pPr>
            <a:endParaRPr lang="nb-NO" altLang="nb-NO" sz="1100" b="1" u="none" baseline="0" dirty="0"/>
          </a:p>
          <a:p>
            <a:pPr marL="0" lvl="0" indent="0" eaLnBrk="1" hangingPunct="1">
              <a:buFontTx/>
              <a:buNone/>
            </a:pPr>
            <a:r>
              <a:rPr lang="nb-NO" altLang="nb-NO" sz="1100" b="1" u="none" baseline="0" dirty="0"/>
              <a:t>Arvbarhetsestimater: </a:t>
            </a:r>
            <a:r>
              <a:rPr lang="nb-NO" altLang="nb-NO" sz="1100" i="1" baseline="0" dirty="0"/>
              <a:t>Dette kan være for avansert informasjon for kursdeltagerne, men enkelte deltagere kan ha hørt om arvbarhetsestimater og spør om hva det betyr. Informasjonen nedenfor kan benyttes av kursledere som ønsker å gi en forklaring. Alternativt kan deltagerne henvises til litteratur om dette, f.eks. kap. 3 i Skjelstad (2021)</a:t>
            </a:r>
            <a:endParaRPr lang="nb-NO" altLang="nb-NO" sz="1100" baseline="0" dirty="0"/>
          </a:p>
          <a:p>
            <a:pPr marL="171450" indent="-171450">
              <a:buFontTx/>
              <a:buChar char="-"/>
            </a:pPr>
            <a:r>
              <a:rPr lang="nb-NO" altLang="nb-NO" sz="1100" b="0" baseline="0" dirty="0">
                <a:solidFill>
                  <a:schemeClr val="tx1"/>
                </a:solidFill>
              </a:rPr>
              <a:t>Funnene fra tvillingstudier anslår arvbarheten til å ligge i området 60-80 % (høyest for bipolar I lidelse)</a:t>
            </a:r>
            <a:r>
              <a:rPr lang="nb-NO" altLang="nb-NO" sz="1100" b="0" baseline="0" dirty="0"/>
              <a:t>.</a:t>
            </a:r>
            <a:r>
              <a:rPr lang="nb-NO" altLang="nb-NO" sz="1100" baseline="0" dirty="0"/>
              <a:t> Mange tenker da feilaktig at det er 60-80 % sannsynlighet for at deres barn får lidelsen. Arvbarhetsestimatene betyr kun at 60-80 % av årsaken til høyere overlapp (konkordans) av bipolar lidelse hos eneggede sammenlignet med toeggede trolig skyldes arvematerialet. Dette fordi </a:t>
            </a:r>
            <a:r>
              <a:rPr lang="nb-NO" altLang="nb-NO" sz="1100" dirty="0"/>
              <a:t>eneggede har</a:t>
            </a:r>
            <a:r>
              <a:rPr lang="nb-NO" altLang="nb-NO" sz="1100" baseline="0" dirty="0"/>
              <a:t> identisk DNA, mens </a:t>
            </a:r>
            <a:r>
              <a:rPr lang="nb-NO" altLang="nb-NO" sz="1100" dirty="0"/>
              <a:t>toeggede kun deler ca. 50 % </a:t>
            </a:r>
            <a:r>
              <a:rPr lang="nb-NO" altLang="nb-NO" sz="1100" baseline="0" dirty="0"/>
              <a:t>(jf. Falconers formel)</a:t>
            </a:r>
            <a:r>
              <a:rPr lang="nb-NO" altLang="nb-NO" sz="1100" dirty="0"/>
              <a:t>. Men man kan ikke med sikkerhet si at forskjellen skyldes </a:t>
            </a:r>
            <a:r>
              <a:rPr lang="nb-NO" altLang="nb-NO" sz="1100" u="none" dirty="0"/>
              <a:t>arvematerialet,</a:t>
            </a:r>
            <a:r>
              <a:rPr lang="nb-NO" altLang="nb-NO" sz="1100" dirty="0"/>
              <a:t> selv om det anses som sannsynlig. Tvillingstudiene kan heller</a:t>
            </a:r>
            <a:r>
              <a:rPr lang="nb-NO" altLang="nb-NO" sz="1100" baseline="0" dirty="0"/>
              <a:t> ikke fortelle oss </a:t>
            </a:r>
            <a:r>
              <a:rPr lang="nb-NO" altLang="nb-NO" sz="1100" dirty="0"/>
              <a:t>hvor viktig arvematerialet</a:t>
            </a:r>
            <a:r>
              <a:rPr lang="nb-NO" altLang="nb-NO" sz="1100" baseline="0" dirty="0"/>
              <a:t> generelt er for utvikling av bipolar lidelse. Da trengs det andre typer studier, som </a:t>
            </a:r>
            <a:r>
              <a:rPr lang="nb-NO" altLang="nb-NO" sz="1100" dirty="0"/>
              <a:t>genetiske studier. Arvbarhetsestimatet</a:t>
            </a:r>
            <a:r>
              <a:rPr lang="nb-NO" altLang="nb-NO" sz="1100" baseline="0" dirty="0"/>
              <a:t> fra tvillingstudier kan heller ikke fortelle oss hvor sannsynlig det er at et barn av en person med bipolar lidelse selv utvikler lidelsen, men overlappen mellom toeggede tvillinger gir oss en pekepinn ettersom også et barn (i likhet med søsken) deler</a:t>
            </a:r>
            <a:r>
              <a:rPr lang="nb-NO" altLang="nb-NO" sz="1100" dirty="0"/>
              <a:t> omtrent halvparten</a:t>
            </a:r>
            <a:r>
              <a:rPr lang="nb-NO" altLang="nb-NO" sz="1100" baseline="0" dirty="0"/>
              <a:t> av arvematerialet med hver av foreldrene. Det er også verdt å merke seg at selv for eneggede tvillinger er det størst sannsynlighet for at tvilling nummer to ikke utvikler bipolar lidelse, til tross for identiske gener. Det tilsier at også andre faktorer er viktige, f.eks. forskjeller i eksponering for og mestring av miljøfaktorer, livsstilsfaktorer eller andre tilfeldige faktorer av biokjemisk betydning.</a:t>
            </a:r>
            <a:endParaRPr lang="nb-NO" altLang="nb-NO" sz="1100" dirty="0"/>
          </a:p>
        </p:txBody>
      </p:sp>
    </p:spTree>
    <p:extLst>
      <p:ext uri="{BB962C8B-B14F-4D97-AF65-F5344CB8AC3E}">
        <p14:creationId xmlns:p14="http://schemas.microsoft.com/office/powerpoint/2010/main" val="22385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b="1" i="0" baseline="0" dirty="0"/>
              <a:t>Tekst:</a:t>
            </a:r>
            <a:endParaRPr lang="nb-NO" altLang="nb-NO" sz="1100" dirty="0"/>
          </a:p>
          <a:p>
            <a:pPr marL="0" lvl="0" indent="0">
              <a:buFont typeface="Arial" panose="020B0604020202020204" pitchFamily="34" charset="0"/>
              <a:buNone/>
            </a:pPr>
            <a:r>
              <a:rPr lang="nb-NO" altLang="nb-NO" sz="1100" baseline="0" dirty="0"/>
              <a:t>Miljørisikofaktorene som er vist å øke risikoen for bipolar lidelse:</a:t>
            </a:r>
            <a:endParaRPr lang="nb-NO" altLang="nb-NO" sz="1100" dirty="0"/>
          </a:p>
          <a:p>
            <a:pPr marL="171450" lvl="0" indent="-171450">
              <a:buFont typeface="Arial" panose="020B0604020202020204" pitchFamily="34" charset="0"/>
              <a:buChar char="•"/>
            </a:pPr>
            <a:r>
              <a:rPr lang="nb-NO" altLang="nb-NO" sz="1100" dirty="0"/>
              <a:t>Å være født veldig prematurt</a:t>
            </a:r>
          </a:p>
          <a:p>
            <a:pPr marL="171450" lvl="0" indent="-171450">
              <a:buFont typeface="Arial" panose="020B0604020202020204" pitchFamily="34" charset="0"/>
              <a:buChar char="•"/>
            </a:pPr>
            <a:r>
              <a:rPr lang="nb-NO" altLang="nb-NO" sz="1100" dirty="0"/>
              <a:t>Psykologiske traumer tidlig i livet</a:t>
            </a:r>
          </a:p>
          <a:p>
            <a:pPr marL="171450" lvl="0" indent="-171450">
              <a:buFont typeface="Arial" panose="020B0604020202020204" pitchFamily="34" charset="0"/>
              <a:buChar char="•"/>
            </a:pPr>
            <a:r>
              <a:rPr lang="nb-NO" altLang="nb-NO" sz="1100" dirty="0"/>
              <a:t>Større stressopplevelser kort tid før sykdomsutbruddet</a:t>
            </a:r>
          </a:p>
          <a:p>
            <a:pPr marL="171450" lvl="0" indent="-171450">
              <a:buFont typeface="Arial" panose="020B0604020202020204" pitchFamily="34" charset="0"/>
              <a:buChar char="•"/>
            </a:pPr>
            <a:r>
              <a:rPr lang="nb-NO" altLang="nb-NO" sz="1100" dirty="0"/>
              <a:t>Hodeskader</a:t>
            </a:r>
          </a:p>
          <a:p>
            <a:pPr marL="171450" lvl="0" indent="-171450">
              <a:buFont typeface="Arial" panose="020B0604020202020204" pitchFamily="34" charset="0"/>
              <a:buChar char="•"/>
            </a:pPr>
            <a:r>
              <a:rPr lang="nb-NO" altLang="nb-NO" sz="1100" dirty="0"/>
              <a:t>Rusmidler er</a:t>
            </a:r>
            <a:r>
              <a:rPr lang="nb-NO" altLang="nb-NO" sz="1100" baseline="0" dirty="0"/>
              <a:t> mer usikkert </a:t>
            </a:r>
          </a:p>
          <a:p>
            <a:pPr marL="171450" lvl="0" indent="-171450">
              <a:buFont typeface="Arial" panose="020B0604020202020204" pitchFamily="34" charset="0"/>
              <a:buChar char="•"/>
            </a:pPr>
            <a:r>
              <a:rPr lang="nb-NO" altLang="nb-NO" sz="1100" baseline="0" dirty="0"/>
              <a:t>B</a:t>
            </a:r>
            <a:r>
              <a:rPr lang="nb-NO" altLang="nb-NO" sz="1100" dirty="0"/>
              <a:t>etennelser er</a:t>
            </a:r>
            <a:r>
              <a:rPr lang="nb-NO" altLang="nb-NO" sz="1100" baseline="0" dirty="0"/>
              <a:t> </a:t>
            </a:r>
            <a:r>
              <a:rPr lang="nb-NO" altLang="nb-NO" sz="1100" dirty="0"/>
              <a:t>mer usikkert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Disse miljørisikofaktorene er vist å </a:t>
            </a:r>
            <a:r>
              <a:rPr lang="nb-NO" altLang="nb-NO" sz="1100" i="1" baseline="0" dirty="0"/>
              <a:t>øke</a:t>
            </a:r>
            <a:r>
              <a:rPr lang="nb-NO" altLang="nb-NO" sz="1100" baseline="0" dirty="0"/>
              <a:t> risikoen, men på samme måte som for genvarianter er ikke sammenhengene entydige: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Ikke alle med </a:t>
            </a:r>
            <a:r>
              <a:rPr lang="nb-NO" sz="1100" baseline="0" dirty="0"/>
              <a:t>slike erfaringer utvikler bipolar eller annen psykisk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Også personer uten disse risikofaktorene kan utvikle bipolar lidelse</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dirty="0"/>
              <a:t>Risikofaktorene øker også risikoen for en rekke andre psykiske lidelser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Andre miljøfaktorer kan </a:t>
            </a:r>
            <a:r>
              <a:rPr lang="nb-NO" altLang="nb-NO" sz="1100" i="1" baseline="0" dirty="0"/>
              <a:t>redusere</a:t>
            </a:r>
            <a:r>
              <a:rPr lang="nb-NO" altLang="nb-NO" sz="1100" baseline="0" dirty="0"/>
              <a:t> risikoen for bipolar lidelse. </a:t>
            </a:r>
          </a:p>
          <a:p>
            <a:pPr marL="171450" marR="0" lvl="0" indent="-17145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altLang="nb-NO" sz="1100" baseline="0" dirty="0"/>
              <a:t>Gunstige oppvekstbetingelser kan ha beskyttende effekt for de som har genetisk sårbarhet.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u="sng" baseline="0" dirty="0"/>
              <a:t>Tilleggsinformasjon ved behov:</a:t>
            </a:r>
            <a:endParaRPr lang="nb-NO" altLang="nb-NO" sz="1100" b="0" u="sng" dirty="0"/>
          </a:p>
          <a:p>
            <a:pPr marL="342900" indent="-342900">
              <a:buFontTx/>
              <a:buChar char="-"/>
            </a:pPr>
            <a:r>
              <a:rPr lang="nb-NO" altLang="nb-NO" sz="1100" dirty="0"/>
              <a:t>Å ha erfart enten misbruk, omsorgsforsømmelse, mobbing eller tap av foreldre de første 18 leveårene, er vist å øke risikoen for bipolar lidelse med 2,6x. Emosjonelt misbruk gir størst økt risiko (4x).</a:t>
            </a:r>
          </a:p>
          <a:p>
            <a:pPr marL="342900" indent="-342900">
              <a:buFontTx/>
              <a:buChar char="-"/>
            </a:pPr>
            <a:r>
              <a:rPr lang="nb-NO" altLang="nb-NO" sz="1100" dirty="0"/>
              <a:t>Hodeskader ≈ 2x økt risiko.</a:t>
            </a:r>
          </a:p>
          <a:p>
            <a:pPr marL="342900" indent="-342900">
              <a:buFontTx/>
              <a:buChar char="-"/>
            </a:pPr>
            <a:r>
              <a:rPr lang="nb-NO" altLang="nb-NO" sz="1100" dirty="0"/>
              <a:t>Rusmiddelbruk, spesielt illegale stoffer, er vist å øke risikoen i noen, men ikke i andre studier.</a:t>
            </a:r>
          </a:p>
          <a:p>
            <a:pPr marL="342900" indent="-342900">
              <a:buFontTx/>
              <a:buChar char="-"/>
            </a:pPr>
            <a:r>
              <a:rPr lang="nb-NO" altLang="nb-NO" sz="1100" dirty="0"/>
              <a:t>Fødsler kan utløse lidelsen, men har ingen sterk evidens som risikofaktor.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t>Det er behov for flere gode langtidsstudier. Om flere miljøfaktorer er det motstridende funn og usikkerhet.</a:t>
            </a:r>
          </a:p>
        </p:txBody>
      </p:sp>
      <p:sp>
        <p:nvSpPr>
          <p:cNvPr id="4" name="Plassholder for lysbildenummer 3"/>
          <p:cNvSpPr>
            <a:spLocks noGrp="1"/>
          </p:cNvSpPr>
          <p:nvPr>
            <p:ph type="sldNum" sz="quarter" idx="10"/>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395749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F0A454-0FCA-4DEE-94E6-BEC7480F6871}" type="slidenum">
              <a:rPr lang="nb-NO" altLang="nb-NO" smtClean="0">
                <a:latin typeface="Arial" panose="020B0604020202020204" pitchFamily="34" charset="0"/>
              </a:rPr>
              <a:pPr>
                <a:spcBef>
                  <a:spcPct val="0"/>
                </a:spcBef>
              </a:pPr>
              <a:t>12</a:t>
            </a:fld>
            <a:endParaRPr lang="nb-NO" altLang="nb-NO">
              <a:latin typeface="Arial" panose="020B0604020202020204"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pPr>
            <a:r>
              <a:rPr lang="nb-NO" altLang="nb-NO" sz="1100" b="1" dirty="0">
                <a:latin typeface="+mn-lt"/>
              </a:rPr>
              <a:t>Tekst:</a:t>
            </a:r>
          </a:p>
          <a:p>
            <a:pPr marL="171450" indent="-171450" eaLnBrk="1" hangingPunct="1">
              <a:buFont typeface="Calibri Light" panose="020F0302020204030204" pitchFamily="34" charset="0"/>
              <a:buChar char="−"/>
            </a:pPr>
            <a:r>
              <a:rPr lang="nb-NO" altLang="nb-NO" sz="1100" dirty="0">
                <a:latin typeface="+mn-lt"/>
              </a:rPr>
              <a:t>Som forskningen på arvematerialet og miljørisikofaktorer har vist,</a:t>
            </a:r>
            <a:r>
              <a:rPr lang="nb-NO" altLang="nb-NO" sz="1100" baseline="0" dirty="0">
                <a:latin typeface="+mn-lt"/>
              </a:rPr>
              <a:t> vet vi i dag at det ikke finnes noen enkle årsakssammenhenger for utvikling av bipolar lidelse. </a:t>
            </a:r>
          </a:p>
          <a:p>
            <a:pPr marL="171450" indent="-171450" eaLnBrk="1" hangingPunct="1">
              <a:buFont typeface="Calibri Light" panose="020F0302020204030204" pitchFamily="34" charset="0"/>
              <a:buChar char="−"/>
            </a:pPr>
            <a:r>
              <a:rPr lang="nb-NO" altLang="nb-NO" sz="1100" baseline="0" dirty="0">
                <a:latin typeface="+mn-lt"/>
              </a:rPr>
              <a:t>Dagens kunnskap tilsier at bipolar lidelse er et resultat av komplekse samspillsprosesser mellom arvematerialet, levd liv og komplekse psykologiske og biologiske prosesser som utvikler og endrer seg over tid. </a:t>
            </a:r>
          </a:p>
          <a:p>
            <a:pPr eaLnBrk="1" hangingPunct="1"/>
            <a:endParaRPr lang="nb-NO" altLang="nb-NO" sz="1100" baseline="0" dirty="0">
              <a:latin typeface="+mn-lt"/>
            </a:endParaRPr>
          </a:p>
          <a:p>
            <a:pPr eaLnBrk="1" hangingPunct="1"/>
            <a:r>
              <a:rPr lang="nb-NO" altLang="nb-NO" sz="1100" u="sng" baseline="0" dirty="0">
                <a:latin typeface="+mn-lt"/>
              </a:rPr>
              <a:t>Stress-sårbarhetsmodellen illustrerer dette på et overordnet nivå</a:t>
            </a:r>
            <a:r>
              <a:rPr lang="nb-NO" altLang="nb-NO" sz="1100" baseline="0" dirty="0">
                <a:latin typeface="+mn-lt"/>
              </a:rPr>
              <a:t>: </a:t>
            </a:r>
          </a:p>
          <a:p>
            <a:pPr marL="171450" indent="-171450" eaLnBrk="1" hangingPunct="1">
              <a:buFont typeface="Calibri Light" panose="020F0302020204030204" pitchFamily="34" charset="0"/>
              <a:buChar char="−"/>
            </a:pPr>
            <a:r>
              <a:rPr lang="nb-NO" altLang="nb-NO" sz="1100" baseline="0" dirty="0">
                <a:latin typeface="+mn-lt"/>
              </a:rPr>
              <a:t>Hovedidéen er at man arver, ev. utvikler, en større eller mindre biologisk sårbarhet, og at det er graden av psykologisk og biologisk stress som avgjør om bipolar lidelse utvikles. </a:t>
            </a:r>
          </a:p>
          <a:p>
            <a:pPr marL="171450" indent="-171450" eaLnBrk="1" hangingPunct="1">
              <a:buFont typeface="Calibri Light" panose="020F0302020204030204" pitchFamily="34" charset="0"/>
              <a:buChar char="−"/>
            </a:pPr>
            <a:r>
              <a:rPr lang="nb-NO" altLang="nb-NO" sz="1100" baseline="0" dirty="0">
                <a:latin typeface="+mn-lt"/>
              </a:rPr>
              <a:t>Ved høy biologisk sårbarhet skal det mindre stress til for å utløse lidelsen, mens ved lav biologisk sårbarhet skal det mer stress til.</a:t>
            </a:r>
          </a:p>
          <a:p>
            <a:pPr marL="171450" indent="-171450" eaLnBrk="1" hangingPunct="1">
              <a:buFont typeface="Arial" panose="020B0604020202020204" pitchFamily="34" charset="0"/>
              <a:buChar char="•"/>
            </a:pPr>
            <a:endParaRPr lang="nb-NO" altLang="nb-NO" sz="1100" baseline="0" dirty="0">
              <a:latin typeface="+mn-lt"/>
            </a:endParaRPr>
          </a:p>
          <a:p>
            <a:pPr eaLnBrk="1" hangingPunct="1"/>
            <a:r>
              <a:rPr lang="nb-NO" altLang="nb-NO" sz="1100" i="1" baseline="0" dirty="0">
                <a:latin typeface="+mn-lt"/>
              </a:rPr>
              <a:t>Forklar modellen: </a:t>
            </a:r>
          </a:p>
          <a:p>
            <a:pPr marL="171450" indent="-171450" eaLnBrk="1" hangingPunct="1">
              <a:buFont typeface="Calibri Light" panose="020F0302020204030204" pitchFamily="34" charset="0"/>
              <a:buChar char="−"/>
            </a:pPr>
            <a:r>
              <a:rPr lang="nb-NO" altLang="nb-NO" sz="1100" b="1" dirty="0">
                <a:latin typeface="+mn-lt"/>
              </a:rPr>
              <a:t>Biologisk sårbarhet</a:t>
            </a:r>
            <a:r>
              <a:rPr lang="nb-NO" altLang="nb-NO" sz="1100" b="0" dirty="0">
                <a:latin typeface="+mn-lt"/>
              </a:rPr>
              <a:t>: </a:t>
            </a:r>
            <a:r>
              <a:rPr lang="nb-NO" altLang="nb-NO" sz="1100" dirty="0">
                <a:latin typeface="+mn-lt"/>
              </a:rPr>
              <a:t>Er medfødt (DNA) eller ervervet.</a:t>
            </a:r>
            <a:r>
              <a:rPr lang="nb-NO" altLang="nb-NO" sz="1100" baseline="0" dirty="0">
                <a:latin typeface="+mn-lt"/>
              </a:rPr>
              <a:t> De oppstår en svikt i hjernens normale prosesser, bl.a. i signalstoffenes funksjon.</a:t>
            </a:r>
          </a:p>
          <a:p>
            <a:pPr marL="171450" indent="-171450" eaLnBrk="1" hangingPunct="1">
              <a:buFont typeface="Calibri Light" panose="020F0302020204030204" pitchFamily="34" charset="0"/>
              <a:buChar char="−"/>
            </a:pPr>
            <a:r>
              <a:rPr lang="nb-NO" altLang="nb-NO" sz="1100" b="0" baseline="0" dirty="0">
                <a:latin typeface="+mn-lt"/>
              </a:rPr>
              <a:t>Sårbarheten samspiller med og utløses av </a:t>
            </a:r>
            <a:r>
              <a:rPr lang="nb-NO" altLang="nb-NO" sz="1100" b="1" baseline="0" dirty="0">
                <a:latin typeface="+mn-lt"/>
              </a:rPr>
              <a:t>miljøfaktorer</a:t>
            </a:r>
            <a:r>
              <a:rPr lang="nb-NO" altLang="nb-NO" sz="1100" baseline="0" dirty="0">
                <a:latin typeface="+mn-lt"/>
              </a:rPr>
              <a:t>: Langvarig stress, store livsbelastninger, store variasjoner i døgnrytme m.m.</a:t>
            </a:r>
          </a:p>
          <a:p>
            <a:pPr marL="171450" indent="-171450" eaLnBrk="1" hangingPunct="1">
              <a:buFont typeface="Calibri Light" panose="020F0302020204030204" pitchFamily="34" charset="0"/>
              <a:buChar char="−"/>
            </a:pPr>
            <a:r>
              <a:rPr lang="nb-NO" altLang="nb-NO" sz="1100" b="0" baseline="0" dirty="0">
                <a:latin typeface="+mn-lt"/>
              </a:rPr>
              <a:t>Sårbarheten kommer til uttrykk </a:t>
            </a:r>
            <a:r>
              <a:rPr lang="nb-NO" altLang="nb-NO" sz="1100" baseline="0" dirty="0">
                <a:latin typeface="+mn-lt"/>
              </a:rPr>
              <a:t>i </a:t>
            </a:r>
            <a:r>
              <a:rPr lang="nb-NO" altLang="nb-NO" sz="1100" b="1" baseline="0" dirty="0">
                <a:latin typeface="+mn-lt"/>
              </a:rPr>
              <a:t>symptomer og atferd </a:t>
            </a:r>
            <a:r>
              <a:rPr lang="nb-NO" altLang="nb-NO" sz="1100" b="0" baseline="0" dirty="0">
                <a:latin typeface="+mn-lt"/>
              </a:rPr>
              <a:t>(bipolar lidelse).</a:t>
            </a:r>
            <a:endParaRPr lang="nb-NO" altLang="nb-NO" sz="1100" b="0" dirty="0">
              <a:latin typeface="+mn-lt"/>
            </a:endParaRPr>
          </a:p>
          <a:p>
            <a:pPr marL="228600" indent="-228600" eaLnBrk="1" hangingPunct="1"/>
            <a:endParaRPr lang="nb-NO" altLang="nb-NO" sz="1100" dirty="0">
              <a:latin typeface="+mn-lt"/>
            </a:endParaRPr>
          </a:p>
          <a:p>
            <a:pPr marL="228600" indent="-228600" eaLnBrk="1" hangingPunct="1"/>
            <a:r>
              <a:rPr lang="nb-NO" altLang="nb-NO" sz="1100" u="sng" dirty="0">
                <a:latin typeface="+mn-lt"/>
              </a:rPr>
              <a:t>Tilleggsinformasjon</a:t>
            </a:r>
            <a:r>
              <a:rPr lang="nb-NO" altLang="nb-NO" sz="1100" u="sng" baseline="0" dirty="0">
                <a:latin typeface="+mn-lt"/>
              </a:rPr>
              <a:t> ved behov:</a:t>
            </a:r>
            <a:endParaRPr lang="nb-NO" altLang="nb-NO" sz="1100" u="sng" dirty="0">
              <a:latin typeface="+mn-lt"/>
            </a:endParaRPr>
          </a:p>
          <a:p>
            <a:pPr marL="171450" indent="-171450">
              <a:buFontTx/>
              <a:buChar char="-"/>
            </a:pPr>
            <a:r>
              <a:rPr lang="nb-NO" altLang="nb-NO" sz="1100" dirty="0">
                <a:latin typeface="+mn-lt"/>
              </a:rPr>
              <a:t>Forskning viser sammenheng mellom familiær forekomst av både bipolare, affektive og psykiske lidelser generelt og </a:t>
            </a:r>
            <a:r>
              <a:rPr lang="nb-NO" altLang="nb-NO" sz="1100" u="sng" dirty="0">
                <a:latin typeface="+mn-lt"/>
              </a:rPr>
              <a:t>lavere debutalder</a:t>
            </a:r>
            <a:r>
              <a:rPr lang="nb-NO" altLang="nb-NO" sz="1100" dirty="0">
                <a:latin typeface="+mn-lt"/>
              </a:rPr>
              <a:t> av bipolar lidelse.</a:t>
            </a:r>
          </a:p>
          <a:p>
            <a:pPr marL="171450" indent="-171450">
              <a:buFontTx/>
              <a:buChar char="-"/>
            </a:pPr>
            <a:r>
              <a:rPr lang="nb-NO" altLang="nb-NO" sz="1100" dirty="0">
                <a:latin typeface="+mn-lt"/>
              </a:rPr>
              <a:t>Det er også funnet sammenheng mellom mishandling/misbruk i barndom og tidligere debut av bipolar lidelse.</a:t>
            </a:r>
          </a:p>
          <a:p>
            <a:pPr marL="171450" indent="-171450">
              <a:buFontTx/>
              <a:buChar char="-"/>
            </a:pPr>
            <a:r>
              <a:rPr lang="nb-NO" altLang="nb-NO" sz="1100" dirty="0">
                <a:latin typeface="+mn-lt"/>
              </a:rPr>
              <a:t>En studie viste at de med lavest debutalder både hadde høyest forekomst av psykiske lidelser hos foreldre og besteforeldre </a:t>
            </a:r>
            <a:r>
              <a:rPr lang="nb-NO" altLang="nb-NO" sz="1100" u="sng" dirty="0">
                <a:latin typeface="+mn-lt"/>
              </a:rPr>
              <a:t>og</a:t>
            </a:r>
            <a:r>
              <a:rPr lang="nb-NO" altLang="nb-NO" sz="1100" dirty="0">
                <a:latin typeface="+mn-lt"/>
              </a:rPr>
              <a:t> mishandling/misbruk i barndom (kombinert effekt). Ytterlighetene innebar en forskjell i debutalder på ca. 20 år.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latin typeface="+mn-lt"/>
              </a:rPr>
              <a:t>Selv om stress-sårbarhetsmodellen synes å ha god forklaringskraft for mange, er det også en del som utvikler bipolar lidelse «mot alle odds»: de har lav forekomst av psykiske lidelser i nær familie</a:t>
            </a:r>
            <a:r>
              <a:rPr lang="nb-NO" sz="1100" baseline="0" dirty="0">
                <a:latin typeface="+mn-lt"/>
              </a:rPr>
              <a:t> </a:t>
            </a:r>
            <a:r>
              <a:rPr lang="nb-NO" sz="1100" dirty="0">
                <a:latin typeface="+mn-lt"/>
              </a:rPr>
              <a:t>og har hatt en god oppvekt med høyt funksjonsnivå. Det er med andre ord fortsatt mye vi ikke vet. Noen arver kanskje en sårbarhet fra hver av sine psykisk friske foreldre som i kombinasjon gir tilstrekkelig genetisk sårbarhet til å utvikle lidelsen. </a:t>
            </a:r>
            <a:r>
              <a:rPr lang="nb-NO" altLang="nb-NO" sz="1100" dirty="0">
                <a:latin typeface="+mn-lt"/>
              </a:rPr>
              <a:t>Også andre mer eller mindre «tilfeldige» prosesser synes å påvirke.</a:t>
            </a:r>
          </a:p>
          <a:p>
            <a:pPr marL="228600" indent="-228600" eaLnBrk="1" hangingPunct="1"/>
            <a:endParaRPr lang="nb-NO" altLang="nb-NO" sz="1100" dirty="0">
              <a:latin typeface="+mn-lt"/>
            </a:endParaRPr>
          </a:p>
          <a:p>
            <a:pPr marL="228600" indent="-228600" eaLnBrk="1" hangingPunct="1"/>
            <a:endParaRPr lang="nb-NO" altLang="nb-NO" sz="1200" dirty="0">
              <a:latin typeface="+mn-lt"/>
            </a:endParaRPr>
          </a:p>
        </p:txBody>
      </p:sp>
    </p:spTree>
    <p:extLst>
      <p:ext uri="{BB962C8B-B14F-4D97-AF65-F5344CB8AC3E}">
        <p14:creationId xmlns:p14="http://schemas.microsoft.com/office/powerpoint/2010/main" val="1070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i="1" dirty="0">
                <a:cs typeface="Arial" panose="020B0604020202020204" pitchFamily="34" charset="0"/>
              </a:rPr>
              <a:t>Les</a:t>
            </a:r>
            <a:r>
              <a:rPr lang="nb-NO" altLang="nb-NO" sz="1100" i="1" baseline="0" dirty="0">
                <a:cs typeface="Arial" panose="020B0604020202020204" pitchFamily="34" charset="0"/>
              </a:rPr>
              <a:t> opp fra lysbildet</a:t>
            </a:r>
            <a:r>
              <a:rPr lang="nb-NO" altLang="nb-NO" sz="1100" i="1" baseline="0" dirty="0">
                <a:cs typeface="+mn-cs"/>
              </a:rPr>
              <a:t>.</a:t>
            </a:r>
            <a:endParaRPr lang="nb-NO" altLang="nb-NO"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i="1" dirty="0"/>
              <a:t>Her kan man f.eks.</a:t>
            </a:r>
            <a:r>
              <a:rPr lang="nb-NO" altLang="nb-NO" sz="1100" i="1" baseline="0" dirty="0"/>
              <a:t> bruke </a:t>
            </a:r>
            <a:r>
              <a:rPr lang="nb-NO" altLang="nb-NO" sz="1100" i="1" dirty="0"/>
              <a:t>Ludvig og Solan fra Flåklypa som eksempel.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baseline="0" dirty="0"/>
              <a:t>Merknad: Hentet fra </a:t>
            </a:r>
            <a:r>
              <a:rPr lang="nb-NO" altLang="nb-NO" sz="1100" b="0" baseline="0" dirty="0" err="1"/>
              <a:t>kursgang</a:t>
            </a:r>
            <a:r>
              <a:rPr lang="nb-NO" altLang="nb-NO" sz="1100" b="0" baseline="0" dirty="0"/>
              <a:t> 3</a:t>
            </a: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13</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14</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a:p>
            <a:pPr algn="l" eaLnBrk="1" hangingPunct="1">
              <a:spcBef>
                <a:spcPct val="0"/>
              </a:spcBef>
              <a:defRPr/>
            </a:pPr>
            <a:r>
              <a:rPr lang="nb-NO" altLang="nb-NO" sz="1100" b="0" i="1" baseline="0" dirty="0"/>
              <a:t>Les fra lysbildet. </a:t>
            </a:r>
          </a:p>
          <a:p>
            <a:pPr eaLnBrk="1" hangingPunct="1">
              <a:spcBef>
                <a:spcPct val="0"/>
              </a:spcBef>
              <a:defRPr/>
            </a:pPr>
            <a:endParaRPr lang="nb-NO" altLang="nb-NO" sz="1100" baseline="0" dirty="0"/>
          </a:p>
          <a:p>
            <a:pPr eaLnBrk="1" hangingPunct="1">
              <a:spcBef>
                <a:spcPct val="0"/>
              </a:spcBef>
              <a:defRPr/>
            </a:pPr>
            <a:r>
              <a:rPr lang="nb-NO" altLang="nb-NO" sz="1100" baseline="0" dirty="0"/>
              <a:t>Merknad: Hentet fra </a:t>
            </a:r>
            <a:r>
              <a:rPr lang="nb-NO" altLang="nb-NO" sz="1100" baseline="0" dirty="0" err="1"/>
              <a:t>kursgang</a:t>
            </a:r>
            <a:r>
              <a:rPr lang="nb-NO" altLang="nb-NO" sz="1100" baseline="0" dirty="0"/>
              <a:t> 3</a:t>
            </a:r>
          </a:p>
        </p:txBody>
      </p:sp>
    </p:spTree>
    <p:extLst>
      <p:ext uri="{BB962C8B-B14F-4D97-AF65-F5344CB8AC3E}">
        <p14:creationId xmlns:p14="http://schemas.microsoft.com/office/powerpoint/2010/main" val="251810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endParaRPr lang="nb-NO" altLang="nb-NO" sz="1100" baseline="0" dirty="0"/>
          </a:p>
          <a:p>
            <a:pPr marL="0" indent="0" eaLnBrk="1" hangingPunct="1">
              <a:spcBef>
                <a:spcPct val="0"/>
              </a:spcBef>
              <a:buFontTx/>
              <a:buNone/>
              <a:defRPr/>
            </a:pPr>
            <a:r>
              <a:rPr lang="nb-NO" altLang="nb-NO" sz="1100" i="1" baseline="0" dirty="0"/>
              <a:t>Les fra lysbildet.</a:t>
            </a:r>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171450" indent="-171450" eaLnBrk="1" hangingPunct="1">
              <a:spcBef>
                <a:spcPct val="0"/>
              </a:spcBef>
              <a:buFontTx/>
              <a:buChar char="-"/>
              <a:defRPr/>
            </a:pP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aseline="0" dirty="0"/>
              <a:t>Merknad: Hentet fra </a:t>
            </a:r>
            <a:r>
              <a:rPr lang="nb-NO" altLang="nb-NO" sz="1100" baseline="0" dirty="0" err="1"/>
              <a:t>kursgang</a:t>
            </a:r>
            <a:r>
              <a:rPr lang="nb-NO" altLang="nb-NO" sz="1100" baseline="0" dirty="0"/>
              <a:t> 3</a:t>
            </a: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16</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0" i="1" dirty="0">
                <a:latin typeface="+mn-lt"/>
              </a:rPr>
              <a:t>For å forklare manispiralen kan kan </a:t>
            </a:r>
            <a:r>
              <a:rPr lang="nb-NO" altLang="nb-NO" sz="1100" b="0" i="1" u="sng" dirty="0">
                <a:latin typeface="+mn-lt"/>
              </a:rPr>
              <a:t>begynne</a:t>
            </a:r>
            <a:r>
              <a:rPr lang="nb-NO" altLang="nb-NO" sz="1100" b="0" i="1" dirty="0">
                <a:latin typeface="+mn-lt"/>
              </a:rPr>
              <a:t> med hvordan </a:t>
            </a:r>
            <a:r>
              <a:rPr lang="nb-NO" altLang="nb-NO" sz="1100" b="1" i="1" dirty="0">
                <a:latin typeface="+mn-lt"/>
              </a:rPr>
              <a:t>tankeprosessene</a:t>
            </a:r>
            <a:r>
              <a:rPr lang="nb-NO" altLang="nb-NO" sz="1100" b="0" i="1" dirty="0">
                <a:latin typeface="+mn-lt"/>
              </a:rPr>
              <a:t> endrer seg som</a:t>
            </a:r>
            <a:r>
              <a:rPr lang="nb-NO" altLang="nb-NO" sz="1100" b="0" i="1" baseline="0" dirty="0">
                <a:latin typeface="+mn-lt"/>
              </a:rPr>
              <a:t> følge av det økte energinivået</a:t>
            </a:r>
            <a:r>
              <a:rPr lang="nb-NO" altLang="nb-NO" sz="1100" b="0" i="1" dirty="0">
                <a:latin typeface="+mn-lt"/>
              </a:rPr>
              <a:t>. Deretter kan man fokusere på hvordan </a:t>
            </a:r>
            <a:r>
              <a:rPr lang="nb-NO" altLang="nb-NO" sz="1100" b="1" i="1" dirty="0">
                <a:latin typeface="+mn-lt"/>
              </a:rPr>
              <a:t>tankeinnholdet</a:t>
            </a:r>
            <a:r>
              <a:rPr lang="nb-NO" altLang="nb-NO" sz="1100" b="0" i="1" dirty="0">
                <a:latin typeface="+mn-lt"/>
              </a:rPr>
              <a:t> endrer seg og hvordan dette henger sammen med </a:t>
            </a:r>
            <a:r>
              <a:rPr lang="nb-NO" altLang="nb-NO" sz="1100" b="1" i="1" dirty="0">
                <a:latin typeface="+mn-lt"/>
              </a:rPr>
              <a:t>følelsesmessige</a:t>
            </a:r>
            <a:r>
              <a:rPr lang="nb-NO" altLang="nb-NO" sz="1100" b="1" i="1" baseline="0" dirty="0">
                <a:latin typeface="+mn-lt"/>
              </a:rPr>
              <a:t> endringer</a:t>
            </a:r>
            <a:r>
              <a:rPr lang="nb-NO" altLang="nb-NO" sz="1100" b="0" i="1" dirty="0">
                <a:latin typeface="+mn-lt"/>
              </a:rPr>
              <a:t>:</a:t>
            </a:r>
            <a:r>
              <a:rPr lang="nb-NO" altLang="nb-NO" sz="1100" b="0" i="1" baseline="0" dirty="0">
                <a:latin typeface="+mn-lt"/>
              </a:rPr>
              <a:t> </a:t>
            </a:r>
            <a:r>
              <a:rPr lang="nb-NO" altLang="nb-NO" sz="1100" b="0" i="1" u="sng" baseline="0" dirty="0">
                <a:latin typeface="+mn-lt"/>
              </a:rPr>
              <a:t>Til slutt </a:t>
            </a:r>
            <a:r>
              <a:rPr lang="nb-NO" altLang="nb-NO" sz="1100" b="0" i="1" baseline="0" dirty="0">
                <a:latin typeface="+mn-lt"/>
              </a:rPr>
              <a:t>kan man snakke om hvordan de beskrevne endringene i energi, tanker og følelser kommer til uttrykk i </a:t>
            </a:r>
            <a:r>
              <a:rPr lang="nb-NO" altLang="nb-NO" sz="1100" b="1" i="1" baseline="0" dirty="0">
                <a:latin typeface="+mn-lt"/>
              </a:rPr>
              <a:t>impulsdrevet atferd</a:t>
            </a:r>
            <a:r>
              <a:rPr lang="nb-NO" altLang="nb-NO" sz="1100" i="1" baseline="0" dirty="0">
                <a:latin typeface="+mn-lt"/>
              </a:rPr>
              <a:t>. </a:t>
            </a:r>
          </a:p>
          <a:p>
            <a:pPr marL="0" indent="0" eaLnBrk="1" hangingPunct="1">
              <a:spcBef>
                <a:spcPct val="0"/>
              </a:spcBef>
              <a:buFontTx/>
              <a:buNone/>
            </a:pPr>
            <a:endParaRPr lang="nb-NO" altLang="nb-NO" sz="1100" b="1" i="0" dirty="0">
              <a:latin typeface="+mn-lt"/>
            </a:endParaRPr>
          </a:p>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a:p>
            <a:pPr marL="0" indent="0" eaLnBrk="1" hangingPunct="1">
              <a:spcBef>
                <a:spcPct val="0"/>
              </a:spcBef>
              <a:buFont typeface="Arial" panose="020B0604020202020204" pitchFamily="34" charset="0"/>
              <a:buNone/>
            </a:pPr>
            <a:endParaRPr lang="nb-NO" altLang="nb-NO" sz="1100" baseline="0" dirty="0">
              <a:latin typeface="+mn-lt"/>
            </a:endParaRPr>
          </a:p>
          <a:p>
            <a:pPr marL="0" indent="0" eaLnBrk="1" hangingPunct="1">
              <a:spcBef>
                <a:spcPct val="0"/>
              </a:spcBef>
              <a:buFont typeface="Arial" panose="020B0604020202020204" pitchFamily="34" charset="0"/>
              <a:buNone/>
            </a:pPr>
            <a:r>
              <a:rPr lang="nb-NO" altLang="nb-NO" sz="1100" baseline="0" dirty="0">
                <a:latin typeface="+mn-lt"/>
              </a:rPr>
              <a:t>Merknad: Hentet fra </a:t>
            </a:r>
            <a:r>
              <a:rPr lang="nb-NO" altLang="nb-NO" sz="1100" baseline="0" dirty="0" err="1">
                <a:latin typeface="+mn-lt"/>
              </a:rPr>
              <a:t>kursgang</a:t>
            </a:r>
            <a:r>
              <a:rPr lang="nb-NO" altLang="nb-NO" sz="1100" baseline="0" dirty="0">
                <a:latin typeface="+mn-lt"/>
              </a:rPr>
              <a:t> 3</a:t>
            </a:r>
          </a:p>
        </p:txBody>
      </p:sp>
    </p:spTree>
    <p:extLst>
      <p:ext uri="{BB962C8B-B14F-4D97-AF65-F5344CB8AC3E}">
        <p14:creationId xmlns:p14="http://schemas.microsoft.com/office/powerpoint/2010/main" val="261090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17</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latin typeface="+mn-lt"/>
              </a:rPr>
              <a:t>Merknad</a:t>
            </a:r>
            <a:r>
              <a:rPr lang="en-US" sz="1100" b="0" dirty="0">
                <a:latin typeface="+mn-lt"/>
              </a:rPr>
              <a:t>: Hentet </a:t>
            </a:r>
            <a:r>
              <a:rPr lang="en-US" sz="1100" b="0" dirty="0" err="1">
                <a:latin typeface="+mn-lt"/>
              </a:rPr>
              <a:t>fra</a:t>
            </a:r>
            <a:r>
              <a:rPr lang="en-US" sz="1100" b="0" dirty="0">
                <a:latin typeface="+mn-lt"/>
              </a:rPr>
              <a:t> </a:t>
            </a:r>
            <a:r>
              <a:rPr lang="en-US" sz="1100" b="0" dirty="0" err="1">
                <a:latin typeface="+mn-lt"/>
              </a:rPr>
              <a:t>kursgang</a:t>
            </a:r>
            <a:r>
              <a:rPr lang="en-US" sz="1100" b="0" dirty="0">
                <a:latin typeface="+mn-lt"/>
              </a:rPr>
              <a:t> </a:t>
            </a:r>
            <a:r>
              <a:rPr lang="en-US" sz="1100" b="0" baseline="0" dirty="0">
                <a:latin typeface="+mn-lt"/>
              </a:rPr>
              <a:t>3, </a:t>
            </a:r>
            <a:r>
              <a:rPr lang="en-US" sz="1100" b="0" baseline="0" dirty="0" err="1">
                <a:latin typeface="+mn-lt"/>
              </a:rPr>
              <a:t>en</a:t>
            </a:r>
            <a:r>
              <a:rPr lang="en-US" sz="1100" b="0" baseline="0" dirty="0">
                <a:latin typeface="+mn-lt"/>
              </a:rPr>
              <a:t> </a:t>
            </a:r>
            <a:r>
              <a:rPr lang="en-US" sz="1100" b="0" baseline="0" dirty="0" err="1">
                <a:latin typeface="+mn-lt"/>
              </a:rPr>
              <a:t>kombinasjon</a:t>
            </a:r>
            <a:r>
              <a:rPr lang="en-US" sz="1100" b="0" baseline="0" dirty="0">
                <a:latin typeface="+mn-lt"/>
              </a:rPr>
              <a:t> av 2 </a:t>
            </a:r>
            <a:r>
              <a:rPr lang="en-US" sz="1100" b="0" baseline="0" dirty="0" err="1">
                <a:latin typeface="+mn-lt"/>
              </a:rPr>
              <a:t>bilder</a:t>
            </a:r>
            <a:endParaRPr lang="en-US" sz="1100" b="0" baseline="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18</a:t>
            </a:fld>
            <a:endParaRPr lang="nb-NO"/>
          </a:p>
        </p:txBody>
      </p:sp>
    </p:spTree>
    <p:extLst>
      <p:ext uri="{BB962C8B-B14F-4D97-AF65-F5344CB8AC3E}">
        <p14:creationId xmlns:p14="http://schemas.microsoft.com/office/powerpoint/2010/main" val="4683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r>
              <a:rPr lang="nb-NO" altLang="nb-NO" sz="1100" i="1" dirty="0">
                <a:cs typeface="Arial" charset="0"/>
              </a:rPr>
              <a:t>Les fra lysbildet.</a:t>
            </a:r>
            <a:endParaRPr lang="en-US" sz="1100" i="1" dirty="0"/>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100"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b="0" dirty="0" err="1"/>
              <a:t>Merknad</a:t>
            </a:r>
            <a:r>
              <a:rPr lang="en-US" sz="1100" b="0" dirty="0"/>
              <a:t>: Hentet </a:t>
            </a:r>
            <a:r>
              <a:rPr lang="en-US" sz="1100" b="0" dirty="0" err="1"/>
              <a:t>fra</a:t>
            </a:r>
            <a:r>
              <a:rPr lang="en-US" sz="1100" b="0" dirty="0"/>
              <a:t> </a:t>
            </a:r>
            <a:r>
              <a:rPr lang="en-US" sz="1100" b="0" dirty="0" err="1"/>
              <a:t>kursgang</a:t>
            </a:r>
            <a:r>
              <a:rPr lang="en-US" sz="1100" b="0" dirty="0"/>
              <a:t> </a:t>
            </a:r>
            <a:r>
              <a:rPr lang="en-US" sz="1100" b="0" baseline="0" dirty="0"/>
              <a:t>4, </a:t>
            </a:r>
            <a:r>
              <a:rPr lang="en-US" sz="1100" b="0" baseline="0" dirty="0" err="1"/>
              <a:t>bilde</a:t>
            </a:r>
            <a:r>
              <a:rPr lang="en-US" sz="1100" b="0" baseline="0" dirty="0"/>
              <a:t> 4.</a:t>
            </a:r>
            <a:endParaRPr lang="nb-NO" altLang="nb-NO" sz="1100" noProof="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19</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Disse to </a:t>
            </a:r>
            <a:r>
              <a:rPr lang="nb-NO" sz="1100" b="0" i="0" dirty="0" err="1"/>
              <a:t>kursgangene</a:t>
            </a:r>
            <a:r>
              <a:rPr lang="nb-NO" sz="1100" b="0" i="0" dirty="0"/>
              <a:t> for pårørende inneholder svært mye informasjon. Vi vil forsøke å gi dere et innblikk i noe av den kunnskapen som formidles til deltagerne på kurs for personer med bipolar lidelse (Bipolarkurs), samt kunnskap som er viktig for dere som pårørende. I dag skal vi snakke 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Innholdet i Bipolarkurset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Bipolar lidelse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rolle og 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Åpenhet overfor barn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b="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Det blir en pause underveis.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informasjon om varselsfasen, som kommer før en sykdomsepisode. Vi skal også snakke om hva en kriseplan er og hvordan dere som pårørende kan bidra i et samarbeid om å utarbeide en slik plan. I tillegg blir det fokus på kommunikasjon.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Det vil også komme en person som selv har bipolar lidelse*. Vedkommende vil dele egne erfaringer med lidelsen.</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baseline="0" dirty="0"/>
              <a:t>Presentasjonene fra dette kurset finner dere på en egen nettside i regi av Vestre Viken helseforetak som har utarbeidet dette materialet. Nettsiden blir presentert på slutten av denne </a:t>
            </a:r>
            <a:r>
              <a:rPr lang="nb-NO" sz="1100" i="0" baseline="0" dirty="0" err="1"/>
              <a:t>kursgangen</a:t>
            </a:r>
            <a:r>
              <a:rPr lang="nb-NO" sz="1100" i="0" baseline="0" dirty="0"/>
              <a:t>.</a:t>
            </a:r>
          </a:p>
          <a:p>
            <a:pPr marL="0" indent="0">
              <a:buFontTx/>
              <a:buNone/>
            </a:pPr>
            <a:endParaRPr lang="nb-NO"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*Dersom kursstedet ikke har erfaringsformidler, kan man vise film og ha en påfølgende summegruppe – se mer informasjon på </a:t>
            </a:r>
            <a:r>
              <a:rPr lang="nb-NO" sz="1100" i="1" dirty="0" err="1"/>
              <a:t>kursgang</a:t>
            </a:r>
            <a:r>
              <a:rPr lang="nb-NO" sz="1100" i="1" dirty="0"/>
              <a:t> 2.</a:t>
            </a:r>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endParaRPr lang="nb-NO" i="1" dirty="0"/>
          </a:p>
          <a:p>
            <a:endParaRPr lang="nb-NO" i="1" dirty="0"/>
          </a:p>
          <a:p>
            <a:r>
              <a:rPr lang="nb-NO" i="1" dirty="0"/>
              <a:t>Kursholderne</a:t>
            </a:r>
            <a:r>
              <a:rPr lang="nb-NO" i="1" baseline="0" dirty="0"/>
              <a:t> avgjør om filmen skal vises eller anbefales som egenaktivitet </a:t>
            </a:r>
            <a:r>
              <a:rPr lang="nb-NO" i="1" baseline="0" dirty="0" err="1"/>
              <a:t>mtp</a:t>
            </a:r>
            <a:r>
              <a:rPr lang="nb-NO" i="1" baseline="0" dirty="0"/>
              <a:t>. tidsbruk. </a:t>
            </a:r>
          </a:p>
          <a:p>
            <a:endParaRPr lang="nb-NO" i="1" baseline="0" dirty="0"/>
          </a:p>
          <a:p>
            <a:r>
              <a:rPr lang="nb-NO" i="1" baseline="0" dirty="0"/>
              <a:t>Start filmen ved å </a:t>
            </a:r>
            <a:r>
              <a:rPr lang="nb-NO" i="1" baseline="0" dirty="0" err="1"/>
              <a:t>høyreklikke</a:t>
            </a:r>
            <a:r>
              <a:rPr lang="nb-NO" i="1" baseline="0" dirty="0"/>
              <a:t> på lenke, deretter «åpne hyperkobling».</a:t>
            </a:r>
          </a:p>
          <a:p>
            <a:endParaRPr lang="nb-NO"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20</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21</a:t>
            </a:fld>
            <a:endParaRPr lang="nb-NO" altLang="nb-NO" sz="1200"/>
          </a:p>
        </p:txBody>
      </p:sp>
      <p:sp>
        <p:nvSpPr>
          <p:cNvPr id="94212" name="Rectangle 2"/>
          <p:cNvSpPr>
            <a:spLocks noGrp="1" noRot="1" noChangeAspect="1" noChangeArrowheads="1" noTextEdit="1"/>
          </p:cNvSpPr>
          <p:nvPr>
            <p:ph type="sldImg"/>
          </p:nvPr>
        </p:nvSpPr>
        <p:spPr bwMode="auto">
          <a:xfrm>
            <a:off x="590400" y="1144800"/>
            <a:ext cx="5484634" cy="3085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baseline="0" dirty="0"/>
              <a:t>Merknad: Hentet fra </a:t>
            </a:r>
            <a:r>
              <a:rPr lang="nb-NO" altLang="nb-NO" sz="1100" baseline="0" dirty="0" err="1"/>
              <a:t>kursgang</a:t>
            </a:r>
            <a:r>
              <a:rPr lang="nb-NO" altLang="nb-NO" sz="1100" baseline="0" dirty="0"/>
              <a:t> 4, bilde 8</a:t>
            </a:r>
          </a:p>
        </p:txBody>
      </p:sp>
    </p:spTree>
    <p:extLst>
      <p:ext uri="{BB962C8B-B14F-4D97-AF65-F5344CB8AC3E}">
        <p14:creationId xmlns:p14="http://schemas.microsoft.com/office/powerpoint/2010/main" val="6702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a:p>
            <a:pPr marL="0" indent="0">
              <a:buFontTx/>
              <a:buNone/>
            </a:pPr>
            <a:endParaRPr lang="nb-NO" altLang="nb-NO" sz="1100" dirty="0"/>
          </a:p>
          <a:p>
            <a:pPr eaLnBrk="1" hangingPunct="1"/>
            <a:r>
              <a:rPr lang="nb-NO" altLang="nb-NO" sz="1100" b="0" u="none" dirty="0"/>
              <a:t>Merknad: </a:t>
            </a:r>
            <a:r>
              <a:rPr lang="nb-NO" altLang="nb-NO" sz="1100" b="0" dirty="0"/>
              <a:t>Hentet fra </a:t>
            </a:r>
            <a:r>
              <a:rPr lang="nb-NO" altLang="nb-NO" sz="1100" b="0" dirty="0" err="1"/>
              <a:t>kursgang</a:t>
            </a:r>
            <a:r>
              <a:rPr lang="nb-NO" altLang="nb-NO" sz="1100" b="0" baseline="0" dirty="0"/>
              <a:t> 4, bilde 9 og 10</a:t>
            </a:r>
            <a:r>
              <a:rPr lang="nb-NO" altLang="nb-NO" sz="1100" b="0" dirty="0"/>
              <a:t>.</a:t>
            </a:r>
            <a:r>
              <a:rPr lang="nb-NO" altLang="nb-NO" sz="1100" b="0" baseline="0" dirty="0"/>
              <a:t> </a:t>
            </a:r>
            <a:endParaRPr lang="nb-NO" altLang="nb-NO" sz="1100" baseline="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pPr eaLnBrk="1" hangingPunct="1"/>
            <a:endParaRPr lang="nb-NO" altLang="nb-NO"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Merknad: Hentet fra </a:t>
            </a:r>
            <a:r>
              <a:rPr lang="nb-NO" sz="1100" b="0" kern="1200" dirty="0" err="1">
                <a:solidFill>
                  <a:schemeClr val="tx1"/>
                </a:solidFill>
                <a:effectLst/>
                <a:latin typeface="+mn-lt"/>
                <a:ea typeface="+mn-ea"/>
                <a:cs typeface="+mn-cs"/>
              </a:rPr>
              <a:t>kursgang</a:t>
            </a:r>
            <a:r>
              <a:rPr lang="nb-NO" sz="1100" b="0" kern="1200" dirty="0">
                <a:solidFill>
                  <a:schemeClr val="tx1"/>
                </a:solidFill>
                <a:effectLst/>
                <a:latin typeface="+mn-lt"/>
                <a:ea typeface="+mn-ea"/>
                <a:cs typeface="+mn-cs"/>
              </a:rPr>
              <a:t> 4</a:t>
            </a:r>
          </a:p>
          <a:p>
            <a:pPr eaLnBrk="1" hangingPunct="1"/>
            <a:endParaRPr lang="nb-NO" altLang="nb-NO" sz="1100" dirty="0"/>
          </a:p>
          <a:p>
            <a:pPr eaLnBrk="1" hangingPunct="1"/>
            <a:endParaRPr lang="nb-NO" alt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23</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0" indent="0">
              <a:buFont typeface="Arial" panose="020B0604020202020204" pitchFamily="34" charset="0"/>
              <a:buNone/>
            </a:pP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i="0" dirty="0"/>
              <a:t>Pårørende er ofte personens aller viktigste støttespillere. Pårørende ønsker vanligvis alt det beste for sin kjære og bidrar med mye hjelp, </a:t>
            </a:r>
            <a:r>
              <a:rPr lang="nb-NO" sz="1100" dirty="0"/>
              <a:t>støtte og omsorg</a:t>
            </a:r>
            <a:r>
              <a:rPr lang="nb-NO" sz="1100" i="0" dirty="0"/>
              <a:t>. </a:t>
            </a:r>
            <a:endParaRPr lang="nb-NO" sz="1100" dirty="0"/>
          </a:p>
          <a:p>
            <a:pPr marL="171450" indent="-171450">
              <a:buFont typeface="Arial" panose="020B0604020202020204" pitchFamily="34" charset="0"/>
              <a:buChar char="•"/>
            </a:pPr>
            <a:r>
              <a:rPr lang="nb-NO" sz="1100" dirty="0"/>
              <a:t>Pårørende er en </a:t>
            </a:r>
            <a:r>
              <a:rPr lang="nb-NO" sz="1100" b="0" dirty="0"/>
              <a:t>viktig </a:t>
            </a:r>
            <a:r>
              <a:rPr lang="nb-NO" sz="1100" b="0" i="0" dirty="0"/>
              <a:t>kunnskapskilde for helsetjenesten</a:t>
            </a:r>
            <a:r>
              <a:rPr lang="nb-NO" sz="1100" b="0" dirty="0"/>
              <a:t> </a:t>
            </a:r>
          </a:p>
          <a:p>
            <a:pPr marL="457200" lvl="1" indent="0">
              <a:buFont typeface="Arial" panose="020B0604020202020204" pitchFamily="34" charset="0"/>
              <a:buNone/>
            </a:pPr>
            <a:r>
              <a:rPr lang="nb-NO" sz="1100" dirty="0"/>
              <a:t>- Du kjenner</a:t>
            </a:r>
            <a:r>
              <a:rPr lang="nb-NO" sz="1100" baseline="0" dirty="0"/>
              <a:t> personen og dennes historie bedre enn behandlere gjør.</a:t>
            </a:r>
            <a:endParaRPr lang="nb-NO"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Forskning viser at å involvere familien som en samarbeidspart i behandlingen av bipolar lidelse kan gi færre tilbakefall, kortere og mildere sykdomsepisoder og færre sykehusinnleggelser. Pårørende kan også fungere som en ressurs i tilfriskningsfasen etter en affektiv episode.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Til tross for nasjonale retningslinjer og anbefalinger (se tilleggsinformasjonen) om å involvere pårørende i behandlingen gjøres ikke dette nødvendigvis rutinemessig i sykehus og i kommuner. Ofte må familien selv spille en aktiv rolle for å få informasjon og for å bli involvert i behandling og oppfølging. Vi vet også at personen selv kan oppleve det som utfordrende å involvere familien i behandlingen. Det er derfor viktig at helsepersonell gir god informasjon til den som har en bipolar lidelse om betydningen av å involvere familien, og om muligheten til å ta hensyn til personens ønsker og forutsetninger for et slikt samarbeid.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Å være pårørende til en person med bipolar lidelse kan over tid være en stor belastning. Mange bekymrer seg mye og strekker seg langt, noe som kan føre til at man selv blir utslitt, irritabel eller utvikler angst og depresjon.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I dag skal vi benytte resten av tiden til å snakke om hvordan det er å være pårørende og om ivaretakelse av seg selv og barn i familien. Til slutt skal vi ha en summegruppe om dette. Neste gang skal vi snakke om hvordan pårørende kan bidra overfor den som har bipolar lidelse. Vi skal da snakke om viktigheten av pårørendes involvering i utarbeidelsen og gjennomføringen av planer for å forebygge tilbakefall og håndtere kriser. </a:t>
            </a:r>
          </a:p>
          <a:p>
            <a:endParaRPr lang="nb-NO" sz="1100" b="1" dirty="0"/>
          </a:p>
          <a:p>
            <a:r>
              <a:rPr lang="nb-NO" sz="1100" b="1" dirty="0"/>
              <a:t>Tilleggsinformasjon: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Samarbeid med familien er anbefalt som en del av behandlingen i Helsedirektoratets nasjonale retningslinje for utredning og behandling av bipolare lidelser (f.eks. </a:t>
            </a:r>
            <a:r>
              <a:rPr lang="nb-NO" sz="1100" dirty="0" err="1"/>
              <a:t>psykoedukativt</a:t>
            </a:r>
            <a:r>
              <a:rPr lang="nb-NO" sz="1100" dirty="0"/>
              <a:t> familiesamarbeid).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dirty="0"/>
              <a:t>- Pårørendeveilederen, som også er utgitt av Helsedirektoratet, gir helsetjenesten anbefalinger om å gi pårørende ved langvarige psykiske og somatiske sykdommer, og også barn, informasjon og veiledning. Dette grunnleggende pårørendesamarbeidet som består av informasjon og veiledning, har til hensikt å gi kunnskap om sykdommen, støtte og hjelp til å håndtere den aktuelle situasjonen og ta vare på seg selv. </a:t>
            </a:r>
          </a:p>
          <a:p>
            <a:endParaRPr lang="nb-NO" sz="1100" dirty="0"/>
          </a:p>
          <a:p>
            <a:r>
              <a:rPr lang="nb-NO" sz="1100" u="sng" dirty="0"/>
              <a:t>Kilder</a:t>
            </a:r>
            <a:r>
              <a:rPr lang="nb-NO" sz="1100" dirty="0"/>
              <a:t>:</a:t>
            </a:r>
          </a:p>
          <a:p>
            <a:pPr marL="171450" indent="-171450">
              <a:buFontTx/>
              <a:buChar char="-"/>
            </a:pPr>
            <a:r>
              <a:rPr lang="nn-NO" sz="1100" dirty="0">
                <a:hlinkClick r:id="rId3"/>
              </a:rPr>
              <a:t>Bipolare lidingar – Nasjonal faglig retningslinje for utgreiing og behandling.pdf (helsedirektoratet.no)</a:t>
            </a:r>
            <a:endParaRPr lang="nn-NO" sz="1100" dirty="0">
              <a:solidFill>
                <a:schemeClr val="tx1"/>
              </a:solidFill>
              <a:latin typeface="+mn-lt"/>
            </a:endParaRPr>
          </a:p>
          <a:p>
            <a:pPr marL="171450" indent="-171450">
              <a:buFontTx/>
              <a:buChar char="-"/>
            </a:pPr>
            <a:r>
              <a:rPr lang="nb-NO" sz="1100" dirty="0">
                <a:solidFill>
                  <a:srgbClr val="FF0000"/>
                </a:solidFill>
                <a:latin typeface="+mn-lt"/>
                <a:hlinkClick r:id="rId4"/>
              </a:rPr>
              <a:t>Pårørendeveileder – Helsedirektoratet</a:t>
            </a:r>
            <a:r>
              <a:rPr lang="nb-NO" sz="1100" dirty="0">
                <a:latin typeface="+mn-lt"/>
              </a:rPr>
              <a:t>, se: </a:t>
            </a:r>
            <a:r>
              <a:rPr lang="nb-NO" sz="1100" b="0" dirty="0">
                <a:latin typeface="+mn-lt"/>
              </a:rPr>
              <a:t>Kap. 4. Involvere pårørende i utredning, behandling og oppfølging av pasient eller bruker</a:t>
            </a:r>
          </a:p>
          <a:p>
            <a:endParaRPr lang="nn-NO" sz="1100" dirty="0"/>
          </a:p>
          <a:p>
            <a:r>
              <a:rPr lang="nn-NO" sz="1100" u="sng" dirty="0"/>
              <a:t>Ressurs for videre lesing</a:t>
            </a:r>
            <a:r>
              <a:rPr lang="nn-NO" sz="1100" dirty="0"/>
              <a:t>: </a:t>
            </a:r>
          </a:p>
          <a:p>
            <a:pPr marL="171450" indent="-171450">
              <a:buFontTx/>
              <a:buChar char="-"/>
            </a:pPr>
            <a:r>
              <a:rPr lang="nn-NO" sz="1100" dirty="0"/>
              <a:t>Skjelstad (2021), kap. 13 s. 237-239</a:t>
            </a:r>
          </a:p>
          <a:p>
            <a:pPr marL="0" indent="0">
              <a:buFontTx/>
              <a:buNone/>
            </a:pPr>
            <a:endParaRPr lang="nb-NO" sz="110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24</a:t>
            </a:fld>
            <a:endParaRPr lang="nb-NO"/>
          </a:p>
        </p:txBody>
      </p:sp>
    </p:spTree>
    <p:extLst>
      <p:ext uri="{BB962C8B-B14F-4D97-AF65-F5344CB8AC3E}">
        <p14:creationId xmlns:p14="http://schemas.microsoft.com/office/powerpoint/2010/main" val="2377223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a:lnSpc>
                <a:spcPct val="100000"/>
              </a:lnSpc>
              <a:spcBef>
                <a:spcPct val="20000"/>
              </a:spcBef>
            </a:pPr>
            <a:endParaRPr lang="nb-NO" sz="1100" b="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457200" lvl="1" indent="0">
              <a:lnSpc>
                <a:spcPct val="100000"/>
              </a:lnSpc>
              <a:spcBef>
                <a:spcPct val="20000"/>
              </a:spcBef>
              <a:buFont typeface="Arial" panose="020B0604020202020204" pitchFamily="34" charset="0"/>
              <a:buNone/>
            </a:pPr>
            <a:r>
              <a:rPr lang="nb-NO" sz="1100" dirty="0">
                <a:solidFill>
                  <a:prstClr val="black"/>
                </a:solidFill>
              </a:rPr>
              <a:t>- Den helsepersonell kommer til å kontakte først</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endParaRPr lang="nb-NO" dirty="0">
              <a:latin typeface="+mj-lt"/>
            </a:endParaRP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Rett til begrenset informasjon </a:t>
            </a:r>
            <a:r>
              <a:rPr lang="nb-NO" dirty="0" err="1">
                <a:latin typeface="+mj-lt"/>
              </a:rPr>
              <a:t>m.v</a:t>
            </a:r>
            <a:r>
              <a:rPr lang="nb-NO" dirty="0">
                <a:latin typeface="+mj-lt"/>
              </a:rPr>
              <a:t>.</a:t>
            </a:r>
            <a:endParaRPr lang="nb-NO" sz="1100" dirty="0">
              <a:solidFill>
                <a:prstClr val="black"/>
              </a:solidFill>
            </a:endParaRP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Kun nærmeste pårørende har rett til å motta informasjon, klage på vedtak </a:t>
            </a:r>
            <a:r>
              <a:rPr lang="nb-NO" sz="1100" dirty="0" err="1">
                <a:solidFill>
                  <a:prstClr val="black"/>
                </a:solidFill>
              </a:rPr>
              <a:t>m.v</a:t>
            </a:r>
            <a:r>
              <a:rPr lang="nb-NO" sz="1100" dirty="0">
                <a:solidFill>
                  <a:prstClr val="black"/>
                </a:solidFill>
              </a:rPr>
              <a:t>.</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Rett til å få </a:t>
            </a:r>
            <a:r>
              <a:rPr lang="nb-NO" sz="1100" u="sng" dirty="0"/>
              <a:t>generell</a:t>
            </a:r>
            <a:r>
              <a:rPr lang="nb-NO" sz="1100" dirty="0"/>
              <a:t> informasjon, opplæring og faglig kunnskap om psykisk</a:t>
            </a:r>
            <a:r>
              <a:rPr lang="nb-NO" sz="1100" baseline="0" dirty="0"/>
              <a:t> </a:t>
            </a:r>
            <a:r>
              <a:rPr lang="nb-NO" sz="1100" dirty="0"/>
              <a:t>lidelse, uavhengig av pasientens samtykke.</a:t>
            </a:r>
          </a:p>
          <a:p>
            <a:pPr marL="628650" marR="0" lvl="1" indent="-171450" algn="l" defTabSz="914400" rtl="0" eaLnBrk="1" fontAlgn="auto" latinLnBrk="0" hangingPunct="1">
              <a:lnSpc>
                <a:spcPct val="100000"/>
              </a:lnSpc>
              <a:spcBef>
                <a:spcPct val="20000"/>
              </a:spcBef>
              <a:spcAft>
                <a:spcPts val="0"/>
              </a:spcAft>
              <a:buClrTx/>
              <a:buSzTx/>
              <a:buFont typeface="Calibri Light" panose="020F0302020204030204" pitchFamily="34" charset="0"/>
              <a:buChar char="−"/>
              <a:tabLst/>
              <a:defRPr/>
            </a:pPr>
            <a:r>
              <a:rPr lang="nb-NO" sz="1100" dirty="0"/>
              <a:t>Helsetjenesten kan formidler opplysninger som pasienten har samtykket til.</a:t>
            </a:r>
          </a:p>
          <a:p>
            <a:pPr marL="171450" marR="0" lvl="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b-NO" dirty="0">
                <a:latin typeface="+mj-lt"/>
              </a:rPr>
              <a:t>Unntak fra taushetsplikten. Helsetjenesten er unntatt taushetsplikten når pasienten </a:t>
            </a:r>
            <a:r>
              <a:rPr lang="nb-NO" sz="1100" dirty="0"/>
              <a:t>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0" indent="0">
              <a:lnSpc>
                <a:spcPct val="100000"/>
              </a:lnSpc>
              <a:spcBef>
                <a:spcPct val="20000"/>
              </a:spcBef>
              <a:buFont typeface="Calibri Light" panose="020F0302020204030204" pitchFamily="34" charset="0"/>
              <a:buNone/>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25</a:t>
            </a:fld>
            <a:endParaRPr lang="nb-NO"/>
          </a:p>
        </p:txBody>
      </p:sp>
    </p:spTree>
    <p:extLst>
      <p:ext uri="{BB962C8B-B14F-4D97-AF65-F5344CB8AC3E}">
        <p14:creationId xmlns:p14="http://schemas.microsoft.com/office/powerpoint/2010/main" val="272890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b="1" dirty="0">
                <a:solidFill>
                  <a:schemeClr val="tx1"/>
                </a:solidFill>
                <a:latin typeface="+mn-lt"/>
              </a:rPr>
              <a:t>Tekst</a:t>
            </a:r>
          </a:p>
          <a:p>
            <a:r>
              <a:rPr lang="nb-NO" dirty="0"/>
              <a:t>Som sagt kan det å være pårørende oppleves belastende. </a:t>
            </a:r>
            <a:r>
              <a:rPr lang="nb-NO" b="0" i="0" dirty="0">
                <a:solidFill>
                  <a:schemeClr val="tx1"/>
                </a:solidFill>
                <a:effectLst/>
                <a:latin typeface="+mn-lt"/>
              </a:rPr>
              <a:t>Som pårørende kan du fort tenke at det eneste som betyr noe, er hvordan det går med den som er syk. Ofte kan man oppleve å stå i et dilemma mellom hvordan man best mulig kan støtte den som er syk og samtidig ivareta seg selv. Med utgangspunkt i de belastningene pårørende kan oppleve, er det avgjørende å ivareta seg selv for å kunne gi støtte over tid. Ingen er tjent med at pårørende blir utslitt.</a:t>
            </a:r>
          </a:p>
          <a:p>
            <a:pPr algn="l"/>
            <a:endParaRPr lang="nb-NO" b="0" i="0" dirty="0">
              <a:solidFill>
                <a:schemeClr val="tx1"/>
              </a:solidFill>
              <a:effectLst/>
              <a:latin typeface="+mn-lt"/>
            </a:endParaRPr>
          </a:p>
          <a:p>
            <a:pPr algn="l"/>
            <a:r>
              <a:rPr lang="nb-NO" dirty="0">
                <a:solidFill>
                  <a:schemeClr val="tx1"/>
                </a:solidFill>
                <a:latin typeface="+mn-lt"/>
              </a:rPr>
              <a:t>Her er noen råd som vi håper kan inspirere til å ivareta egen helse: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latin typeface="+mn-lt"/>
              </a:rPr>
              <a:t>Utfyllende informasjon om alle punktene finnes på Forskning.no som QR koden leder til om du vil se nærmere på disse etter kurset i dag.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1" dirty="0">
                <a:solidFill>
                  <a:schemeClr val="tx1"/>
                </a:solidFill>
                <a:latin typeface="+mn-lt"/>
              </a:rPr>
              <a:t>De ti punktene:</a:t>
            </a:r>
          </a:p>
          <a:p>
            <a:pPr marL="171450" indent="-171450" algn="l">
              <a:buFont typeface="Arial" panose="020B0604020202020204" pitchFamily="34" charset="0"/>
              <a:buChar char="•"/>
            </a:pPr>
            <a:r>
              <a:rPr lang="nb-NO" b="0" i="0" dirty="0">
                <a:solidFill>
                  <a:schemeClr val="tx1"/>
                </a:solidFill>
                <a:effectLst/>
                <a:latin typeface="+mn-lt"/>
              </a:rPr>
              <a:t>Erkjenn at rollen som pårørende, kan være både stor og tung</a:t>
            </a:r>
          </a:p>
          <a:p>
            <a:pPr marL="171450" indent="-171450" algn="l">
              <a:buFont typeface="Arial" panose="020B0604020202020204" pitchFamily="34" charset="0"/>
              <a:buChar char="•"/>
            </a:pPr>
            <a:r>
              <a:rPr lang="nb-NO" b="0" i="0" dirty="0">
                <a:solidFill>
                  <a:schemeClr val="tx1"/>
                </a:solidFill>
                <a:effectLst/>
                <a:latin typeface="+mn-lt"/>
              </a:rPr>
              <a:t>Ikke glem din egen helse</a:t>
            </a:r>
          </a:p>
          <a:p>
            <a:pPr marL="171450" indent="-171450" algn="l">
              <a:buFont typeface="Arial" panose="020B0604020202020204" pitchFamily="34" charset="0"/>
              <a:buChar char="•"/>
            </a:pPr>
            <a:r>
              <a:rPr lang="nb-NO" b="0" i="0" dirty="0">
                <a:solidFill>
                  <a:schemeClr val="tx1"/>
                </a:solidFill>
                <a:effectLst/>
                <a:latin typeface="+mn-lt"/>
              </a:rPr>
              <a:t>Treff andre i samme situasjon</a:t>
            </a:r>
            <a:endParaRPr lang="nb-NO" b="0" i="1" dirty="0">
              <a:solidFill>
                <a:schemeClr val="tx1"/>
              </a:solidFill>
              <a:latin typeface="+mn-lt"/>
            </a:endParaRPr>
          </a:p>
          <a:p>
            <a:pPr marL="171450" indent="-171450">
              <a:buFont typeface="Arial" panose="020B0604020202020204" pitchFamily="34" charset="0"/>
              <a:buChar char="•"/>
            </a:pPr>
            <a:r>
              <a:rPr lang="nb-NO" b="0" dirty="0">
                <a:solidFill>
                  <a:schemeClr val="tx1"/>
                </a:solidFill>
                <a:latin typeface="+mn-lt"/>
              </a:rPr>
              <a:t>Søk kunnskap om lidelsen</a:t>
            </a:r>
          </a:p>
          <a:p>
            <a:pPr marL="171450" indent="-171450">
              <a:buFont typeface="Arial" panose="020B0604020202020204" pitchFamily="34" charset="0"/>
              <a:buChar char="•"/>
            </a:pPr>
            <a:r>
              <a:rPr lang="nb-NO" b="0" dirty="0">
                <a:solidFill>
                  <a:schemeClr val="tx1"/>
                </a:solidFill>
                <a:latin typeface="+mn-lt"/>
              </a:rPr>
              <a:t>Vær i dialog med helsetjenesten og etterspør behandlingstilbud som involverer pårørende</a:t>
            </a:r>
          </a:p>
          <a:p>
            <a:pPr marL="171450" indent="-171450">
              <a:buFont typeface="Arial" panose="020B0604020202020204" pitchFamily="34" charset="0"/>
              <a:buChar char="•"/>
            </a:pPr>
            <a:r>
              <a:rPr lang="nb-NO" b="0" dirty="0">
                <a:solidFill>
                  <a:schemeClr val="tx1"/>
                </a:solidFill>
                <a:latin typeface="+mn-lt"/>
              </a:rPr>
              <a:t>Når den som er syk ikke ønsker å involvere pårørende, be om generell informasjon</a:t>
            </a:r>
          </a:p>
          <a:p>
            <a:pPr marL="171450" indent="-171450">
              <a:buFont typeface="Arial" panose="020B0604020202020204" pitchFamily="34" charset="0"/>
              <a:buChar char="•"/>
            </a:pPr>
            <a:r>
              <a:rPr lang="nb-NO" b="0" dirty="0">
                <a:solidFill>
                  <a:schemeClr val="tx1"/>
                </a:solidFill>
                <a:latin typeface="+mn-lt"/>
              </a:rPr>
              <a:t>Hold deg aktiv, og hold på sosialt nettverk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0" dirty="0">
                <a:solidFill>
                  <a:schemeClr val="tx1"/>
                </a:solidFill>
                <a:latin typeface="+mn-lt"/>
              </a:rPr>
              <a:t>Vær åpen om situasjonen din og om hvordan du har det</a:t>
            </a:r>
          </a:p>
          <a:p>
            <a:pPr marL="171450" indent="-171450">
              <a:buFont typeface="Arial" panose="020B0604020202020204" pitchFamily="34" charset="0"/>
              <a:buChar char="•"/>
            </a:pPr>
            <a:r>
              <a:rPr lang="nb-NO" b="0" dirty="0">
                <a:solidFill>
                  <a:schemeClr val="tx1"/>
                </a:solidFill>
                <a:latin typeface="+mn-lt"/>
              </a:rPr>
              <a:t>Snakk med arbeidsgiver om din livssituasjon, og undersøk muligheter for tilrettelegging </a:t>
            </a:r>
          </a:p>
          <a:p>
            <a:pPr marL="171450" indent="-171450">
              <a:buFont typeface="Arial" panose="020B0604020202020204" pitchFamily="34" charset="0"/>
              <a:buChar char="•"/>
            </a:pPr>
            <a:r>
              <a:rPr lang="nb-NO" b="0" dirty="0">
                <a:solidFill>
                  <a:schemeClr val="tx1"/>
                </a:solidFill>
                <a:latin typeface="+mn-lt"/>
              </a:rPr>
              <a:t>Undersøk muligheter for avlastning, og be om støtte fra helsetjenesten</a:t>
            </a:r>
          </a:p>
          <a:p>
            <a:pPr marL="171450" indent="-171450">
              <a:buFont typeface="Arial" panose="020B0604020202020204" pitchFamily="34" charset="0"/>
              <a:buChar char="•"/>
            </a:pPr>
            <a:r>
              <a:rPr lang="nb-NO" b="0" dirty="0">
                <a:solidFill>
                  <a:schemeClr val="tx1"/>
                </a:solidFill>
                <a:latin typeface="+mn-lt"/>
              </a:rPr>
              <a:t>Be om hjelp for egen del hvis belastningen blir for stor</a:t>
            </a:r>
          </a:p>
          <a:p>
            <a:pPr algn="l"/>
            <a:endParaRPr lang="nb-NO" dirty="0">
              <a:solidFill>
                <a:schemeClr val="tx1"/>
              </a:solidFill>
              <a:latin typeface="+mn-lt"/>
            </a:endParaRPr>
          </a:p>
          <a:p>
            <a:pPr algn="l"/>
            <a:r>
              <a:rPr lang="nb-NO" u="sng" dirty="0">
                <a:solidFill>
                  <a:schemeClr val="tx1"/>
                </a:solidFill>
                <a:latin typeface="+mn-lt"/>
              </a:rPr>
              <a:t>Kilde: </a:t>
            </a:r>
          </a:p>
          <a:p>
            <a:pPr marL="171450" indent="-171450" algn="l">
              <a:buFontTx/>
              <a:buChar char="-"/>
            </a:pPr>
            <a:r>
              <a:rPr lang="nb-NO" dirty="0">
                <a:solidFill>
                  <a:srgbClr val="0563C1"/>
                </a:solidFill>
                <a:latin typeface="+mn-lt"/>
                <a:hlinkClick r:id="rId3">
                  <a:extLst>
                    <a:ext uri="{A12FA001-AC4F-418D-AE19-62706E023703}">
                      <ahyp:hlinkClr xmlns:ahyp="http://schemas.microsoft.com/office/drawing/2018/hyperlinkcolor" val="tx"/>
                    </a:ext>
                  </a:extLst>
                </a:hlinkClick>
              </a:rPr>
              <a:t>Ti råd til deg som er pårørende til en person med psykisk lidelse (forskning.no</a:t>
            </a:r>
            <a:r>
              <a:rPr lang="nb-NO" dirty="0">
                <a:solidFill>
                  <a:schemeClr val="tx1"/>
                </a:solidFill>
                <a:latin typeface="+mn-lt"/>
                <a:hlinkClick r:id="rId3">
                  <a:extLst>
                    <a:ext uri="{A12FA001-AC4F-418D-AE19-62706E023703}">
                      <ahyp:hlinkClr xmlns:ahyp="http://schemas.microsoft.com/office/drawing/2018/hyperlinkcolor" val="tx"/>
                    </a:ext>
                  </a:extLst>
                </a:hlinkClick>
              </a:rPr>
              <a:t>)</a:t>
            </a:r>
            <a:endParaRPr lang="nb-NO" dirty="0">
              <a:solidFill>
                <a:schemeClr val="tx1"/>
              </a:solidFill>
              <a:latin typeface="+mn-lt"/>
            </a:endParaRPr>
          </a:p>
          <a:p>
            <a:endParaRPr lang="nb-NO" dirty="0">
              <a:solidFill>
                <a:schemeClr val="tx1"/>
              </a:solidFill>
              <a:latin typeface="+mn-lt"/>
            </a:endParaRPr>
          </a:p>
          <a:p>
            <a:r>
              <a:rPr lang="nb-NO" u="sng" dirty="0">
                <a:solidFill>
                  <a:schemeClr val="tx1"/>
                </a:solidFill>
                <a:latin typeface="+mn-lt"/>
              </a:rPr>
              <a:t>Ressurs</a:t>
            </a:r>
            <a:r>
              <a:rPr lang="nb-NO" u="sng" baseline="0" dirty="0">
                <a:solidFill>
                  <a:schemeClr val="tx1"/>
                </a:solidFill>
                <a:latin typeface="+mn-lt"/>
              </a:rPr>
              <a:t> for videre lesing:</a:t>
            </a:r>
          </a:p>
          <a:p>
            <a:pPr marL="171450" indent="-171450">
              <a:buFontTx/>
              <a:buChar char="-"/>
            </a:pPr>
            <a:r>
              <a:rPr lang="nb-NO" dirty="0">
                <a:solidFill>
                  <a:srgbClr val="0563C1"/>
                </a:solidFill>
                <a:latin typeface="+mn-lt"/>
                <a:hlinkClick r:id="rId4">
                  <a:extLst>
                    <a:ext uri="{A12FA001-AC4F-418D-AE19-62706E023703}">
                      <ahyp:hlinkClr xmlns:ahyp="http://schemas.microsoft.com/office/drawing/2018/hyperlinkcolor" val="tx"/>
                    </a:ext>
                  </a:extLst>
                </a:hlinkClick>
              </a:rPr>
              <a:t>Støtte familie og andre pårørende – </a:t>
            </a:r>
            <a:r>
              <a:rPr lang="nb-NO" dirty="0">
                <a:solidFill>
                  <a:schemeClr val="tx1"/>
                </a:solidFill>
                <a:latin typeface="+mn-lt"/>
                <a:hlinkClick r:id="rId4">
                  <a:extLst>
                    <a:ext uri="{A12FA001-AC4F-418D-AE19-62706E023703}">
                      <ahyp:hlinkClr xmlns:ahyp="http://schemas.microsoft.com/office/drawing/2018/hyperlinkcolor" val="tx"/>
                    </a:ext>
                  </a:extLst>
                </a:hlinkClick>
              </a:rPr>
              <a:t>Helsedirektoratet</a:t>
            </a:r>
            <a:endParaRPr lang="nb-NO" dirty="0">
              <a:solidFill>
                <a:schemeClr val="tx1"/>
              </a:solidFill>
              <a:latin typeface="+mn-lt"/>
            </a:endParaRPr>
          </a:p>
          <a:p>
            <a:pPr marL="0" indent="0">
              <a:buFontTx/>
              <a:buNone/>
            </a:pPr>
            <a:endParaRPr lang="nb-NO" dirty="0">
              <a:solidFill>
                <a:schemeClr val="tx1"/>
              </a:solidFill>
              <a:latin typeface="+mn-lt"/>
            </a:endParaRPr>
          </a:p>
          <a:p>
            <a:endParaRPr lang="nb-NO" dirty="0">
              <a:solidFill>
                <a:schemeClr val="tx1"/>
              </a:solidFill>
              <a:latin typeface="+mn-lt"/>
            </a:endParaRPr>
          </a:p>
          <a:p>
            <a:pPr algn="l"/>
            <a:endParaRPr lang="nb-NO" dirty="0">
              <a:solidFill>
                <a:schemeClr val="tx1"/>
              </a:solidFill>
              <a:latin typeface="+mn-lt"/>
            </a:endParaRPr>
          </a:p>
        </p:txBody>
      </p:sp>
      <p:sp>
        <p:nvSpPr>
          <p:cNvPr id="4" name="Plassholder for lysbildenummer 3"/>
          <p:cNvSpPr>
            <a:spLocks noGrp="1"/>
          </p:cNvSpPr>
          <p:nvPr>
            <p:ph type="sldNum" sz="quarter" idx="10"/>
          </p:nvPr>
        </p:nvSpPr>
        <p:spPr/>
        <p:txBody>
          <a:bodyPr/>
          <a:lstStyle/>
          <a:p>
            <a:fld id="{1D1689EB-75E5-470E-AA2D-C767EE2A303C}" type="slidenum">
              <a:rPr lang="nb-NO" smtClean="0"/>
              <a:t>26</a:t>
            </a:fld>
            <a:endParaRPr lang="nb-NO"/>
          </a:p>
        </p:txBody>
      </p:sp>
    </p:spTree>
    <p:extLst>
      <p:ext uri="{BB962C8B-B14F-4D97-AF65-F5344CB8AC3E}">
        <p14:creationId xmlns:p14="http://schemas.microsoft.com/office/powerpoint/2010/main" val="3841056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en i familien har bipolar lidelse. Deltagerne på Bipolarkurset har om dette på </a:t>
            </a:r>
            <a:r>
              <a:rPr lang="nb-NO" sz="1100" dirty="0" err="1"/>
              <a:t>kursgang</a:t>
            </a:r>
            <a:r>
              <a:rPr lang="nb-NO" sz="1100" dirty="0"/>
              <a:t> 12.</a:t>
            </a:r>
          </a:p>
          <a:p>
            <a:endParaRPr lang="nb-NO" sz="1100" dirty="0"/>
          </a:p>
          <a:p>
            <a:r>
              <a:rPr lang="nb-NO" sz="1100" dirty="0"/>
              <a:t>Dette er et viktig tema, men også et tema det kan være vondt og vanskelig å snakke om. Det er også et tema som er mest </a:t>
            </a:r>
            <a:r>
              <a:rPr lang="nb-NO" sz="1100" baseline="0" dirty="0"/>
              <a:t>aktuelt for de av kursdeltagerne som har barn og ungdom boende hjemme. Men det kan også være relevant for de som vurderer å få barn i framtiden, eller har egne opplevelser med å være barn til en forelder med bipolar lidelse (eller andre plager/sykdommer). Noen har kanskje også mindreårige søsken.</a:t>
            </a:r>
          </a:p>
          <a:p>
            <a:endParaRPr lang="nb-NO" sz="1100" baseline="0" dirty="0"/>
          </a:p>
          <a:p>
            <a:pPr marL="171450" indent="-171450" algn="l">
              <a:buFont typeface="Arial" panose="020B0604020202020204" pitchFamily="34" charset="0"/>
              <a:buChar char="•"/>
            </a:pPr>
            <a:r>
              <a:rPr lang="nb-NO" sz="1100" dirty="0"/>
              <a:t>Barn er avhengige av sine primære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27</a:t>
            </a:fld>
            <a:endParaRPr lang="nb-NO"/>
          </a:p>
        </p:txBody>
      </p:sp>
    </p:spTree>
    <p:extLst>
      <p:ext uri="{BB962C8B-B14F-4D97-AF65-F5344CB8AC3E}">
        <p14:creationId xmlns:p14="http://schemas.microsoft.com/office/powerpoint/2010/main" val="2924905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28</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den som har bipolar lidelse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r>
              <a:rPr lang="nb-NO" altLang="nb-NO" sz="1100" i="1" dirty="0">
                <a:solidFill>
                  <a:schemeClr val="tx1"/>
                </a:solidFill>
              </a:rPr>
              <a:t>(bruk gjerne egne forslag her).</a:t>
            </a:r>
            <a:r>
              <a:rPr lang="nb-NO" sz="1100" i="1" baseline="0"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sykdommen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den som har en bipolar lidelse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selv om det kan ta litt tid»)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a:p>
            <a:pPr marL="0" indent="0">
              <a:buFontTx/>
              <a:buNone/>
            </a:pPr>
            <a:endParaRPr lang="nb-NO" sz="1100" b="0" i="0" dirty="0">
              <a:solidFill>
                <a:schemeClr val="tx1"/>
              </a:solidFill>
            </a:endParaRPr>
          </a:p>
          <a:p>
            <a:pPr marL="0" indent="0">
              <a:buFontTx/>
              <a:buNone/>
            </a:pPr>
            <a:r>
              <a:rPr lang="nb-NO" sz="1100" b="0" i="0" dirty="0">
                <a:solidFill>
                  <a:schemeClr val="tx1"/>
                </a:solidFill>
              </a:rPr>
              <a:t>SPØRSMÅL </a:t>
            </a:r>
            <a:r>
              <a:rPr lang="nb-NO" sz="1100" b="0" i="1" dirty="0">
                <a:solidFill>
                  <a:schemeClr val="tx1"/>
                </a:solidFill>
              </a:rPr>
              <a:t>(hvis det er tid):</a:t>
            </a:r>
          </a:p>
          <a:p>
            <a:pPr marL="0" indent="0">
              <a:buFontTx/>
              <a:buNone/>
            </a:pPr>
            <a:r>
              <a:rPr lang="nb-NO" sz="1100" b="0" i="1" dirty="0">
                <a:solidFill>
                  <a:schemeClr val="tx1"/>
                </a:solidFill>
              </a:rPr>
              <a:t>Hør med pårørende </a:t>
            </a:r>
            <a:r>
              <a:rPr lang="nb-NO" sz="1100" i="1" dirty="0">
                <a:solidFill>
                  <a:schemeClr val="tx1"/>
                </a:solidFill>
              </a:rPr>
              <a:t>med barn om deres erfaringer/hvordan de har snakket med sine barn om bipolar lidelse.</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29</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ved bipolar lidelse: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endParaRPr lang="nb-NO" sz="1100" dirty="0">
              <a:latin typeface="+mn-lt"/>
            </a:endParaRPr>
          </a:p>
          <a:p>
            <a:pPr marL="0" indent="0">
              <a:buFontTx/>
              <a:buNone/>
            </a:pPr>
            <a:endParaRPr lang="nn-NO" altLang="nb-NO" sz="1100" baseline="0" dirty="0">
              <a:latin typeface="+mn-lt"/>
              <a:ea typeface="ＭＳ Ｐゴシック" panose="020B0600070205080204" pitchFamily="34" charset="-128"/>
            </a:endParaRPr>
          </a:p>
          <a:p>
            <a:pPr marL="0" indent="0">
              <a:buFontTx/>
              <a:buNone/>
            </a:pPr>
            <a:r>
              <a:rPr lang="nn-NO" altLang="nb-NO" sz="1100" i="1" baseline="0" dirty="0">
                <a:latin typeface="+mn-lt"/>
                <a:ea typeface="ＭＳ Ｐゴシック" panose="020B0600070205080204" pitchFamily="34" charset="-128"/>
              </a:rPr>
              <a:t>Det er viktig å understreke at det </a:t>
            </a:r>
            <a:r>
              <a:rPr lang="nn-NO" altLang="nb-NO" sz="1100" i="1" baseline="0" dirty="0" err="1">
                <a:latin typeface="+mn-lt"/>
                <a:ea typeface="ＭＳ Ｐゴシック" panose="020B0600070205080204" pitchFamily="34" charset="-128"/>
              </a:rPr>
              <a:t>ikke</a:t>
            </a:r>
            <a:r>
              <a:rPr lang="nn-NO" altLang="nb-NO" sz="1100" i="1" baseline="0" dirty="0">
                <a:latin typeface="+mn-lt"/>
                <a:ea typeface="ＭＳ Ｐゴシック" panose="020B0600070205080204" pitchFamily="34" charset="-128"/>
              </a:rPr>
              <a:t> er </a:t>
            </a:r>
            <a:r>
              <a:rPr lang="nn-NO" altLang="nb-NO" sz="1100" i="1" baseline="0" dirty="0" err="1">
                <a:latin typeface="+mn-lt"/>
                <a:ea typeface="ＭＳ Ｐゴシック" panose="020B0600070205080204" pitchFamily="34" charset="-128"/>
              </a:rPr>
              <a:t>kursdeltagelse</a:t>
            </a:r>
            <a:r>
              <a:rPr lang="nn-NO" altLang="nb-NO" sz="1100" i="1" baseline="0" dirty="0">
                <a:latin typeface="+mn-lt"/>
                <a:ea typeface="ＭＳ Ｐゴシック" panose="020B0600070205080204" pitchFamily="34" charset="-128"/>
              </a:rPr>
              <a:t> i seg </a:t>
            </a:r>
            <a:r>
              <a:rPr lang="nn-NO" altLang="nb-NO" sz="1100" i="1" baseline="0" dirty="0" err="1">
                <a:latin typeface="+mn-lt"/>
                <a:ea typeface="ＭＳ Ｐゴシック" panose="020B0600070205080204" pitchFamily="34" charset="-128"/>
              </a:rPr>
              <a:t>selv</a:t>
            </a:r>
            <a:r>
              <a:rPr lang="nn-NO" altLang="nb-NO" sz="1100" i="1" baseline="0" dirty="0">
                <a:latin typeface="+mn-lt"/>
                <a:ea typeface="ＭＳ Ｐゴシック" panose="020B0600070205080204" pitchFamily="34" charset="-128"/>
              </a:rPr>
              <a:t> som forebygger tilbakefall, men om man tar i bruk kunnskapen som </a:t>
            </a:r>
            <a:r>
              <a:rPr lang="nn-NO" altLang="nb-NO" sz="1100" i="1" baseline="0" dirty="0" err="1">
                <a:latin typeface="+mn-lt"/>
                <a:ea typeface="ＭＳ Ｐゴシック" panose="020B0600070205080204" pitchFamily="34" charset="-128"/>
              </a:rPr>
              <a:t>formidles</a:t>
            </a:r>
            <a:r>
              <a:rPr lang="nn-NO" altLang="nb-NO" sz="1100" i="1" baseline="0" dirty="0">
                <a:latin typeface="+mn-lt"/>
                <a:ea typeface="ＭＳ Ｐゴシック" panose="020B0600070205080204" pitchFamily="34" charset="-128"/>
              </a:rPr>
              <a:t>. Av ulike grunner vil det variere i </a:t>
            </a:r>
            <a:r>
              <a:rPr lang="nn-NO" altLang="nb-NO" sz="1100" i="1" baseline="0" dirty="0" err="1">
                <a:latin typeface="+mn-lt"/>
                <a:ea typeface="ＭＳ Ｐゴシック" panose="020B0600070205080204" pitchFamily="34" charset="-128"/>
              </a:rPr>
              <a:t>hvilken</a:t>
            </a:r>
            <a:r>
              <a:rPr lang="nn-NO" altLang="nb-NO" sz="1100" i="1" baseline="0" dirty="0">
                <a:latin typeface="+mn-lt"/>
                <a:ea typeface="ＭＳ Ｐゴシック" panose="020B0600070205080204" pitchFamily="34" charset="-128"/>
              </a:rPr>
              <a:t> grad </a:t>
            </a:r>
            <a:r>
              <a:rPr lang="nn-NO" altLang="nb-NO" sz="1100" i="1" baseline="0" dirty="0" err="1">
                <a:latin typeface="+mn-lt"/>
                <a:ea typeface="ＭＳ Ｐゴシック" panose="020B0600070205080204" pitchFamily="34" charset="-128"/>
              </a:rPr>
              <a:t>kursdeltagerne</a:t>
            </a:r>
            <a:r>
              <a:rPr lang="nn-NO" altLang="nb-NO" sz="1100" i="1" baseline="0" dirty="0">
                <a:latin typeface="+mn-lt"/>
                <a:ea typeface="ＭＳ Ｐゴシック" panose="020B0600070205080204" pitchFamily="34" charset="-128"/>
              </a:rPr>
              <a:t> klarer det. Slik er det også i </a:t>
            </a:r>
            <a:r>
              <a:rPr lang="nn-NO" altLang="nb-NO" sz="1100" i="1" baseline="0" dirty="0" err="1">
                <a:latin typeface="+mn-lt"/>
                <a:ea typeface="ＭＳ Ｐゴシック" panose="020B0600070205080204" pitchFamily="34" charset="-128"/>
              </a:rPr>
              <a:t>forskningsstudier</a:t>
            </a:r>
            <a:r>
              <a:rPr lang="nn-NO" altLang="nb-NO" sz="1100" i="1" baseline="0" dirty="0">
                <a:latin typeface="+mn-lt"/>
                <a:ea typeface="ＭＳ Ｐゴシック" panose="020B0600070205080204" pitchFamily="34" charset="-128"/>
              </a:rPr>
              <a:t> som </a:t>
            </a:r>
            <a:r>
              <a:rPr lang="nn-NO" altLang="nb-NO" sz="1100" i="1" baseline="0" dirty="0" err="1">
                <a:latin typeface="+mn-lt"/>
                <a:ea typeface="ＭＳ Ｐゴシック" panose="020B0600070205080204" pitchFamily="34" charset="-128"/>
              </a:rPr>
              <a:t>Barcelonastudien</a:t>
            </a:r>
            <a:r>
              <a:rPr lang="nn-NO" altLang="nb-NO" sz="1100" i="1" baseline="0" dirty="0">
                <a:latin typeface="+mn-lt"/>
                <a:ea typeface="ＭＳ Ｐゴシック" panose="020B0600070205080204" pitchFamily="34" charset="-128"/>
              </a:rPr>
              <a:t> (</a:t>
            </a:r>
            <a:r>
              <a:rPr lang="nn-NO" altLang="nb-NO" sz="1100" i="1" baseline="0" dirty="0" err="1">
                <a:latin typeface="+mn-lt"/>
                <a:ea typeface="ＭＳ Ｐゴシック" panose="020B0600070205080204" pitchFamily="34" charset="-128"/>
              </a:rPr>
              <a:t>Colom</a:t>
            </a:r>
            <a:r>
              <a:rPr lang="nn-NO" altLang="nb-NO" sz="1100" i="1" baseline="0" dirty="0">
                <a:latin typeface="+mn-lt"/>
                <a:ea typeface="ＭＳ Ｐゴシック" panose="020B0600070205080204" pitchFamily="34" charset="-128"/>
              </a:rPr>
              <a:t> m. fl.) </a:t>
            </a:r>
            <a:r>
              <a:rPr lang="nn-NO" altLang="nb-NO" sz="1100" i="1" baseline="0" dirty="0" err="1">
                <a:latin typeface="+mn-lt"/>
                <a:ea typeface="ＭＳ Ｐゴシック" panose="020B0600070205080204" pitchFamily="34" charset="-128"/>
              </a:rPr>
              <a:t>nedenfor</a:t>
            </a:r>
            <a:r>
              <a:rPr lang="nn-NO" altLang="nb-NO" sz="1100" i="1" baseline="0" dirty="0">
                <a:latin typeface="+mn-lt"/>
                <a:ea typeface="ＭＳ Ｐゴシック" panose="020B0600070205080204" pitchFamily="34" charset="-128"/>
              </a:rPr>
              <a:t>. Det betyr at effektpotensialet til kurset kan være enda større enn det som er vist i </a:t>
            </a:r>
            <a:r>
              <a:rPr lang="nn-NO" altLang="nb-NO" sz="1100" i="1" baseline="0" dirty="0" err="1">
                <a:latin typeface="+mn-lt"/>
                <a:ea typeface="ＭＳ Ｐゴシック" panose="020B0600070205080204" pitchFamily="34" charset="-128"/>
              </a:rPr>
              <a:t>studier</a:t>
            </a:r>
            <a:r>
              <a:rPr lang="nn-NO" altLang="nb-NO" sz="1100" i="1" baseline="0" dirty="0">
                <a:latin typeface="+mn-lt"/>
                <a:ea typeface="ＭＳ Ｐゴシック" panose="020B0600070205080204" pitchFamily="34" charset="-128"/>
              </a:rPr>
              <a:t>.</a:t>
            </a:r>
            <a:endParaRPr 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Merknad: </a:t>
            </a:r>
            <a:r>
              <a:rPr lang="nb-NO" sz="1100" dirty="0"/>
              <a:t>Hentet fra </a:t>
            </a:r>
            <a:r>
              <a:rPr lang="nb-NO" sz="1100" dirty="0" err="1"/>
              <a:t>kursgang</a:t>
            </a:r>
            <a:r>
              <a:rPr lang="nb-NO" sz="1100" baseline="0" dirty="0"/>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baseline="0" dirty="0">
                <a:ea typeface="ＭＳ Ｐゴシック" panose="020B0600070205080204" pitchFamily="34" charset="-128"/>
              </a:rPr>
              <a:t>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Informasjon om dette kommer på slutten av denne </a:t>
            </a:r>
            <a:r>
              <a:rPr lang="nb-NO" sz="1100" i="0" baseline="0" dirty="0" err="1"/>
              <a:t>kursgangen</a:t>
            </a:r>
            <a:r>
              <a:rPr lang="nb-NO" sz="1100" i="0" baseline="0" dirty="0"/>
              <a:t>.</a:t>
            </a:r>
            <a:endParaRPr lang="nb-NO" alt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a:t>
            </a:fld>
            <a:endParaRPr lang="nb-NO"/>
          </a:p>
        </p:txBody>
      </p:sp>
    </p:spTree>
    <p:extLst>
      <p:ext uri="{BB962C8B-B14F-4D97-AF65-F5344CB8AC3E}">
        <p14:creationId xmlns:p14="http://schemas.microsoft.com/office/powerpoint/2010/main" val="2722402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30</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0" i="1" dirty="0"/>
              <a:t>Les</a:t>
            </a:r>
            <a:r>
              <a:rPr lang="nb-NO" sz="1100" b="0" i="1" baseline="0" dirty="0"/>
              <a:t> fra lysbildet om </a:t>
            </a:r>
            <a:r>
              <a:rPr lang="nb-NO" sz="1100" b="0" i="1" kern="1200" dirty="0">
                <a:solidFill>
                  <a:schemeClr val="tx1"/>
                </a:solidFill>
                <a:effectLst/>
                <a:latin typeface="+mn-lt"/>
                <a:ea typeface="+mn-ea"/>
                <a:cs typeface="+mn-cs"/>
              </a:rPr>
              <a:t>Helsepersonelloven § 10a. «Helsepersonells plikt til å bidra til å ivareta mindreårige barn som pårørende». </a:t>
            </a:r>
            <a:endParaRPr lang="nb-NO" sz="1100" b="0" i="1" baseline="0" dirty="0"/>
          </a:p>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31</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Vi oppfordrer deltagerne til å snakke med dere som pårørende og andre om ekstra hjelp og avlastning med barna ved sykdom. For å ivareta dere selv som pårørende, kan det være lurt å involvere hjelpere utenfor familien. </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32</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r>
              <a:rPr lang="nb-NO" sz="1100" i="1" dirty="0"/>
              <a:t>10 min.</a:t>
            </a:r>
          </a:p>
          <a:p>
            <a:pPr marL="0" indent="0">
              <a:buNone/>
            </a:pPr>
            <a:endParaRPr lang="nb-NO" dirty="0"/>
          </a:p>
          <a:p>
            <a:pPr marL="0" indent="0">
              <a:buNone/>
            </a:pPr>
            <a:r>
              <a:rPr lang="nb-NO" dirty="0"/>
              <a:t>Hvilke erfaringer har du med å ivareta deg selv og eventuelle andre familiemedlemmer når den du er pårørende til er syk?</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33</a:t>
            </a:fld>
            <a:endParaRPr lang="nb-NO"/>
          </a:p>
        </p:txBody>
      </p:sp>
    </p:spTree>
    <p:extLst>
      <p:ext uri="{BB962C8B-B14F-4D97-AF65-F5344CB8AC3E}">
        <p14:creationId xmlns:p14="http://schemas.microsoft.com/office/powerpoint/2010/main" val="159560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Tekst:</a:t>
            </a:r>
          </a:p>
          <a:p>
            <a:r>
              <a:rPr lang="nb-NO" dirty="0"/>
              <a:t>Dersom man som pårørende har behov for støtte og hjelp, enten sammen med den som har bipolar lidelse eller for egen del, finnes det ulike tilbud.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Orienter deg om tilbudene til pårørende i regi av Landsforeningen for pårørende innen psykisk helse (LPP) og Bipolarforeningen. Begge disse organisasjonene har lokallag mange steder i landet. De har en rekke tilbud, blant annet møteplasser, temakvelder, mestringskurs og støttetelefontjenester for pårørende. QR koden til venstre fører til LPP sin nettside, og QR koden i midten fører til Bipolarforeningens nettside.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Mange kommuner har tilbud tilrettelagt for pårørende uavhengig av diagnoser. Det kan være tilbud om individuelle samtaler, gruppetilbud, eller kurs; for eksempel Kurs i belastningsmestring for voksne (</a:t>
            </a:r>
            <a:r>
              <a:rPr lang="nb-NO" dirty="0" err="1"/>
              <a:t>KiB</a:t>
            </a:r>
            <a:r>
              <a:rPr lang="nb-NO" dirty="0"/>
              <a:t>). Det kan imidlertid være store forskjeller kommunene imellom.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Fastlegen kan også gi deg oppfølging, og informasjon ut fra dine behov.</a:t>
            </a:r>
          </a:p>
          <a:p>
            <a:endParaRPr lang="nb-NO" dirty="0"/>
          </a:p>
          <a:p>
            <a:r>
              <a:rPr lang="nb-NO" dirty="0"/>
              <a:t>Når det gjelder tilbud fra DPS eller annen behandlingsinstans der din pårørende mottar behandling, kan du i samarbeid med den du er pårørende til spørre om å få en samtale med aktuell behandler. Dette kan enten være en samtale sammen med den du er pårørende til, eller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Noen DPS har også et behandlingstilbud som heter «</a:t>
            </a:r>
            <a:r>
              <a:rPr lang="nb-NO" sz="1100" dirty="0" err="1"/>
              <a:t>psykoedukativt</a:t>
            </a:r>
            <a:r>
              <a:rPr lang="nb-NO" sz="1100" dirty="0"/>
              <a:t> familiesamarbeid». Behandlingstilbudet har til hensikt å fremme bedring for personen selv og redusere belastningen hos de pårørende. Familiesamarbeidet består av samtaler der både den det gjelder og familien møtes sammen med behandler over en periode på 4 til 12 måneder, avhengig av familiens behov. Innholdet i tilbudet omfatter å få kunnskap om bipolar lidelse, forståelse for hverandres situasjon, bedre kommunikasjon, hjelp til å håndtere kriser og å gjennomføre problemløsning av utfordringer i hverdagen. Noen steder finnes det også flerfamiliegrupper. </a:t>
            </a:r>
            <a:r>
              <a:rPr lang="nb-NO" sz="1100" u="none" dirty="0"/>
              <a:t>Mer informasjon om dette behandlingstilbudet finnes på </a:t>
            </a:r>
            <a:r>
              <a:rPr lang="nb-NO" sz="1100" u="none" dirty="0" err="1"/>
              <a:t>HelseNorge’s</a:t>
            </a:r>
            <a:r>
              <a:rPr lang="nb-NO" sz="1100" u="none" dirty="0"/>
              <a:t> nettsider. Følg QR koden lengst til høyre.</a:t>
            </a:r>
          </a:p>
          <a:p>
            <a:endParaRPr lang="nb-NO" dirty="0"/>
          </a:p>
          <a:p>
            <a:r>
              <a:rPr lang="nb-NO" dirty="0"/>
              <a:t>Kilder:</a:t>
            </a:r>
          </a:p>
          <a:p>
            <a:r>
              <a:rPr lang="nb-NO" dirty="0">
                <a:hlinkClick r:id="rId3"/>
              </a:rPr>
              <a:t>LPP - Pårørende innen Psykisk helse</a:t>
            </a:r>
            <a:endParaRPr lang="nb-NO" dirty="0"/>
          </a:p>
          <a:p>
            <a:r>
              <a:rPr lang="nb-NO" dirty="0">
                <a:hlinkClick r:id="rId4"/>
              </a:rPr>
              <a:t>Bipolarforeningen Norge</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hlinkClick r:id="rId5"/>
              </a:rPr>
              <a:t>Familie- og flerfamiliegruppe – </a:t>
            </a:r>
            <a:r>
              <a:rPr lang="nb-NO" sz="1100" dirty="0" err="1">
                <a:hlinkClick r:id="rId5"/>
              </a:rPr>
              <a:t>Helsenorge</a:t>
            </a:r>
            <a:r>
              <a:rPr lang="nb-NO" sz="1100" dirty="0"/>
              <a:t> </a:t>
            </a:r>
          </a:p>
          <a:p>
            <a:r>
              <a:rPr lang="nb-NO" dirty="0"/>
              <a:t>	</a:t>
            </a:r>
          </a:p>
        </p:txBody>
      </p:sp>
      <p:sp>
        <p:nvSpPr>
          <p:cNvPr id="4" name="Plassholder for lysbildenummer 3"/>
          <p:cNvSpPr>
            <a:spLocks noGrp="1"/>
          </p:cNvSpPr>
          <p:nvPr>
            <p:ph type="sldNum" sz="quarter" idx="5"/>
          </p:nvPr>
        </p:nvSpPr>
        <p:spPr/>
        <p:txBody>
          <a:bodyPr/>
          <a:lstStyle/>
          <a:p>
            <a:fld id="{E6B9617B-0E44-4381-B111-71228812115C}" type="slidenum">
              <a:rPr lang="nb-NO" smtClean="0"/>
              <a:t>34</a:t>
            </a:fld>
            <a:endParaRPr lang="nb-NO"/>
          </a:p>
        </p:txBody>
      </p:sp>
    </p:spTree>
    <p:extLst>
      <p:ext uri="{BB962C8B-B14F-4D97-AF65-F5344CB8AC3E}">
        <p14:creationId xmlns:p14="http://schemas.microsoft.com/office/powerpoint/2010/main" val="33374460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dirty="0"/>
              <a:t>Alle presentasjonene for både deltagerne og dere ligger på en egen nettside under Vestre Viken helseforetak. Følg QR koden lengst til venstre så kommer du til siden for pårørende.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1" dirty="0"/>
              <a:t>Vis eventuelt nettsiden og hvor de kan finne presentasjonene for pårørendekurset (For deg som pårørende/Opplæringsmateriell – pårørende)</a:t>
            </a:r>
            <a:r>
              <a:rPr lang="nb-NO" sz="1100" i="0" dirty="0"/>
              <a:t>: </a:t>
            </a:r>
            <a:r>
              <a:rPr lang="nb-NO" dirty="0">
                <a:hlinkClick r:id="rId3"/>
              </a:rPr>
              <a:t>bipolarkurs - Vestre Viken HF</a:t>
            </a:r>
            <a:r>
              <a:rPr lang="nb-NO" dirty="0"/>
              <a:t> </a:t>
            </a:r>
            <a:endParaRPr lang="nb-NO" sz="1100" i="0" dirty="0"/>
          </a:p>
          <a:p>
            <a:endParaRPr lang="nb-NO" sz="1100" i="0" dirty="0"/>
          </a:p>
          <a:p>
            <a:r>
              <a:rPr lang="nb-NO" sz="1100" i="0" dirty="0"/>
              <a:t>Det finnes mye god kunnskap både om bipolar lidelse og om det å være pårørende. På Vestre Vikens nettside finner dere en egen flipp som heter «Nettressurser». Om dere følger QR-koden, kommer dere inn på ressurssiden for pårørende med aktuelle og kvalitetssikrede nettsider, filmer og podkaster. </a:t>
            </a:r>
          </a:p>
          <a:p>
            <a:r>
              <a:rPr lang="nb-NO" sz="1100" i="0" dirty="0"/>
              <a:t>På denne nettsiden er det også en egen lenke til informasjon for barn og unge pårørende.</a:t>
            </a:r>
          </a:p>
          <a:p>
            <a:endParaRPr lang="nb-NO" sz="1100" i="0" dirty="0"/>
          </a:p>
        </p:txBody>
      </p:sp>
      <p:sp>
        <p:nvSpPr>
          <p:cNvPr id="4" name="Plassholder for lysbildenummer 3"/>
          <p:cNvSpPr>
            <a:spLocks noGrp="1"/>
          </p:cNvSpPr>
          <p:nvPr>
            <p:ph type="sldNum" sz="quarter" idx="5"/>
          </p:nvPr>
        </p:nvSpPr>
        <p:spPr/>
        <p:txBody>
          <a:bodyPr/>
          <a:lstStyle/>
          <a:p>
            <a:fld id="{4C7CF169-FE1F-437A-B97B-C7CBAFA0B0AA}" type="slidenum">
              <a:rPr lang="nb-NO" smtClean="0"/>
              <a:t>35</a:t>
            </a:fld>
            <a:endParaRPr lang="nb-NO"/>
          </a:p>
        </p:txBody>
      </p:sp>
    </p:spTree>
    <p:extLst>
      <p:ext uri="{BB962C8B-B14F-4D97-AF65-F5344CB8AC3E}">
        <p14:creationId xmlns:p14="http://schemas.microsoft.com/office/powerpoint/2010/main" val="243635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i="1" dirty="0"/>
              <a:t>Orienter spesielt om </a:t>
            </a:r>
            <a:r>
              <a:rPr lang="nb-NO" i="1" dirty="0" err="1"/>
              <a:t>podcasten</a:t>
            </a:r>
            <a:r>
              <a:rPr lang="nb-NO" i="1" dirty="0"/>
              <a:t> «Livet med bipolar lidelse».</a:t>
            </a:r>
            <a:r>
              <a:rPr lang="nb-NO" i="1" baseline="0" dirty="0"/>
              <a:t> </a:t>
            </a:r>
            <a:r>
              <a:rPr lang="nb-NO" i="1" dirty="0"/>
              <a:t>Pårørende kan</a:t>
            </a:r>
            <a:r>
              <a:rPr lang="nb-NO" i="1" baseline="0" dirty="0"/>
              <a:t> gjerne oppfordres til å høre </a:t>
            </a:r>
            <a:r>
              <a:rPr lang="nb-NO" i="1" baseline="0" dirty="0" err="1"/>
              <a:t>podcasten</a:t>
            </a:r>
            <a:r>
              <a:rPr lang="nb-NO" i="1" baseline="0" dirty="0"/>
              <a:t> hjemme til neste gang. Dette slik at de blir mer forberedt for temaet på neste </a:t>
            </a:r>
            <a:r>
              <a:rPr lang="nb-NO" i="1" baseline="0" dirty="0" err="1"/>
              <a:t>kursgang</a:t>
            </a:r>
            <a:r>
              <a:rPr lang="nb-NO" i="1" baseline="0" dirty="0"/>
              <a:t> om varselsfasen og kriseplan.</a:t>
            </a:r>
          </a:p>
          <a:p>
            <a:endParaRPr lang="nb-NO" u="sng" dirty="0"/>
          </a:p>
          <a:p>
            <a:r>
              <a:rPr lang="nb-NO" u="sng" dirty="0"/>
              <a:t>Tilleggsressurs for</a:t>
            </a:r>
            <a:r>
              <a:rPr lang="nb-NO" u="sng" baseline="0" dirty="0"/>
              <a:t> kursledere:</a:t>
            </a:r>
          </a:p>
          <a:p>
            <a:pPr marL="171450" indent="-171450">
              <a:buFontTx/>
              <a:buChar char="-"/>
            </a:pPr>
            <a:r>
              <a:rPr lang="nb-NO" dirty="0">
                <a:hlinkClick r:id="rId3"/>
              </a:rPr>
              <a:t>Legepodden: #21 psykiater Lise Grøndahl om bipolar lidelse on Apple Podcasts</a:t>
            </a:r>
            <a:endParaRPr lang="nb-NO" dirty="0"/>
          </a:p>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36</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37</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a:p>
            <a:endParaRPr lang="nb-NO" sz="1100" baseline="0" dirty="0"/>
          </a:p>
          <a:p>
            <a:r>
              <a:rPr lang="nb-NO" sz="1100" baseline="0" dirty="0"/>
              <a:t>Merknad: Hentet fra </a:t>
            </a:r>
            <a:r>
              <a:rPr lang="nb-NO" sz="1100" baseline="0" dirty="0" err="1"/>
              <a:t>kursgang</a:t>
            </a:r>
            <a:r>
              <a:rPr lang="nb-NO" sz="1100" baseline="0" dirty="0"/>
              <a:t> 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4</a:t>
            </a:fld>
            <a:endParaRPr lang="nb-NO"/>
          </a:p>
        </p:txBody>
      </p:sp>
    </p:spTree>
    <p:extLst>
      <p:ext uri="{BB962C8B-B14F-4D97-AF65-F5344CB8AC3E}">
        <p14:creationId xmlns:p14="http://schemas.microsoft.com/office/powerpoint/2010/main" val="197615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baseline="0" dirty="0"/>
              <a:t>Merknad: Hentet fra bipolarkurset </a:t>
            </a:r>
            <a:r>
              <a:rPr lang="nb-NO" sz="1100" b="0" baseline="0" dirty="0" err="1"/>
              <a:t>kursgang</a:t>
            </a:r>
            <a:r>
              <a:rPr lang="nb-NO" sz="1100" b="0" baseline="0" dirty="0"/>
              <a:t> 1</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5</a:t>
            </a:fld>
            <a:endParaRPr lang="nb-NO"/>
          </a:p>
        </p:txBody>
      </p:sp>
    </p:spTree>
    <p:extLst>
      <p:ext uri="{BB962C8B-B14F-4D97-AF65-F5344CB8AC3E}">
        <p14:creationId xmlns:p14="http://schemas.microsoft.com/office/powerpoint/2010/main" val="1416596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marL="0" indent="0">
              <a:buFontTx/>
              <a:buNone/>
            </a:pPr>
            <a:r>
              <a:rPr lang="nb-NO" altLang="nb-NO" sz="1100" i="1" baseline="0" dirty="0"/>
              <a:t>Merknad: Oversikten over kurset er tatt fra kursgang1, bilde 18. Hensikt med kurset (lengst til venstre) er forenklet fra </a:t>
            </a:r>
            <a:r>
              <a:rPr lang="nb-NO" altLang="nb-NO" sz="1100" i="1" baseline="0" dirty="0" err="1"/>
              <a:t>kursgang</a:t>
            </a:r>
            <a:r>
              <a:rPr lang="nb-NO" altLang="nb-NO" sz="1100" i="1" baseline="0" dirty="0"/>
              <a:t> 1</a:t>
            </a:r>
            <a:endParaRPr lang="nb-NO" altLang="nb-NO" sz="1100" i="1" dirty="0"/>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6</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7</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latin typeface="+mn-lt"/>
              </a:rPr>
              <a:t>Hentet fra </a:t>
            </a:r>
            <a:r>
              <a:rPr lang="nb-NO" sz="1100" baseline="0" dirty="0" err="1">
                <a:latin typeface="+mn-lt"/>
              </a:rPr>
              <a:t>kursgang</a:t>
            </a:r>
            <a:r>
              <a:rPr lang="nb-NO" sz="1100" baseline="0" dirty="0">
                <a:latin typeface="+mn-lt"/>
              </a:rPr>
              <a:t> 1</a:t>
            </a: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203658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8</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r>
              <a:rPr lang="nb-NO" altLang="nb-NO" sz="1100" i="1" baseline="0" dirty="0">
                <a:latin typeface="+mn-lt"/>
                <a:ea typeface="Cambria" panose="02040503050406030204" pitchFamily="18" charset="0"/>
              </a:rPr>
              <a:t>Kurslederne vurderer selv hvor mye av informasjonen nedenfor det er nødvendig å formidle.</a:t>
            </a:r>
            <a:endParaRPr lang="nb-NO" altLang="nb-NO" sz="1100" i="1" dirty="0">
              <a:latin typeface="+mn-lt"/>
              <a:ea typeface="Cambria" panose="02040503050406030204" pitchFamily="18" charset="0"/>
            </a:endParaRPr>
          </a:p>
          <a:p>
            <a:pPr marL="0" indent="0">
              <a:lnSpc>
                <a:spcPct val="130000"/>
              </a:lnSpc>
              <a:buClr>
                <a:srgbClr val="00338D"/>
              </a:buClr>
              <a:buSzPct val="110000"/>
              <a:buNone/>
            </a:pPr>
            <a:endParaRPr lang="nb-NO" altLang="nb-NO" sz="1100" b="1" dirty="0">
              <a:latin typeface="+mn-lt"/>
              <a:ea typeface="Cambria" panose="02040503050406030204" pitchFamily="18" charset="0"/>
            </a:endParaRPr>
          </a:p>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1" dirty="0"/>
              <a:t>Forklar i korte trekk (se nedenfor) hva plansjen illustrerer.</a:t>
            </a:r>
            <a:r>
              <a:rPr lang="nb-NO" altLang="nb-NO" sz="1100" i="1" baseline="0" dirty="0"/>
              <a:t> </a:t>
            </a:r>
            <a:r>
              <a:rPr lang="nb-NO" altLang="nb-NO" sz="1100" i="1" dirty="0"/>
              <a:t>Vis forskjellen på bipolar I og bipolar II.</a:t>
            </a:r>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0" dirty="0"/>
              <a:t>Merknad: Hentet fra </a:t>
            </a:r>
            <a:r>
              <a:rPr lang="nb-NO" altLang="nb-NO" sz="1100" b="0" dirty="0" err="1"/>
              <a:t>kursgang</a:t>
            </a:r>
            <a:r>
              <a:rPr lang="nb-NO" altLang="nb-NO" sz="1100" b="0" baseline="0" dirty="0"/>
              <a:t> 1</a:t>
            </a:r>
            <a:endParaRPr lang="nb-NO" altLang="nb-NO" sz="110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9</a:t>
            </a:fld>
            <a:endParaRPr lang="nb-NO"/>
          </a:p>
        </p:txBody>
      </p:sp>
    </p:spTree>
    <p:extLst>
      <p:ext uri="{BB962C8B-B14F-4D97-AF65-F5344CB8AC3E}">
        <p14:creationId xmlns:p14="http://schemas.microsoft.com/office/powerpoint/2010/main" val="3128207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02.01.2025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02.01.2025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02.01.2025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02.01.2025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02.01.2025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02.01.2025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youtube.com/watch?v=ve66dbBjnsQ"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D420FB-6C03-B0A0-3A67-725AC93EA5B3}"/>
              </a:ext>
            </a:extLst>
          </p:cNvPr>
          <p:cNvPicPr>
            <a:picLocks noChangeAspect="1"/>
          </p:cNvPicPr>
          <p:nvPr/>
        </p:nvPicPr>
        <p:blipFill>
          <a:blip r:embed="rId3">
            <a:extLst>
              <a:ext uri="{28A0092B-C50C-407E-A947-70E740481C1C}">
                <a14:useLocalDpi xmlns:a14="http://schemas.microsoft.com/office/drawing/2010/main" val="0"/>
              </a:ext>
            </a:extLst>
          </a:blip>
          <a:srcRect l="74" t="-11474" r="-890" b="11688"/>
          <a:stretch/>
        </p:blipFill>
        <p:spPr>
          <a:xfrm>
            <a:off x="91843" y="86293"/>
            <a:ext cx="12008314" cy="6685415"/>
          </a:xfrm>
          <a:prstGeom prst="roundRect">
            <a:avLst>
              <a:gd name="adj" fmla="val 2914"/>
            </a:avLst>
          </a:prstGeom>
          <a:solidFill>
            <a:srgbClr val="E6D6EC"/>
          </a:solidFill>
        </p:spPr>
      </p:pic>
      <p:sp>
        <p:nvSpPr>
          <p:cNvPr id="2" name="Tittel 1"/>
          <p:cNvSpPr>
            <a:spLocks noGrp="1"/>
          </p:cNvSpPr>
          <p:nvPr>
            <p:ph type="ctrTitle"/>
          </p:nvPr>
        </p:nvSpPr>
        <p:spPr>
          <a:xfrm>
            <a:off x="2021333" y="438916"/>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spTree>
    <p:extLst>
      <p:ext uri="{BB962C8B-B14F-4D97-AF65-F5344CB8AC3E}">
        <p14:creationId xmlns:p14="http://schemas.microsoft.com/office/powerpoint/2010/main" val="413897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nchor="t"/>
          <a:lstStyle/>
          <a:p>
            <a:pPr eaLnBrk="1" hangingPunct="1">
              <a:defRPr/>
            </a:pPr>
            <a:r>
              <a:rPr lang="nb-NO" altLang="nb-NO" dirty="0"/>
              <a:t>Arvbarhet</a:t>
            </a:r>
          </a:p>
        </p:txBody>
      </p:sp>
      <p:sp>
        <p:nvSpPr>
          <p:cNvPr id="1035" name="Rectangle 3"/>
          <p:cNvSpPr>
            <a:spLocks noGrp="1" noChangeArrowheads="1"/>
          </p:cNvSpPr>
          <p:nvPr>
            <p:ph idx="1"/>
          </p:nvPr>
        </p:nvSpPr>
        <p:spPr/>
        <p:txBody>
          <a:bodyPr anchor="b">
            <a:normAutofit/>
          </a:bodyPr>
          <a:lstStyle/>
          <a:p>
            <a:pPr>
              <a:spcBef>
                <a:spcPct val="50000"/>
              </a:spcBef>
            </a:pPr>
            <a:r>
              <a:rPr lang="nb-NO" altLang="nb-NO" dirty="0"/>
              <a:t>Bipolar lidelse går ofte igjen i familier</a:t>
            </a:r>
          </a:p>
          <a:p>
            <a:pPr>
              <a:spcBef>
                <a:spcPct val="50000"/>
              </a:spcBef>
            </a:pPr>
            <a:r>
              <a:rPr lang="nb-NO" altLang="nb-NO" dirty="0"/>
              <a:t>Høyest risiko ved nært genetisk slektskap</a:t>
            </a:r>
          </a:p>
          <a:p>
            <a:pPr>
              <a:spcBef>
                <a:spcPct val="50000"/>
              </a:spcBef>
            </a:pPr>
            <a:r>
              <a:rPr lang="nb-NO" altLang="nb-NO" dirty="0"/>
              <a:t>Risikoen øker med hyppigheten av bipolare og andre </a:t>
            </a:r>
            <a:br>
              <a:rPr lang="nb-NO" altLang="nb-NO" dirty="0"/>
            </a:br>
            <a:r>
              <a:rPr lang="nb-NO" altLang="nb-NO" dirty="0"/>
              <a:t>psykiske lidelser i familien</a:t>
            </a:r>
          </a:p>
        </p:txBody>
      </p:sp>
      <p:pic>
        <p:nvPicPr>
          <p:cNvPr id="3" name="Bilde 2">
            <a:extLst>
              <a:ext uri="{FF2B5EF4-FFF2-40B4-BE49-F238E27FC236}">
                <a16:creationId xmlns:a16="http://schemas.microsoft.com/office/drawing/2014/main" id="{27A2553E-4984-1062-F659-DFC991774F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17681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nchor="t">
            <a:noAutofit/>
          </a:bodyPr>
          <a:lstStyle/>
          <a:p>
            <a:pPr>
              <a:defRPr/>
            </a:pPr>
            <a:r>
              <a:rPr lang="nb-NO" altLang="nb-NO" dirty="0"/>
              <a:t>Miljørisikofaktorer</a:t>
            </a:r>
          </a:p>
        </p:txBody>
      </p:sp>
      <p:sp>
        <p:nvSpPr>
          <p:cNvPr id="29699" name="Plassholder for innhold 2"/>
          <p:cNvSpPr>
            <a:spLocks noGrp="1"/>
          </p:cNvSpPr>
          <p:nvPr>
            <p:ph idx="1"/>
          </p:nvPr>
        </p:nvSpPr>
        <p:spPr/>
        <p:txBody>
          <a:bodyPr anchor="b">
            <a:normAutofit/>
          </a:bodyPr>
          <a:lstStyle/>
          <a:p>
            <a:r>
              <a:rPr lang="nb-NO" altLang="nb-NO" dirty="0"/>
              <a:t>Å være født prematurt</a:t>
            </a:r>
          </a:p>
          <a:p>
            <a:r>
              <a:rPr lang="nb-NO" altLang="nb-NO" dirty="0"/>
              <a:t>Tidlige psykologiske traumer</a:t>
            </a:r>
          </a:p>
          <a:p>
            <a:r>
              <a:rPr lang="nb-NO" altLang="nb-NO" dirty="0"/>
              <a:t>Stressopplevelser før sykdomsutbruddet</a:t>
            </a:r>
          </a:p>
          <a:p>
            <a:r>
              <a:rPr lang="nb-NO" altLang="nb-NO" dirty="0"/>
              <a:t>Hodeskader</a:t>
            </a:r>
          </a:p>
          <a:p>
            <a:r>
              <a:rPr lang="nb-NO" altLang="nb-NO" dirty="0"/>
              <a:t>Rusmidler </a:t>
            </a:r>
          </a:p>
          <a:p>
            <a:r>
              <a:rPr lang="nb-NO" altLang="nb-NO" dirty="0"/>
              <a:t>Betennelser </a:t>
            </a:r>
          </a:p>
        </p:txBody>
      </p:sp>
      <p:pic>
        <p:nvPicPr>
          <p:cNvPr id="3" name="Bilde 2">
            <a:extLst>
              <a:ext uri="{FF2B5EF4-FFF2-40B4-BE49-F238E27FC236}">
                <a16:creationId xmlns:a16="http://schemas.microsoft.com/office/drawing/2014/main" id="{8AE25283-0974-6DB8-BFA6-4FA279876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1675" y="549275"/>
            <a:ext cx="1905000" cy="1905000"/>
          </a:xfrm>
          <a:prstGeom prst="rect">
            <a:avLst/>
          </a:prstGeom>
        </p:spPr>
      </p:pic>
    </p:spTree>
    <p:extLst>
      <p:ext uri="{BB962C8B-B14F-4D97-AF65-F5344CB8AC3E}">
        <p14:creationId xmlns:p14="http://schemas.microsoft.com/office/powerpoint/2010/main" val="2497672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noFill/>
          <a:ln>
            <a:noFill/>
          </a:ln>
        </p:spPr>
        <p:txBody>
          <a:bodyPr anchor="t">
            <a:noAutofit/>
          </a:bodyPr>
          <a:lstStyle/>
          <a:p>
            <a:pPr eaLnBrk="1" hangingPunct="1"/>
            <a:r>
              <a:rPr lang="nb-NO" altLang="nb-NO" dirty="0"/>
              <a:t>Stress-sårbarhetsmodellen</a:t>
            </a:r>
          </a:p>
        </p:txBody>
      </p:sp>
      <p:sp>
        <p:nvSpPr>
          <p:cNvPr id="27652" name="TekstSylinder 3"/>
          <p:cNvSpPr txBox="1">
            <a:spLocks noChangeArrowheads="1"/>
          </p:cNvSpPr>
          <p:nvPr/>
        </p:nvSpPr>
        <p:spPr bwMode="auto">
          <a:xfrm>
            <a:off x="2904076" y="1181686"/>
            <a:ext cx="249899" cy="48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endParaRPr lang="nb-NO" altLang="nb-NO" sz="1800">
              <a:latin typeface="Arial" panose="020B0604020202020204" pitchFamily="34" charset="0"/>
            </a:endParaRPr>
          </a:p>
        </p:txBody>
      </p:sp>
      <p:pic>
        <p:nvPicPr>
          <p:cNvPr id="3" name="Bilde 2">
            <a:extLst>
              <a:ext uri="{FF2B5EF4-FFF2-40B4-BE49-F238E27FC236}">
                <a16:creationId xmlns:a16="http://schemas.microsoft.com/office/drawing/2014/main" id="{E1C45A00-DF0B-A412-C56A-2AF87714D241}"/>
              </a:ext>
            </a:extLst>
          </p:cNvPr>
          <p:cNvPicPr>
            <a:picLocks noChangeAspect="1"/>
          </p:cNvPicPr>
          <p:nvPr/>
        </p:nvPicPr>
        <p:blipFill>
          <a:blip r:embed="rId3">
            <a:extLst>
              <a:ext uri="{28A0092B-C50C-407E-A947-70E740481C1C}">
                <a14:useLocalDpi xmlns:a14="http://schemas.microsoft.com/office/drawing/2010/main" val="0"/>
              </a:ext>
            </a:extLst>
          </a:blip>
          <a:srcRect l="2385" r="2385"/>
          <a:stretch/>
        </p:blipFill>
        <p:spPr>
          <a:xfrm>
            <a:off x="981075" y="486503"/>
            <a:ext cx="10755557" cy="6371497"/>
          </a:xfrm>
          <a:prstGeom prst="rect">
            <a:avLst/>
          </a:prstGeom>
          <a:noFill/>
        </p:spPr>
      </p:pic>
    </p:spTree>
    <p:extLst>
      <p:ext uri="{BB962C8B-B14F-4D97-AF65-F5344CB8AC3E}">
        <p14:creationId xmlns:p14="http://schemas.microsoft.com/office/powerpoint/2010/main" val="422871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41374" y="1392766"/>
            <a:ext cx="7116762" cy="2976032"/>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3897327"/>
            <a:ext cx="731254" cy="2331138"/>
          </a:xfrm>
          <a:prstGeom prst="rect">
            <a:avLst/>
          </a:prstGeom>
        </p:spPr>
      </p:pic>
      <p:sp>
        <p:nvSpPr>
          <p:cNvPr id="4" name="Plassholder for innhold 5">
            <a:extLst>
              <a:ext uri="{FF2B5EF4-FFF2-40B4-BE49-F238E27FC236}">
                <a16:creationId xmlns:a16="http://schemas.microsoft.com/office/drawing/2014/main" id="{E7710489-CFBE-1FBA-B0AF-3424D88AD4DC}"/>
              </a:ext>
            </a:extLst>
          </p:cNvPr>
          <p:cNvSpPr txBox="1">
            <a:spLocks/>
          </p:cNvSpPr>
          <p:nvPr/>
        </p:nvSpPr>
        <p:spPr>
          <a:xfrm>
            <a:off x="5092179" y="3962399"/>
            <a:ext cx="7116762" cy="2311403"/>
          </a:xfrm>
          <a:prstGeom prst="rect">
            <a:avLst/>
          </a:prstGeom>
        </p:spPr>
        <p:txBody>
          <a:bodyPr vert="horz" lIns="91440" tIns="45720" rIns="91440" bIns="45720" rtlCol="0" anchor="b">
            <a:normAutofit fontScale="47500" lnSpcReduction="20000"/>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235408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endParaRPr lang="nb-NO" b="1" dirty="0"/>
          </a:p>
          <a:p>
            <a:pPr marL="0" indent="0">
              <a:lnSpc>
                <a:spcPct val="120000"/>
              </a:lnSpc>
              <a:buNone/>
            </a:pPr>
            <a:r>
              <a:rPr lang="nb-NO" b="1" dirty="0" err="1"/>
              <a:t>Kursgang</a:t>
            </a:r>
            <a:r>
              <a:rPr lang="nb-NO" b="1" dirty="0"/>
              <a:t> 1:</a:t>
            </a:r>
          </a:p>
          <a:p>
            <a:pPr lvl="1">
              <a:lnSpc>
                <a:spcPct val="120000"/>
              </a:lnSpc>
            </a:pPr>
            <a:r>
              <a:rPr lang="nb-NO" b="1" dirty="0"/>
              <a:t>Bipolarkurset</a:t>
            </a:r>
          </a:p>
          <a:p>
            <a:pPr lvl="1">
              <a:lnSpc>
                <a:spcPct val="120000"/>
              </a:lnSpc>
            </a:pPr>
            <a:r>
              <a:rPr lang="nb-NO" b="1" dirty="0"/>
              <a:t>Bipolar lidelse</a:t>
            </a:r>
          </a:p>
          <a:p>
            <a:pPr lvl="1">
              <a:lnSpc>
                <a:spcPct val="120000"/>
              </a:lnSpc>
            </a:pPr>
            <a:r>
              <a:rPr lang="nb-NO" b="1" dirty="0"/>
              <a:t>Pårørende</a:t>
            </a:r>
          </a:p>
          <a:p>
            <a:pPr lvl="1">
              <a:lnSpc>
                <a:spcPct val="120000"/>
              </a:lnSpc>
            </a:pPr>
            <a:r>
              <a:rPr lang="nb-NO" b="1" dirty="0"/>
              <a:t>Åpenhet overfor barn</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Forebygging i varselfasen</a:t>
            </a:r>
          </a:p>
          <a:p>
            <a:pPr lvl="1">
              <a:lnSpc>
                <a:spcPct val="120000"/>
              </a:lnSpc>
            </a:pPr>
            <a:r>
              <a:rPr lang="nb-NO" dirty="0"/>
              <a:t>Kriseplan - hvordan gi hjelp og støtte</a:t>
            </a:r>
          </a:p>
          <a:p>
            <a:pPr lvl="1">
              <a:lnSpc>
                <a:spcPct val="120000"/>
              </a:lnSpc>
            </a:pPr>
            <a:r>
              <a:rPr lang="nb-NO" altLang="nb-NO" dirty="0"/>
              <a:t>Kommunikasjon: hvordan komme i posisjon som pårørende?</a:t>
            </a:r>
          </a:p>
          <a:p>
            <a:pPr lvl="2">
              <a:lnSpc>
                <a:spcPct val="120000"/>
              </a:lnSpc>
            </a:pPr>
            <a:r>
              <a:rPr lang="nb-NO" dirty="0"/>
              <a:t>Summegruppe om tiltak</a:t>
            </a:r>
          </a:p>
          <a:p>
            <a:pPr lvl="1">
              <a:lnSpc>
                <a:spcPct val="120000"/>
              </a:lnSpc>
            </a:pPr>
            <a:r>
              <a:rPr lang="nb-NO" dirty="0"/>
              <a:t>Erfaringsformidling </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hlinkClick r:id="rId4">
                  <a:extLst>
                    <a:ext uri="{A12FA001-AC4F-418D-AE19-62706E023703}">
                      <ahyp:hlinkClr xmlns:ahyp="http://schemas.microsoft.com/office/drawing/2018/hyperlinkcolor" val="tx"/>
                    </a:ext>
                  </a:extLst>
                </a:hlinkClick>
              </a:rPr>
              <a:t>I had a black dog</a:t>
            </a:r>
            <a:endParaRPr lang="en-US" sz="2400" dirty="0">
              <a:solidFill>
                <a:schemeClr val="tx1"/>
              </a:solidFill>
            </a:endParaRP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4" name="Bilde 3" descr="Et bilde som inneholder skjermbilde, mønster, sirkel, sort og hvit&#10;&#10;Automatisk generert beskrivelse">
            <a:extLst>
              <a:ext uri="{FF2B5EF4-FFF2-40B4-BE49-F238E27FC236}">
                <a16:creationId xmlns:a16="http://schemas.microsoft.com/office/drawing/2014/main" id="{D86802E5-1404-D255-000B-8385BCD1F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0" y="1955800"/>
            <a:ext cx="2857500" cy="2857500"/>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949FB4-EABF-09F4-85B4-FEC4D008DDBE}"/>
              </a:ext>
            </a:extLst>
          </p:cNvPr>
          <p:cNvSpPr>
            <a:spLocks noGrp="1"/>
          </p:cNvSpPr>
          <p:nvPr>
            <p:ph type="title"/>
          </p:nvPr>
        </p:nvSpPr>
        <p:spPr/>
        <p:txBody>
          <a:bodyPr anchor="t"/>
          <a:lstStyle/>
          <a:p>
            <a:r>
              <a:rPr lang="nb-NO" dirty="0"/>
              <a:t>Pårørendes rolle og situasjon</a:t>
            </a:r>
          </a:p>
        </p:txBody>
      </p:sp>
      <p:sp>
        <p:nvSpPr>
          <p:cNvPr id="3" name="Plassholder for innhold 2">
            <a:extLst>
              <a:ext uri="{FF2B5EF4-FFF2-40B4-BE49-F238E27FC236}">
                <a16:creationId xmlns:a16="http://schemas.microsoft.com/office/drawing/2014/main" id="{70CAA57F-3439-8755-3E14-6B90D4C6D8AB}"/>
              </a:ext>
            </a:extLst>
          </p:cNvPr>
          <p:cNvSpPr>
            <a:spLocks noGrp="1"/>
          </p:cNvSpPr>
          <p:nvPr>
            <p:ph idx="1"/>
          </p:nvPr>
        </p:nvSpPr>
        <p:spPr/>
        <p:txBody>
          <a:bodyPr anchor="b"/>
          <a:lstStyle/>
          <a:p>
            <a:r>
              <a:rPr lang="nb-NO" dirty="0"/>
              <a:t>Utøver støtte og omsorg </a:t>
            </a:r>
          </a:p>
          <a:p>
            <a:r>
              <a:rPr lang="nb-NO" dirty="0"/>
              <a:t>Kunnskapskilde</a:t>
            </a:r>
          </a:p>
          <a:p>
            <a:r>
              <a:rPr lang="nb-NO" dirty="0"/>
              <a:t>Samarbeidspart i behandlingen</a:t>
            </a:r>
          </a:p>
          <a:p>
            <a:r>
              <a:rPr lang="nb-NO" dirty="0"/>
              <a:t>Kan selv oppleve belastninger </a:t>
            </a:r>
          </a:p>
        </p:txBody>
      </p:sp>
      <p:pic>
        <p:nvPicPr>
          <p:cNvPr id="4" name="Bilde 3">
            <a:extLst>
              <a:ext uri="{FF2B5EF4-FFF2-40B4-BE49-F238E27FC236}">
                <a16:creationId xmlns:a16="http://schemas.microsoft.com/office/drawing/2014/main" id="{D9E0E71F-D4DF-45CA-FD03-777B2B4CCAD6}"/>
              </a:ext>
            </a:extLst>
          </p:cNvPr>
          <p:cNvPicPr>
            <a:picLocks noChangeAspect="1"/>
          </p:cNvPicPr>
          <p:nvPr/>
        </p:nvPicPr>
        <p:blipFill>
          <a:blip r:embed="rId3"/>
          <a:stretch>
            <a:fillRect/>
          </a:stretch>
        </p:blipFill>
        <p:spPr>
          <a:xfrm>
            <a:off x="6584487" y="1251006"/>
            <a:ext cx="5401524" cy="5395428"/>
          </a:xfrm>
          <a:prstGeom prst="rect">
            <a:avLst/>
          </a:prstGeom>
        </p:spPr>
      </p:pic>
    </p:spTree>
    <p:extLst>
      <p:ext uri="{BB962C8B-B14F-4D97-AF65-F5344CB8AC3E}">
        <p14:creationId xmlns:p14="http://schemas.microsoft.com/office/powerpoint/2010/main" val="2858378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a:t>
            </a:r>
          </a:p>
          <a:p>
            <a:pPr>
              <a:lnSpc>
                <a:spcPct val="100000"/>
              </a:lnSpc>
              <a:spcBef>
                <a:spcPct val="20000"/>
              </a:spcBef>
              <a:buClr>
                <a:schemeClr val="tx1"/>
              </a:buClr>
            </a:pPr>
            <a:r>
              <a:rPr lang="nb-NO" dirty="0">
                <a:latin typeface="+mj-lt"/>
              </a:rPr>
              <a:t>Rett til begrenset informasjon </a:t>
            </a:r>
            <a:r>
              <a:rPr lang="nb-NO" dirty="0" err="1">
                <a:latin typeface="+mj-lt"/>
              </a:rPr>
              <a:t>m.v</a:t>
            </a:r>
            <a:r>
              <a:rPr lang="nb-NO" dirty="0">
                <a:latin typeface="+mj-lt"/>
              </a:rPr>
              <a:t>.</a:t>
            </a:r>
          </a:p>
          <a:p>
            <a:pPr>
              <a:lnSpc>
                <a:spcPct val="100000"/>
              </a:lnSpc>
              <a:spcBef>
                <a:spcPct val="20000"/>
              </a:spcBef>
              <a:buClr>
                <a:schemeClr val="tx1"/>
              </a:buClr>
            </a:pPr>
            <a:r>
              <a:rPr lang="nb-NO" dirty="0">
                <a:latin typeface="+mj-lt"/>
              </a:rPr>
              <a:t>Unntak fra taushetsplikten</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279" y="3187479"/>
            <a:ext cx="2951911" cy="2951911"/>
          </a:xfrm>
          <a:prstGeom prst="rect">
            <a:avLst/>
          </a:prstGeom>
        </p:spPr>
      </p:pic>
      <p:sp>
        <p:nvSpPr>
          <p:cNvPr id="4" name="TekstSylinder 3">
            <a:extLst>
              <a:ext uri="{FF2B5EF4-FFF2-40B4-BE49-F238E27FC236}">
                <a16:creationId xmlns:a16="http://schemas.microsoft.com/office/drawing/2014/main" id="{B6AC7BF5-F6F3-FFFB-9453-6CBF3BD46610}"/>
              </a:ext>
            </a:extLst>
          </p:cNvPr>
          <p:cNvSpPr txBox="1"/>
          <p:nvPr/>
        </p:nvSpPr>
        <p:spPr>
          <a:xfrm>
            <a:off x="8415868" y="6129867"/>
            <a:ext cx="2988510" cy="461665"/>
          </a:xfrm>
          <a:prstGeom prst="rect">
            <a:avLst/>
          </a:prstGeom>
          <a:noFill/>
        </p:spPr>
        <p:txBody>
          <a:bodyPr wrap="none" rtlCol="0">
            <a:spAutoFit/>
          </a:bodyPr>
          <a:lstStyle/>
          <a:p>
            <a:r>
              <a:rPr lang="nb-NO" sz="2400" dirty="0"/>
              <a:t>Pårørendes rettigheter</a:t>
            </a:r>
          </a:p>
        </p:txBody>
      </p:sp>
    </p:spTree>
    <p:extLst>
      <p:ext uri="{BB962C8B-B14F-4D97-AF65-F5344CB8AC3E}">
        <p14:creationId xmlns:p14="http://schemas.microsoft.com/office/powerpoint/2010/main" val="375519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r>
              <a:rPr lang="nb-NO" b="0" dirty="0">
                <a:latin typeface="+mj-lt"/>
              </a:rPr>
              <a:t>Hvordan ta vare på seg selv som pårørende?</a:t>
            </a:r>
          </a:p>
        </p:txBody>
      </p:sp>
      <p:sp>
        <p:nvSpPr>
          <p:cNvPr id="4" name="Plassholder for innhold 3"/>
          <p:cNvSpPr>
            <a:spLocks noGrp="1"/>
          </p:cNvSpPr>
          <p:nvPr>
            <p:ph idx="1"/>
          </p:nvPr>
        </p:nvSpPr>
        <p:spPr>
          <a:xfrm>
            <a:off x="695325" y="1114697"/>
            <a:ext cx="10801350" cy="5194029"/>
          </a:xfrm>
        </p:spPr>
        <p:txBody>
          <a:bodyPr anchor="b">
            <a:normAutofit/>
          </a:bodyPr>
          <a:lstStyle/>
          <a:p>
            <a:r>
              <a:rPr lang="nb-NO" dirty="0">
                <a:solidFill>
                  <a:schemeClr val="tx1"/>
                </a:solidFill>
              </a:rPr>
              <a:t>Erkjenne at rollen kan være utfordrende</a:t>
            </a:r>
          </a:p>
          <a:p>
            <a:r>
              <a:rPr lang="nb-NO" dirty="0">
                <a:solidFill>
                  <a:schemeClr val="tx1"/>
                </a:solidFill>
              </a:rPr>
              <a:t>Ivareta egen psykisk og fysisk helse ved å:</a:t>
            </a:r>
          </a:p>
          <a:p>
            <a:pPr lvl="1"/>
            <a:r>
              <a:rPr lang="nb-NO" dirty="0">
                <a:solidFill>
                  <a:schemeClr val="tx1"/>
                </a:solidFill>
              </a:rPr>
              <a:t>Søke støtte, hjelp og avlastning fra andre </a:t>
            </a:r>
          </a:p>
          <a:p>
            <a:pPr lvl="1"/>
            <a:r>
              <a:rPr lang="nb-NO" dirty="0">
                <a:solidFill>
                  <a:schemeClr val="tx1"/>
                </a:solidFill>
              </a:rPr>
              <a:t>Hegne om egentid, hobbyer og sosiale nettverk </a:t>
            </a:r>
          </a:p>
          <a:p>
            <a:pPr lvl="1"/>
            <a:r>
              <a:rPr lang="nb-NO" dirty="0">
                <a:solidFill>
                  <a:schemeClr val="tx1"/>
                </a:solidFill>
              </a:rPr>
              <a:t>Undersøke muligheter for tilpasninger på jobb og skole  </a:t>
            </a:r>
          </a:p>
        </p:txBody>
      </p:sp>
      <p:pic>
        <p:nvPicPr>
          <p:cNvPr id="6" name="Bilde 5" descr="Et bilde som inneholder skjermbilde, mønster, sort og hvit, maske&#10;&#10;Automatisk generert beskrivelse">
            <a:extLst>
              <a:ext uri="{FF2B5EF4-FFF2-40B4-BE49-F238E27FC236}">
                <a16:creationId xmlns:a16="http://schemas.microsoft.com/office/drawing/2014/main" id="{0588620D-6427-0F6B-CC9E-340728FFC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05" y="3419991"/>
            <a:ext cx="2753269" cy="2753269"/>
          </a:xfrm>
          <a:prstGeom prst="rect">
            <a:avLst/>
          </a:prstGeom>
        </p:spPr>
      </p:pic>
      <p:sp>
        <p:nvSpPr>
          <p:cNvPr id="3" name="TekstSylinder 2">
            <a:extLst>
              <a:ext uri="{FF2B5EF4-FFF2-40B4-BE49-F238E27FC236}">
                <a16:creationId xmlns:a16="http://schemas.microsoft.com/office/drawing/2014/main" id="{AD00AC6E-5678-E217-8683-EE20BB8F6371}"/>
              </a:ext>
            </a:extLst>
          </p:cNvPr>
          <p:cNvSpPr txBox="1"/>
          <p:nvPr/>
        </p:nvSpPr>
        <p:spPr>
          <a:xfrm>
            <a:off x="8873069" y="6146802"/>
            <a:ext cx="2538965" cy="461665"/>
          </a:xfrm>
          <a:prstGeom prst="rect">
            <a:avLst/>
          </a:prstGeom>
          <a:noFill/>
        </p:spPr>
        <p:txBody>
          <a:bodyPr wrap="none" rtlCol="0">
            <a:spAutoFit/>
          </a:bodyPr>
          <a:lstStyle/>
          <a:p>
            <a:r>
              <a:rPr lang="nb-NO" sz="2400" dirty="0"/>
              <a:t>Ti råd til pårørende</a:t>
            </a:r>
          </a:p>
        </p:txBody>
      </p:sp>
    </p:spTree>
    <p:extLst>
      <p:ext uri="{BB962C8B-B14F-4D97-AF65-F5344CB8AC3E}">
        <p14:creationId xmlns:p14="http://schemas.microsoft.com/office/powerpoint/2010/main" val="26248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barn i familien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913579" cy="1205953"/>
          </a:xfrm>
        </p:spPr>
        <p:txBody>
          <a:bodyPr anchor="t">
            <a:noAutofit/>
          </a:bodyPr>
          <a:lstStyle/>
          <a:p>
            <a:r>
              <a:rPr lang="nb-NO" dirty="0"/>
              <a:t>Hvordan snakke med barn om det som skjer?</a:t>
            </a:r>
          </a:p>
        </p:txBody>
      </p:sp>
      <p:sp>
        <p:nvSpPr>
          <p:cNvPr id="3" name="Plassholder for innhold 2"/>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personen, på en enkel og alderstilpasset måte </a:t>
            </a:r>
          </a:p>
          <a:p>
            <a:pPr>
              <a:spcBef>
                <a:spcPts val="1800"/>
              </a:spcBef>
            </a:pPr>
            <a:r>
              <a:rPr lang="nb-NO" sz="2200" dirty="0"/>
              <a:t>Berolig og trygg barna på at endringene ved personen 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15099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0" indent="0">
              <a:buNone/>
            </a:pPr>
            <a:r>
              <a:rPr lang="nb-NO" dirty="0"/>
              <a:t>Hvilke erfaringer har du med å ivareta deg selv og eventuelle andre familiemedlemmer når den du er pårørende til er syk?</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833804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3E1407-2011-B3BE-6C21-B6D283D9CAED}"/>
              </a:ext>
            </a:extLst>
          </p:cNvPr>
          <p:cNvSpPr>
            <a:spLocks noGrp="1"/>
          </p:cNvSpPr>
          <p:nvPr>
            <p:ph type="title"/>
          </p:nvPr>
        </p:nvSpPr>
        <p:spPr/>
        <p:txBody>
          <a:bodyPr/>
          <a:lstStyle/>
          <a:p>
            <a:r>
              <a:rPr lang="nb-NO" dirty="0"/>
              <a:t>Hvor kan man få hjelp?</a:t>
            </a:r>
          </a:p>
        </p:txBody>
      </p:sp>
      <p:sp>
        <p:nvSpPr>
          <p:cNvPr id="3" name="Plassholder for innhold 2">
            <a:extLst>
              <a:ext uri="{FF2B5EF4-FFF2-40B4-BE49-F238E27FC236}">
                <a16:creationId xmlns:a16="http://schemas.microsoft.com/office/drawing/2014/main" id="{C381A94D-32CE-8263-E8B8-E89DDA22FA68}"/>
              </a:ext>
            </a:extLst>
          </p:cNvPr>
          <p:cNvSpPr>
            <a:spLocks noGrp="1"/>
          </p:cNvSpPr>
          <p:nvPr>
            <p:ph idx="1"/>
          </p:nvPr>
        </p:nvSpPr>
        <p:spPr/>
        <p:txBody>
          <a:bodyPr>
            <a:normAutofit/>
          </a:bodyPr>
          <a:lstStyle/>
          <a:p>
            <a:pPr marL="0" indent="0">
              <a:buNone/>
            </a:pPr>
            <a:r>
              <a:rPr lang="nb-NO" dirty="0"/>
              <a:t>	   LPP			      Bipolarforeningen	            Familiegruppe</a:t>
            </a:r>
          </a:p>
          <a:p>
            <a:pPr marL="0" indent="0">
              <a:buNone/>
            </a:pPr>
            <a:endParaRPr lang="nb-NO" dirty="0"/>
          </a:p>
          <a:p>
            <a:pPr marL="0" indent="0">
              <a:buNone/>
            </a:pPr>
            <a:endParaRPr lang="nb-NO" dirty="0"/>
          </a:p>
        </p:txBody>
      </p:sp>
      <p:pic>
        <p:nvPicPr>
          <p:cNvPr id="4" name="Bilde 3">
            <a:extLst>
              <a:ext uri="{FF2B5EF4-FFF2-40B4-BE49-F238E27FC236}">
                <a16:creationId xmlns:a16="http://schemas.microsoft.com/office/drawing/2014/main" id="{9F72EBEA-1082-D6E6-00BE-2D8F1AB42982}"/>
              </a:ext>
            </a:extLst>
          </p:cNvPr>
          <p:cNvPicPr>
            <a:picLocks noChangeAspect="1"/>
          </p:cNvPicPr>
          <p:nvPr/>
        </p:nvPicPr>
        <p:blipFill>
          <a:blip r:embed="rId3"/>
          <a:stretch>
            <a:fillRect/>
          </a:stretch>
        </p:blipFill>
        <p:spPr>
          <a:xfrm>
            <a:off x="8810446" y="1690777"/>
            <a:ext cx="2703639" cy="2703639"/>
          </a:xfrm>
          <a:prstGeom prst="rect">
            <a:avLst/>
          </a:prstGeom>
        </p:spPr>
      </p:pic>
      <p:pic>
        <p:nvPicPr>
          <p:cNvPr id="6" name="Bilde 5" descr="Et bilde som inneholder skjermbilde, mønster, sirkel, Grafikk&#10;&#10;Automatisk generert beskrivelse">
            <a:extLst>
              <a:ext uri="{FF2B5EF4-FFF2-40B4-BE49-F238E27FC236}">
                <a16:creationId xmlns:a16="http://schemas.microsoft.com/office/drawing/2014/main" id="{3907A34A-9504-4143-ED40-759CA38AE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 y="1690777"/>
            <a:ext cx="2703639" cy="2703639"/>
          </a:xfrm>
          <a:prstGeom prst="rect">
            <a:avLst/>
          </a:prstGeom>
        </p:spPr>
      </p:pic>
      <p:pic>
        <p:nvPicPr>
          <p:cNvPr id="8" name="Bilde 7" descr="Et bilde som inneholder mønster, skjermbilde, sirkel, Symmetri&#10;&#10;Automatisk generert beskrivelse">
            <a:extLst>
              <a:ext uri="{FF2B5EF4-FFF2-40B4-BE49-F238E27FC236}">
                <a16:creationId xmlns:a16="http://schemas.microsoft.com/office/drawing/2014/main" id="{857AC1AA-7188-378E-B1EB-0F59B70E3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180" y="1690777"/>
            <a:ext cx="2703639" cy="2703639"/>
          </a:xfrm>
          <a:prstGeom prst="rect">
            <a:avLst/>
          </a:prstGeom>
        </p:spPr>
      </p:pic>
    </p:spTree>
    <p:extLst>
      <p:ext uri="{BB962C8B-B14F-4D97-AF65-F5344CB8AC3E}">
        <p14:creationId xmlns:p14="http://schemas.microsoft.com/office/powerpoint/2010/main" val="66933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F979A3-5258-969E-645C-05723636EF9F}"/>
              </a:ext>
            </a:extLst>
          </p:cNvPr>
          <p:cNvSpPr>
            <a:spLocks noGrp="1"/>
          </p:cNvSpPr>
          <p:nvPr>
            <p:ph type="title" idx="4294967295"/>
          </p:nvPr>
        </p:nvSpPr>
        <p:spPr>
          <a:xfrm>
            <a:off x="695325" y="547687"/>
            <a:ext cx="10515600" cy="701731"/>
          </a:xfrm>
        </p:spPr>
        <p:txBody>
          <a:bodyPr anchor="t"/>
          <a:lstStyle/>
          <a:p>
            <a:r>
              <a:rPr lang="nb-NO" dirty="0"/>
              <a:t>Presentasjoner og nettressurser </a:t>
            </a:r>
          </a:p>
        </p:txBody>
      </p:sp>
      <p:pic>
        <p:nvPicPr>
          <p:cNvPr id="7" name="Bilde 6" descr="Et bilde som inneholder skjermbilde, mønster, sort og hvit, maske&#10;&#10;Automatisk generert beskrivelse">
            <a:extLst>
              <a:ext uri="{FF2B5EF4-FFF2-40B4-BE49-F238E27FC236}">
                <a16:creationId xmlns:a16="http://schemas.microsoft.com/office/drawing/2014/main" id="{0AD12BDC-D23A-3F7E-CE35-9CACF60D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208" y="2449902"/>
            <a:ext cx="2967487" cy="2967487"/>
          </a:xfrm>
          <a:prstGeom prst="rect">
            <a:avLst/>
          </a:prstGeom>
        </p:spPr>
      </p:pic>
      <p:pic>
        <p:nvPicPr>
          <p:cNvPr id="4" name="Bilde 3" descr="Et bilde som inneholder mønster, skjermbilde, maske&#10;&#10;Automatisk generert beskrivelse">
            <a:extLst>
              <a:ext uri="{FF2B5EF4-FFF2-40B4-BE49-F238E27FC236}">
                <a16:creationId xmlns:a16="http://schemas.microsoft.com/office/drawing/2014/main" id="{5250A14C-68A9-052C-E572-036FCA040B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001" y="2449902"/>
            <a:ext cx="2967487" cy="2967487"/>
          </a:xfrm>
          <a:prstGeom prst="rect">
            <a:avLst/>
          </a:prstGeom>
        </p:spPr>
      </p:pic>
      <p:sp>
        <p:nvSpPr>
          <p:cNvPr id="3" name="TekstSylinder 2">
            <a:extLst>
              <a:ext uri="{FF2B5EF4-FFF2-40B4-BE49-F238E27FC236}">
                <a16:creationId xmlns:a16="http://schemas.microsoft.com/office/drawing/2014/main" id="{157254CB-F4B0-93A0-1132-C16EEEEB2B0A}"/>
              </a:ext>
            </a:extLst>
          </p:cNvPr>
          <p:cNvSpPr txBox="1"/>
          <p:nvPr/>
        </p:nvSpPr>
        <p:spPr>
          <a:xfrm>
            <a:off x="745063" y="5418669"/>
            <a:ext cx="3868688" cy="523220"/>
          </a:xfrm>
          <a:prstGeom prst="rect">
            <a:avLst/>
          </a:prstGeom>
          <a:noFill/>
        </p:spPr>
        <p:txBody>
          <a:bodyPr wrap="none" rtlCol="0">
            <a:spAutoFit/>
          </a:bodyPr>
          <a:lstStyle/>
          <a:p>
            <a:r>
              <a:rPr lang="nb-NO" sz="2800" dirty="0"/>
              <a:t>Bipolarkurset - pårørende</a:t>
            </a:r>
          </a:p>
        </p:txBody>
      </p:sp>
      <p:sp>
        <p:nvSpPr>
          <p:cNvPr id="5" name="TekstSylinder 4">
            <a:extLst>
              <a:ext uri="{FF2B5EF4-FFF2-40B4-BE49-F238E27FC236}">
                <a16:creationId xmlns:a16="http://schemas.microsoft.com/office/drawing/2014/main" id="{BB21C3CF-1BFA-8240-8A17-F7EEE78CE6E2}"/>
              </a:ext>
            </a:extLst>
          </p:cNvPr>
          <p:cNvSpPr txBox="1"/>
          <p:nvPr/>
        </p:nvSpPr>
        <p:spPr>
          <a:xfrm>
            <a:off x="6976524" y="5384806"/>
            <a:ext cx="4217629" cy="523220"/>
          </a:xfrm>
          <a:prstGeom prst="rect">
            <a:avLst/>
          </a:prstGeom>
          <a:noFill/>
        </p:spPr>
        <p:txBody>
          <a:bodyPr wrap="none" rtlCol="0">
            <a:spAutoFit/>
          </a:bodyPr>
          <a:lstStyle/>
          <a:p>
            <a:r>
              <a:rPr lang="nb-NO" sz="2800" dirty="0"/>
              <a:t>Nettressurser for pårørende</a:t>
            </a:r>
          </a:p>
        </p:txBody>
      </p:sp>
    </p:spTree>
    <p:extLst>
      <p:ext uri="{BB962C8B-B14F-4D97-AF65-F5344CB8AC3E}">
        <p14:creationId xmlns:p14="http://schemas.microsoft.com/office/powerpoint/2010/main" val="509186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descr="Et bilde som inneholder skjermbilde, mønster, sirkel, Grafikk&#10;&#10;Automatisk generert beskrivelse">
            <a:extLst>
              <a:ext uri="{FF2B5EF4-FFF2-40B4-BE49-F238E27FC236}">
                <a16:creationId xmlns:a16="http://schemas.microsoft.com/office/drawing/2014/main" id="{F7906FA7-1EB4-DB0F-728E-1C7792B92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368" y="3429000"/>
            <a:ext cx="2791308" cy="2791308"/>
          </a:xfrm>
          <a:prstGeom prst="rect">
            <a:avLst/>
          </a:prstGeom>
        </p:spPr>
      </p:pic>
    </p:spTree>
    <p:extLst>
      <p:ext uri="{BB962C8B-B14F-4D97-AF65-F5344CB8AC3E}">
        <p14:creationId xmlns:p14="http://schemas.microsoft.com/office/powerpoint/2010/main" val="3860334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8CFEB555-65A1-7268-8728-F1504393E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7582F669-3B9C-A721-7800-4EAC85C2E9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E24C9DC6-5E7B-526C-FB7A-C2153E882CE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E8E473FB-43BA-DDC6-B510-5A9CD9FF65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D5969A7E-FAD0-2A89-A9EE-6C8E90A3C766}"/>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 og ECT</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27677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575028" cy="5538167"/>
          </a:xfrm>
          <a:prstGeom prst="rect">
            <a:avLst/>
          </a:prstGeom>
        </p:spPr>
      </p:pic>
    </p:spTree>
    <p:extLst>
      <p:ext uri="{BB962C8B-B14F-4D97-AF65-F5344CB8AC3E}">
        <p14:creationId xmlns:p14="http://schemas.microsoft.com/office/powerpoint/2010/main" val="44032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a:extLst>
              <a:ext uri="{FF2B5EF4-FFF2-40B4-BE49-F238E27FC236}">
                <a16:creationId xmlns:a16="http://schemas.microsoft.com/office/drawing/2014/main" id="{6966EDD9-4B63-5E8D-B12C-61FE0C1B4D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9543" y="121506"/>
            <a:ext cx="11621952" cy="6537348"/>
          </a:xfrm>
          <a:prstGeom prst="rect">
            <a:avLst/>
          </a:prstGeom>
        </p:spPr>
      </p:pic>
    </p:spTree>
    <p:extLst>
      <p:ext uri="{BB962C8B-B14F-4D97-AF65-F5344CB8AC3E}">
        <p14:creationId xmlns:p14="http://schemas.microsoft.com/office/powerpoint/2010/main" val="3820156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199361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kjermbilde, line, Font, tekst&#10;&#10;Automatisk generert beskrivelse">
            <a:extLst>
              <a:ext uri="{FF2B5EF4-FFF2-40B4-BE49-F238E27FC236}">
                <a16:creationId xmlns:a16="http://schemas.microsoft.com/office/drawing/2014/main" id="{CB2AB269-0AC9-5103-ED41-A59280510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78" y="117798"/>
            <a:ext cx="11403105" cy="6597962"/>
          </a:xfrm>
          <a:prstGeom prst="rect">
            <a:avLst/>
          </a:prstGeom>
        </p:spPr>
      </p:pic>
    </p:spTree>
    <p:extLst>
      <p:ext uri="{BB962C8B-B14F-4D97-AF65-F5344CB8AC3E}">
        <p14:creationId xmlns:p14="http://schemas.microsoft.com/office/powerpoint/2010/main" val="2032027916"/>
      </p:ext>
    </p:extLst>
  </p:cSld>
  <p:clrMapOvr>
    <a:masterClrMapping/>
  </p:clrMapOvr>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3BA574-0FDC-4001-AF14-C7852CF85953}"/>
</file>

<file path=customXml/itemProps2.xml><?xml version="1.0" encoding="utf-8"?>
<ds:datastoreItem xmlns:ds="http://schemas.openxmlformats.org/officeDocument/2006/customXml" ds:itemID="{330E66D2-90DA-4B95-BE7D-EA1E741D635D}"/>
</file>

<file path=customXml/itemProps3.xml><?xml version="1.0" encoding="utf-8"?>
<ds:datastoreItem xmlns:ds="http://schemas.openxmlformats.org/officeDocument/2006/customXml" ds:itemID="{66474F8C-2A59-4F6D-8398-45EF1E51D31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14912</TotalTime>
  <Words>11559</Words>
  <Application>Microsoft Macintosh PowerPoint</Application>
  <PresentationFormat>Widescreen</PresentationFormat>
  <Paragraphs>852</Paragraphs>
  <Slides>37</Slides>
  <Notes>37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37</vt:i4>
      </vt:variant>
    </vt:vector>
  </HeadingPairs>
  <TitlesOfParts>
    <vt:vector size="43" baseType="lpstr">
      <vt:lpstr>ＭＳ Ｐゴシック</vt:lpstr>
      <vt:lpstr>Arial</vt:lpstr>
      <vt:lpstr>Calibri</vt:lpstr>
      <vt:lpstr>Calibri Light</vt:lpstr>
      <vt:lpstr>Wingdings</vt:lpstr>
      <vt:lpstr>Bipolarkurs tema 2024</vt:lpstr>
      <vt:lpstr>Kurs for pårørende til personer med bipolar lidelse</vt:lpstr>
      <vt:lpstr>Kursets innhold</vt:lpstr>
      <vt:lpstr>To hovedtyper av behandling</vt:lpstr>
      <vt:lpstr>Aktuelle medikamenter og ECT</vt:lpstr>
      <vt:lpstr>Ulike faser – ulike utfordringer</vt:lpstr>
      <vt:lpstr>Bipolarkursets innhold og oppbygning</vt:lpstr>
      <vt:lpstr>«Bi-polar» betyr to poler</vt:lpstr>
      <vt:lpstr>Bipolare diagnoser</vt:lpstr>
      <vt:lpstr>PowerPoint-presentasjon</vt:lpstr>
      <vt:lpstr>Arvbarhet</vt:lpstr>
      <vt:lpstr>Miljørisikofaktorer</vt:lpstr>
      <vt:lpstr>Stress-sårbarhetsmodellen</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Pårørendes rolle og situasjon</vt:lpstr>
      <vt:lpstr>Hvem er nærmeste pårørende?</vt:lpstr>
      <vt:lpstr>Hvordan ta vare på seg selv som pårørende?</vt:lpstr>
      <vt:lpstr>Åpenhet overfor barn i familien</vt:lpstr>
      <vt:lpstr>Åpenhet overfor barn i familien (2)</vt:lpstr>
      <vt:lpstr>Hvordan snakke med barn om det som skjer?</vt:lpstr>
      <vt:lpstr>Hvordan kan barn bidra?</vt:lpstr>
      <vt:lpstr>Barn som pårørende</vt:lpstr>
      <vt:lpstr>Sosial støtte «Det trengs en hel landsby for å oppdra et barn»</vt:lpstr>
      <vt:lpstr>Summegruppe  </vt:lpstr>
      <vt:lpstr>Hvor kan man få hjelp?</vt:lpstr>
      <vt:lpstr>Presentasjoner og nettressurser </vt:lpstr>
      <vt:lpstr>Livet med Bipolar lidelse</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Tuva Løyning</cp:lastModifiedBy>
  <cp:revision>598</cp:revision>
  <cp:lastPrinted>2023-03-15T10:50:31Z</cp:lastPrinted>
  <dcterms:created xsi:type="dcterms:W3CDTF">2022-11-09T13:49:12Z</dcterms:created>
  <dcterms:modified xsi:type="dcterms:W3CDTF">2025-01-02T08:55:28Z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