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2"/>
  </p:notesMasterIdLst>
  <p:handoutMasterIdLst>
    <p:handoutMasterId r:id="rId43"/>
  </p:handoutMasterIdLst>
  <p:sldIdLst>
    <p:sldId id="257" r:id="rId5"/>
    <p:sldId id="262" r:id="rId6"/>
    <p:sldId id="357" r:id="rId7"/>
    <p:sldId id="353" r:id="rId8"/>
    <p:sldId id="395" r:id="rId9"/>
    <p:sldId id="320" r:id="rId10"/>
    <p:sldId id="400" r:id="rId11"/>
    <p:sldId id="399" r:id="rId12"/>
    <p:sldId id="393" r:id="rId13"/>
    <p:sldId id="405" r:id="rId14"/>
    <p:sldId id="260" r:id="rId15"/>
    <p:sldId id="261" r:id="rId16"/>
    <p:sldId id="258" r:id="rId17"/>
    <p:sldId id="402" r:id="rId18"/>
    <p:sldId id="381" r:id="rId19"/>
    <p:sldId id="367" r:id="rId20"/>
    <p:sldId id="390" r:id="rId21"/>
    <p:sldId id="403" r:id="rId22"/>
    <p:sldId id="369" r:id="rId23"/>
    <p:sldId id="401" r:id="rId24"/>
    <p:sldId id="371" r:id="rId25"/>
    <p:sldId id="391" r:id="rId26"/>
    <p:sldId id="392" r:id="rId27"/>
    <p:sldId id="311" r:id="rId28"/>
    <p:sldId id="267" r:id="rId29"/>
    <p:sldId id="360" r:id="rId30"/>
    <p:sldId id="382" r:id="rId31"/>
    <p:sldId id="409" r:id="rId32"/>
    <p:sldId id="376" r:id="rId33"/>
    <p:sldId id="383" r:id="rId34"/>
    <p:sldId id="331" r:id="rId35"/>
    <p:sldId id="384" r:id="rId36"/>
    <p:sldId id="379" r:id="rId37"/>
    <p:sldId id="408" r:id="rId38"/>
    <p:sldId id="342" r:id="rId39"/>
    <p:sldId id="330" r:id="rId40"/>
    <p:sldId id="404" r:id="rId41"/>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ouhq/leBFo2uyxRitzsLw==" hashData="OMtvmKw37JYdHWE5d/taeFKKZ9BFWswBsSmkWeshgHemTN5AgYmyk1wRab56YrNVCdFqjlAqYKRicreC0vksz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lde Maria Åsholt" initials="VÅ" lastIdx="2" clrIdx="8">
    <p:extLst>
      <p:ext uri="{19B8F6BF-5375-455C-9EA6-DF929625EA0E}">
        <p15:presenceInfo xmlns:p15="http://schemas.microsoft.com/office/powerpoint/2012/main" userId="S::viaash@vestreviken.no::2e645e10-fa58-4c6a-8fdd-9eb43362fdd7" providerId="AD"/>
      </p:ext>
    </p:extLst>
  </p:cmAuthor>
  <p:cmAuthor id="1" name="Amela Rogonja" initials="AR" lastIdx="2" clrIdx="1">
    <p:extLst>
      <p:ext uri="{19B8F6BF-5375-455C-9EA6-DF929625EA0E}">
        <p15:presenceInfo xmlns:p15="http://schemas.microsoft.com/office/powerpoint/2012/main" userId="S-1-5-21-1370250876-1709593646-2220234579-9047" providerId="AD"/>
      </p:ext>
    </p:extLst>
  </p:cmAuthor>
  <p:cmAuthor id="2" name="Irene Norheim" initials="IN" lastIdx="7" clrIdx="4">
    <p:extLst>
      <p:ext uri="{19B8F6BF-5375-455C-9EA6-DF929625EA0E}">
        <p15:presenceInfo xmlns:p15="http://schemas.microsoft.com/office/powerpoint/2012/main" userId="S-1-5-21-1370250876-1709593646-2220234579-7199" providerId="AD"/>
      </p:ext>
    </p:extLst>
  </p:cmAuthor>
  <p:cmAuthor id="3" name="Dag Vegard Skjelstad" initials="DVS" lastIdx="43" clrIdx="5">
    <p:extLst>
      <p:ext uri="{19B8F6BF-5375-455C-9EA6-DF929625EA0E}">
        <p15:presenceInfo xmlns:p15="http://schemas.microsoft.com/office/powerpoint/2012/main" userId="S-1-5-21-1370250876-1709593646-2220234579-8131" providerId="AD"/>
      </p:ext>
    </p:extLst>
  </p:cmAuthor>
  <p:cmAuthor id="4" name="Vilde Maria Åsholt" initials="VMÅ [2]" lastIdx="7" clrIdx="3">
    <p:extLst>
      <p:ext uri="{19B8F6BF-5375-455C-9EA6-DF929625EA0E}">
        <p15:presenceInfo xmlns:p15="http://schemas.microsoft.com/office/powerpoint/2012/main" userId="Vilde Maria Åsholt" providerId="None"/>
      </p:ext>
    </p:extLst>
  </p:cmAuthor>
  <p:cmAuthor id="5" name="Vilde Maria Åsholt" initials="VMÅ" lastIdx="12" clrIdx="6">
    <p:extLst>
      <p:ext uri="{19B8F6BF-5375-455C-9EA6-DF929625EA0E}">
        <p15:presenceInfo xmlns:p15="http://schemas.microsoft.com/office/powerpoint/2012/main" userId="S-1-5-21-1370250876-1709593646-2220234579-362784" providerId="AD"/>
      </p:ext>
    </p:extLst>
  </p:cmAuthor>
  <p:cmAuthor id="6" name="Irene Norheim" initials="IN [2]" lastIdx="6" clrIdx="7">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458" autoAdjust="0"/>
    <p:restoredTop sz="93508" autoAdjust="0"/>
  </p:normalViewPr>
  <p:slideViewPr>
    <p:cSldViewPr snapToGrid="0">
      <p:cViewPr varScale="1">
        <p:scale>
          <a:sx n="150" d="100"/>
          <a:sy n="150" d="100"/>
        </p:scale>
        <p:origin x="114" y="240"/>
      </p:cViewPr>
      <p:guideLst/>
    </p:cSldViewPr>
  </p:slideViewPr>
  <p:outlineViewPr>
    <p:cViewPr>
      <p:scale>
        <a:sx n="33" d="100"/>
        <a:sy n="33" d="100"/>
      </p:scale>
      <p:origin x="0" y="-8781"/>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1" d="100"/>
          <a:sy n="121" d="100"/>
        </p:scale>
        <p:origin x="40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Kristin Løvdok" userId="62ae59db-cace-40e6-9d63-3512713a97cb" providerId="ADAL" clId="{3AF9E5F2-7FB9-41A0-AF78-754AA3609998}"/>
    <pc:docChg chg="modSld">
      <pc:chgData name="Nina Kristin Løvdok" userId="62ae59db-cace-40e6-9d63-3512713a97cb" providerId="ADAL" clId="{3AF9E5F2-7FB9-41A0-AF78-754AA3609998}" dt="2025-01-08T12:50:56.085" v="25" actId="6549"/>
      <pc:docMkLst>
        <pc:docMk/>
      </pc:docMkLst>
      <pc:sldChg chg="modNotesTx">
        <pc:chgData name="Nina Kristin Løvdok" userId="62ae59db-cace-40e6-9d63-3512713a97cb" providerId="ADAL" clId="{3AF9E5F2-7FB9-41A0-AF78-754AA3609998}" dt="2025-01-08T12:42:37.134" v="0" actId="6549"/>
        <pc:sldMkLst>
          <pc:docMk/>
          <pc:sldMk cId="4138977534" sldId="257"/>
        </pc:sldMkLst>
      </pc:sldChg>
      <pc:sldChg chg="modNotesTx">
        <pc:chgData name="Nina Kristin Løvdok" userId="62ae59db-cace-40e6-9d63-3512713a97cb" providerId="ADAL" clId="{3AF9E5F2-7FB9-41A0-AF78-754AA3609998}" dt="2025-01-08T12:45:14.170" v="9" actId="6549"/>
        <pc:sldMkLst>
          <pc:docMk/>
          <pc:sldMk cId="128841406" sldId="258"/>
        </pc:sldMkLst>
      </pc:sldChg>
      <pc:sldChg chg="modNotesTx">
        <pc:chgData name="Nina Kristin Løvdok" userId="62ae59db-cace-40e6-9d63-3512713a97cb" providerId="ADAL" clId="{3AF9E5F2-7FB9-41A0-AF78-754AA3609998}" dt="2025-01-08T12:42:46.038" v="1" actId="6549"/>
        <pc:sldMkLst>
          <pc:docMk/>
          <pc:sldMk cId="3801608731" sldId="262"/>
        </pc:sldMkLst>
      </pc:sldChg>
      <pc:sldChg chg="modNotesTx">
        <pc:chgData name="Nina Kristin Løvdok" userId="62ae59db-cace-40e6-9d63-3512713a97cb" providerId="ADAL" clId="{3AF9E5F2-7FB9-41A0-AF78-754AA3609998}" dt="2025-01-08T12:43:57.608" v="3" actId="6549"/>
        <pc:sldMkLst>
          <pc:docMk/>
          <pc:sldMk cId="3820156220" sldId="320"/>
        </pc:sldMkLst>
      </pc:sldChg>
      <pc:sldChg chg="modNotesTx">
        <pc:chgData name="Nina Kristin Løvdok" userId="62ae59db-cace-40e6-9d63-3512713a97cb" providerId="ADAL" clId="{3AF9E5F2-7FB9-41A0-AF78-754AA3609998}" dt="2025-01-08T12:50:56.085" v="25" actId="6549"/>
        <pc:sldMkLst>
          <pc:docMk/>
          <pc:sldMk cId="3860334533" sldId="330"/>
        </pc:sldMkLst>
      </pc:sldChg>
      <pc:sldChg chg="modNotesTx">
        <pc:chgData name="Nina Kristin Løvdok" userId="62ae59db-cace-40e6-9d63-3512713a97cb" providerId="ADAL" clId="{3AF9E5F2-7FB9-41A0-AF78-754AA3609998}" dt="2025-01-08T12:48:46.934" v="19" actId="6549"/>
        <pc:sldMkLst>
          <pc:docMk/>
          <pc:sldMk cId="2520277430" sldId="331"/>
        </pc:sldMkLst>
      </pc:sldChg>
      <pc:sldChg chg="modNotesTx">
        <pc:chgData name="Nina Kristin Løvdok" userId="62ae59db-cace-40e6-9d63-3512713a97cb" providerId="ADAL" clId="{3AF9E5F2-7FB9-41A0-AF78-754AA3609998}" dt="2025-01-08T12:50:48.565" v="24" actId="6549"/>
        <pc:sldMkLst>
          <pc:docMk/>
          <pc:sldMk cId="509186262" sldId="342"/>
        </pc:sldMkLst>
      </pc:sldChg>
      <pc:sldChg chg="modNotesTx">
        <pc:chgData name="Nina Kristin Løvdok" userId="62ae59db-cace-40e6-9d63-3512713a97cb" providerId="ADAL" clId="{3AF9E5F2-7FB9-41A0-AF78-754AA3609998}" dt="2025-01-08T12:42:55.688" v="2" actId="6549"/>
        <pc:sldMkLst>
          <pc:docMk/>
          <pc:sldMk cId="1150995136" sldId="357"/>
        </pc:sldMkLst>
      </pc:sldChg>
      <pc:sldChg chg="modNotesTx">
        <pc:chgData name="Nina Kristin Løvdok" userId="62ae59db-cace-40e6-9d63-3512713a97cb" providerId="ADAL" clId="{3AF9E5F2-7FB9-41A0-AF78-754AA3609998}" dt="2025-01-08T12:45:40.805" v="12" actId="6549"/>
        <pc:sldMkLst>
          <pc:docMk/>
          <pc:sldMk cId="1990489977" sldId="367"/>
        </pc:sldMkLst>
      </pc:sldChg>
      <pc:sldChg chg="modNotesTx">
        <pc:chgData name="Nina Kristin Løvdok" userId="62ae59db-cace-40e6-9d63-3512713a97cb" providerId="ADAL" clId="{3AF9E5F2-7FB9-41A0-AF78-754AA3609998}" dt="2025-01-08T12:45:55.302" v="13" actId="6549"/>
        <pc:sldMkLst>
          <pc:docMk/>
          <pc:sldMk cId="3701458419" sldId="369"/>
        </pc:sldMkLst>
      </pc:sldChg>
      <pc:sldChg chg="modNotesTx">
        <pc:chgData name="Nina Kristin Løvdok" userId="62ae59db-cace-40e6-9d63-3512713a97cb" providerId="ADAL" clId="{3AF9E5F2-7FB9-41A0-AF78-754AA3609998}" dt="2025-01-08T12:48:29.630" v="18" actId="20577"/>
        <pc:sldMkLst>
          <pc:docMk/>
          <pc:sldMk cId="2786890988" sldId="376"/>
        </pc:sldMkLst>
      </pc:sldChg>
      <pc:sldChg chg="modNotesTx">
        <pc:chgData name="Nina Kristin Løvdok" userId="62ae59db-cace-40e6-9d63-3512713a97cb" providerId="ADAL" clId="{3AF9E5F2-7FB9-41A0-AF78-754AA3609998}" dt="2025-01-08T12:49:04.104" v="20" actId="6549"/>
        <pc:sldMkLst>
          <pc:docMk/>
          <pc:sldMk cId="833804396" sldId="379"/>
        </pc:sldMkLst>
      </pc:sldChg>
      <pc:sldChg chg="modNotesTx">
        <pc:chgData name="Nina Kristin Løvdok" userId="62ae59db-cace-40e6-9d63-3512713a97cb" providerId="ADAL" clId="{3AF9E5F2-7FB9-41A0-AF78-754AA3609998}" dt="2025-01-08T12:45:29.961" v="11" actId="6549"/>
        <pc:sldMkLst>
          <pc:docMk/>
          <pc:sldMk cId="3603812962" sldId="381"/>
        </pc:sldMkLst>
      </pc:sldChg>
      <pc:sldChg chg="modNotesTx">
        <pc:chgData name="Nina Kristin Løvdok" userId="62ae59db-cace-40e6-9d63-3512713a97cb" providerId="ADAL" clId="{3AF9E5F2-7FB9-41A0-AF78-754AA3609998}" dt="2025-01-08T12:44:19.259" v="5" actId="6549"/>
        <pc:sldMkLst>
          <pc:docMk/>
          <pc:sldMk cId="2032027916" sldId="393"/>
        </pc:sldMkLst>
      </pc:sldChg>
      <pc:sldChg chg="modNotesTx">
        <pc:chgData name="Nina Kristin Løvdok" userId="62ae59db-cace-40e6-9d63-3512713a97cb" providerId="ADAL" clId="{3AF9E5F2-7FB9-41A0-AF78-754AA3609998}" dt="2025-01-08T12:44:09.276" v="4" actId="6549"/>
        <pc:sldMkLst>
          <pc:docMk/>
          <pc:sldMk cId="2658745332" sldId="399"/>
        </pc:sldMkLst>
      </pc:sldChg>
      <pc:sldChg chg="modNotesTx">
        <pc:chgData name="Nina Kristin Løvdok" userId="62ae59db-cace-40e6-9d63-3512713a97cb" providerId="ADAL" clId="{3AF9E5F2-7FB9-41A0-AF78-754AA3609998}" dt="2025-01-08T12:46:14" v="15" actId="6549"/>
        <pc:sldMkLst>
          <pc:docMk/>
          <pc:sldMk cId="3146953462" sldId="401"/>
        </pc:sldMkLst>
      </pc:sldChg>
      <pc:sldChg chg="modNotesTx">
        <pc:chgData name="Nina Kristin Løvdok" userId="62ae59db-cace-40e6-9d63-3512713a97cb" providerId="ADAL" clId="{3AF9E5F2-7FB9-41A0-AF78-754AA3609998}" dt="2025-01-08T12:45:20.007" v="10" actId="6549"/>
        <pc:sldMkLst>
          <pc:docMk/>
          <pc:sldMk cId="1289336184" sldId="402"/>
        </pc:sldMkLst>
      </pc:sldChg>
      <pc:sldChg chg="modNotesTx">
        <pc:chgData name="Nina Kristin Løvdok" userId="62ae59db-cace-40e6-9d63-3512713a97cb" providerId="ADAL" clId="{3AF9E5F2-7FB9-41A0-AF78-754AA3609998}" dt="2025-01-08T12:44:39.108" v="7" actId="20577"/>
        <pc:sldMkLst>
          <pc:docMk/>
          <pc:sldMk cId="1768179990" sldId="40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78092956-AC70-4D2D-A943-23632A5C6036}" type="datetimeFigureOut">
              <a:rPr lang="nb-NO" smtClean="0"/>
              <a:t>08.01.2025</a:t>
            </a:fld>
            <a:endParaRPr lang="nb-NO"/>
          </a:p>
        </p:txBody>
      </p:sp>
      <p:sp>
        <p:nvSpPr>
          <p:cNvPr id="4" name="Plassholder for bunntekst 3"/>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3C81B88C-E237-4930-84DA-DD29C45ACC3C}" type="slidenum">
              <a:rPr lang="nb-NO" smtClean="0"/>
              <a:t>‹#›</a:t>
            </a:fld>
            <a:endParaRPr lang="nb-NO"/>
          </a:p>
        </p:txBody>
      </p:sp>
    </p:spTree>
    <p:extLst>
      <p:ext uri="{BB962C8B-B14F-4D97-AF65-F5344CB8AC3E}">
        <p14:creationId xmlns:p14="http://schemas.microsoft.com/office/powerpoint/2010/main" val="1196819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7CE1E6A8-7543-4DC2-9AF5-244239967D89}" type="datetimeFigureOut">
              <a:rPr lang="nb-NO" smtClean="0"/>
              <a:t>08.01.2025</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E6B9617B-0E44-4381-B111-71228812115C}" type="slidenum">
              <a:rPr lang="nb-NO" smtClean="0"/>
              <a:t>‹#›</a:t>
            </a:fld>
            <a:endParaRPr lang="nb-NO"/>
          </a:p>
        </p:txBody>
      </p:sp>
    </p:spTree>
    <p:extLst>
      <p:ext uri="{BB962C8B-B14F-4D97-AF65-F5344CB8AC3E}">
        <p14:creationId xmlns:p14="http://schemas.microsoft.com/office/powerpoint/2010/main" val="2464703379"/>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helsedirektoratet.no/retningslinjer/bipolare-lidingar/Bipolare%20lidingar%20%E2%80%93%20Nasjonal%20faglig%20retningslinje%20for%20utgreiing%20og%20behandling.pdf/_/attachment/inline/0a495dbf-91ed-4049-90c6-cb46f5babcda:b01d1720e1996ad7b30e8a4f5d4fe522b35265e1/Bipolare%20lidingar%20%E2%80%93%20Nasjonal%20faglig%20retningslinje%20for%20utgreiing%20og%20behandling.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helsedirektoratet.no/veiledere/parorendeveileder"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helsedirektoratet.no/veiledere/parorendeveileder/avklare-hvem-som-er-parorende-deres-rolle-og-fore-journal/voksne-parorende/avklar-hvem-som-er-naermeste-parorende-til-voksne-pasienterbrukere"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helsedirektoratet.no/brosjyrer/parorendes-rettigheter-en-oversikt-for-helsepersonell-i-den-psykiske-helsetjenesten-og-rustiltak/P%C3%A5r%C3%B8rendes%20rettigheter%20%E2%80%93%20En%20oversikt%20for%20helsepersonell%20i%20den%20psykiske%20helsetjenesten%20og%20rustiltak.pdf/_/attachment/inline/4bb0602e-7cd7-482d-a03b-4b4a5351d0a7:8774b2e575c8b205d89449117e9b1a9951109b90/P%C3%A5r%C3%B8rendes%20rettigheter%20%E2%80%93%20En%20oversikt%20for%20helsepersonell%20i%20den%20psykiske%20helsetjenesten%20og%20rustiltak.pdf"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orskning.no/helsetjenester-partner-psykisk-helse/ti-rad-til-deg-som-er-parorende-til-en-person-med-psykisk-lidelse/2129750"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helsedirektoratet.no/veiledere/parorendeveileder/stotte-familie-og-andre-parorend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helsedirektoratet.no/rundskriv/helsepersonelloven-med-kommentarer/krav-til-helsepersonells-yrkesutovelse/-10a.helsepersonells-plikt-til-a-bidra-til-a-ivareta-mindrearige-barn-som-parorend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lpp.no/"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www.helsenorge.no/undersokelse-og-behandling/familiegruppe/" TargetMode="External"/><Relationship Id="rId4" Type="http://schemas.openxmlformats.org/officeDocument/2006/relationships/hyperlink" Target="https://bipolarforeningen.no/"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vestreviken.no/kurs-for-personer-med-bipolar-lidels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podcasts.apple.com/no/podcast/21-psykiater-lise-gr%C3%B8ndahl-om-bipolar-lidelse/id1489156460?i=1000514759503"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endParaRPr lang="nb-NO" i="1"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1</a:t>
            </a:fld>
            <a:endParaRPr lang="nb-NO" dirty="0"/>
          </a:p>
        </p:txBody>
      </p:sp>
    </p:spTree>
    <p:extLst>
      <p:ext uri="{BB962C8B-B14F-4D97-AF65-F5344CB8AC3E}">
        <p14:creationId xmlns:p14="http://schemas.microsoft.com/office/powerpoint/2010/main" val="412820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217FF9-8046-454D-B830-E26D21ED9EF7}" type="slidenum">
              <a:rPr lang="nb-NO" altLang="nb-NO" smtClean="0">
                <a:latin typeface="Arial" panose="020B0604020202020204" pitchFamily="34" charset="0"/>
              </a:rPr>
              <a:pPr>
                <a:spcBef>
                  <a:spcPct val="0"/>
                </a:spcBef>
              </a:pPr>
              <a:t>10</a:t>
            </a:fld>
            <a:endParaRPr lang="nb-NO" altLang="nb-NO">
              <a:latin typeface="Arial" panose="020B0604020202020204" pitchFamily="34" charset="0"/>
            </a:endParaRPr>
          </a:p>
        </p:txBody>
      </p:sp>
      <p:sp>
        <p:nvSpPr>
          <p:cNvPr id="2355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nb-NO" altLang="nb-NO" sz="1100" b="1" dirty="0"/>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Bipolar lidelse går ofte igjen i familier.</a:t>
            </a:r>
            <a:r>
              <a:rPr lang="nb-NO" altLang="nb-NO" sz="1100" baseline="0" dirty="0"/>
              <a:t> Bipolar lidelse er en av de mest arvbare psykiske lidelsene.</a:t>
            </a:r>
          </a:p>
          <a:p>
            <a:pPr marL="171450" lvl="0" indent="-171450">
              <a:spcBef>
                <a:spcPts val="0"/>
              </a:spcBef>
              <a:spcAft>
                <a:spcPts val="0"/>
              </a:spcAft>
              <a:buFont typeface="Arial" panose="020B0604020202020204" pitchFamily="34" charset="0"/>
              <a:buChar char="•"/>
            </a:pPr>
            <a:r>
              <a:rPr lang="nb-NO" altLang="nb-NO" sz="1100" baseline="0" dirty="0"/>
              <a:t>Risiko øker med n</a:t>
            </a:r>
            <a:r>
              <a:rPr lang="nb-NO" altLang="nb-NO" sz="1100" dirty="0"/>
              <a:t>ærhet i genetisk slektskap.</a:t>
            </a:r>
            <a:r>
              <a:rPr lang="nb-NO" altLang="nb-NO" sz="1100" baseline="0" dirty="0"/>
              <a:t> </a:t>
            </a:r>
          </a:p>
          <a:p>
            <a:pPr marL="628650" lvl="1" indent="-171450">
              <a:spcBef>
                <a:spcPts val="0"/>
              </a:spcBef>
              <a:spcAft>
                <a:spcPts val="0"/>
              </a:spcAft>
              <a:buFont typeface="Calibri Light" panose="020F0302020204030204" pitchFamily="34" charset="0"/>
              <a:buChar char="−"/>
            </a:pPr>
            <a:r>
              <a:rPr lang="nb-NO" altLang="nb-NO" sz="1100" baseline="0" dirty="0"/>
              <a:t>D</a:t>
            </a:r>
            <a:r>
              <a:rPr lang="nb-NO" altLang="nb-NO" sz="1100" dirty="0"/>
              <a:t>et er f.eks. høyere risiko for bipolar lidelse mellom eneggede enn toeggede tvillinger. </a:t>
            </a:r>
          </a:p>
          <a:p>
            <a:pPr marL="628650" lvl="1" indent="-171450">
              <a:spcBef>
                <a:spcPts val="0"/>
              </a:spcBef>
              <a:spcAft>
                <a:spcPts val="0"/>
              </a:spcAft>
              <a:buFont typeface="Calibri Light" panose="020F0302020204030204" pitchFamily="34" charset="0"/>
              <a:buChar char="−"/>
            </a:pPr>
            <a:r>
              <a:rPr lang="nb-NO" altLang="nb-NO" sz="1100" dirty="0"/>
              <a:t>Høyere risiko med en forelder enn en besteforelder med lidelsen.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Risikoen øker med hyppigheten av bipolare og andre psykiske lidelser i familien.</a:t>
            </a:r>
            <a:r>
              <a:rPr lang="nb-NO" altLang="nb-NO" sz="1100" baseline="0" dirty="0"/>
              <a:t>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t>Det er 10 % sannsynlighet for at et barn av en person med bipolar lidelse utvikler lidelsen</a:t>
            </a:r>
            <a:r>
              <a:rPr lang="nb-NO" altLang="nb-NO" sz="1100" baseline="0" dirty="0"/>
              <a:t> (hvis den andre forelderen </a:t>
            </a:r>
            <a:r>
              <a:rPr lang="nb-NO" altLang="nb-NO" sz="1100" dirty="0"/>
              <a:t>er psykisk frisk).</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t>Det </a:t>
            </a:r>
            <a:r>
              <a:rPr lang="nb-NO" altLang="nb-NO" sz="1100" baseline="0" dirty="0"/>
              <a:t>betyr at risikoen er omtrent ti ganger høyere enn i befolkningen ellers, men det er likevel klart mest sannsynlig at et barn av en forelder med bipolar lidelse ikke selv utvikler lidelsen. </a:t>
            </a:r>
          </a:p>
          <a:p>
            <a:pPr marR="0" lvl="1" algn="l" defTabSz="914400" rtl="0" eaLnBrk="1" fontAlgn="auto" latinLnBrk="0" hangingPunct="1">
              <a:lnSpc>
                <a:spcPct val="100000"/>
              </a:lnSpc>
              <a:spcBef>
                <a:spcPts val="0"/>
              </a:spcBef>
              <a:spcAft>
                <a:spcPts val="0"/>
              </a:spcAft>
              <a:buClrTx/>
              <a:buSzTx/>
              <a:tabLst/>
              <a:defRPr/>
            </a:pPr>
            <a:endParaRPr lang="nb-NO" altLang="nb-NO" sz="1100" baseline="0" dirty="0"/>
          </a:p>
          <a:p>
            <a:pPr marL="0" lvl="0" indent="-112712">
              <a:buFont typeface="Wingdings" panose="05000000000000000000" pitchFamily="2" charset="2"/>
              <a:buNone/>
            </a:pPr>
            <a:r>
              <a:rPr lang="nb-NO" altLang="nb-NO" sz="1100" b="0" u="sng" baseline="0" dirty="0"/>
              <a:t>Tilleggsinformasjon ved behov:</a:t>
            </a:r>
          </a:p>
          <a:p>
            <a:pPr marL="0" marR="0" lvl="0" indent="-112712" algn="l" defTabSz="914400" rtl="0" eaLnBrk="1" fontAlgn="auto" latinLnBrk="0" hangingPunct="1">
              <a:lnSpc>
                <a:spcPct val="100000"/>
              </a:lnSpc>
              <a:buClrTx/>
              <a:buSzTx/>
              <a:buFont typeface="Wingdings" panose="05000000000000000000" pitchFamily="2" charset="2"/>
              <a:buNone/>
              <a:tabLst/>
              <a:defRPr/>
            </a:pPr>
            <a:r>
              <a:rPr lang="nb-NO" altLang="nb-NO" sz="1100" b="1" dirty="0"/>
              <a:t>Familie-, tvilling- og adopsjonsstudier viser høy arvbarhet</a:t>
            </a:r>
            <a:r>
              <a:rPr lang="nb-NO" altLang="nb-NO" sz="1100" dirty="0"/>
              <a:t> </a:t>
            </a:r>
            <a:r>
              <a:rPr lang="nb-NO" altLang="nb-NO" sz="1100" baseline="0" dirty="0"/>
              <a:t>(se kapittel 3 i Skjelstad, 2021).</a:t>
            </a:r>
            <a:endParaRPr lang="nb-NO" altLang="nb-NO" sz="1100" dirty="0"/>
          </a:p>
          <a:p>
            <a:pPr indent="-112712"/>
            <a:r>
              <a:rPr lang="nb-NO" altLang="nb-NO" sz="1100" b="1" u="none" dirty="0"/>
              <a:t>Tvillingstudier:</a:t>
            </a:r>
          </a:p>
          <a:p>
            <a:pPr marL="171450" indent="-171450">
              <a:buFontTx/>
              <a:buChar char="-"/>
            </a:pPr>
            <a:r>
              <a:rPr lang="nb-NO" altLang="nb-NO" sz="1100" dirty="0"/>
              <a:t>Likekjønnede eneggede tvillinger: hvis én har lidelsen er det 40-45 % sannsynlighet for at den andre utvikler den</a:t>
            </a:r>
          </a:p>
          <a:p>
            <a:pPr marL="171450" indent="-171450">
              <a:buFontTx/>
              <a:buChar char="-"/>
            </a:pPr>
            <a:r>
              <a:rPr lang="nb-NO" altLang="nb-NO" sz="1100" dirty="0"/>
              <a:t>Likekjønnede toeggede tvillinger: hvis én har lidelsen er det 5-9 %  sannsynlighet for at den andre utvikler den</a:t>
            </a:r>
          </a:p>
          <a:p>
            <a:pPr marL="171450" indent="-171450">
              <a:buFontTx/>
              <a:buChar char="-"/>
            </a:pPr>
            <a:r>
              <a:rPr lang="nb-NO" altLang="nb-NO" sz="1100" dirty="0"/>
              <a:t>Forskjellen mellom eneggede og toeggede tvillinger forklares med genetisk arv</a:t>
            </a:r>
          </a:p>
          <a:p>
            <a:pPr marL="171450" indent="-171450">
              <a:buFontTx/>
              <a:buChar char="-"/>
              <a:defRPr/>
            </a:pPr>
            <a:r>
              <a:rPr lang="nb-NO" altLang="nb-NO" sz="1100" baseline="0" dirty="0"/>
              <a:t>Tallene fra tvillingstudiene viser hovedsakelig til personer med bipolar I lidelse som har vært innlagt. </a:t>
            </a:r>
            <a:r>
              <a:rPr lang="nb-NO" altLang="nb-NO" sz="1100" dirty="0"/>
              <a:t>Arvbarheten er noe lavere ved bipolar II lidelse </a:t>
            </a:r>
            <a:endParaRPr lang="nb-NO" altLang="nb-NO" sz="1100" b="0" u="none" baseline="0" dirty="0"/>
          </a:p>
          <a:p>
            <a:pPr>
              <a:defRPr/>
            </a:pPr>
            <a:r>
              <a:rPr lang="nb-NO" altLang="nb-NO" sz="1100" b="1" u="none" dirty="0"/>
              <a:t>Mer om risiko:</a:t>
            </a:r>
          </a:p>
          <a:p>
            <a:pPr marL="171450" indent="-171450">
              <a:buFontTx/>
              <a:buChar char="-"/>
            </a:pPr>
            <a:r>
              <a:rPr lang="nb-NO" altLang="nb-NO" sz="1100" dirty="0"/>
              <a:t>Hvis begge foreldre har bipolar lidelse, øker risikoen til 25+ %</a:t>
            </a:r>
          </a:p>
          <a:p>
            <a:pPr marL="171450" indent="-171450">
              <a:buFontTx/>
              <a:buChar char="-"/>
            </a:pPr>
            <a:r>
              <a:rPr lang="nb-NO" altLang="nb-NO" sz="1100" dirty="0"/>
              <a:t>Schizofreni i familien øker risikoen for bipolar I lidelse hos et barn, mens tilbakevendende depresjoner øker risikoen for bipolar II lidelse</a:t>
            </a:r>
          </a:p>
          <a:p>
            <a:pPr marL="171450" indent="-171450">
              <a:buFontTx/>
              <a:buChar char="-"/>
              <a:defRPr/>
            </a:pPr>
            <a:r>
              <a:rPr lang="nb-NO" altLang="nb-NO" sz="1100" dirty="0"/>
              <a:t>Nærmere 50 % av barn</a:t>
            </a:r>
            <a:r>
              <a:rPr lang="nb-NO" altLang="nb-NO" sz="1100" baseline="0" dirty="0"/>
              <a:t> med en forelder med BP (og en frisk) utvikler </a:t>
            </a:r>
            <a:r>
              <a:rPr lang="nb-NO" altLang="nb-NO" sz="1100" dirty="0"/>
              <a:t>en eller annen psykisk lidelse. Det er omtrent det dobbelte som i befolkningen</a:t>
            </a:r>
            <a:r>
              <a:rPr lang="nb-NO" altLang="nb-NO" sz="1100" baseline="0" dirty="0"/>
              <a:t> for øvrig. Disse lidelsene har ulik alvorlighetsgrad og er ikke nødvendigvis vedvarende.</a:t>
            </a:r>
            <a:endParaRPr lang="nb-NO" altLang="nb-NO" sz="1100" dirty="0"/>
          </a:p>
          <a:p>
            <a:pPr marL="171450" indent="-171450">
              <a:buFontTx/>
              <a:buChar char="-"/>
            </a:pPr>
            <a:r>
              <a:rPr lang="nb-NO" altLang="nb-NO" sz="1100" dirty="0"/>
              <a:t>Det er mer sannsynlig at et barn av en forelder med bipolar lidelse utvikler unipolare depresjoner enn bipolar lidelse </a:t>
            </a:r>
          </a:p>
          <a:p>
            <a:pPr marL="171450" indent="-171450">
              <a:buFontTx/>
              <a:buChar char="-"/>
            </a:pPr>
            <a:r>
              <a:rPr lang="nb-NO" altLang="nb-NO" sz="1100" dirty="0"/>
              <a:t>1/4 til 1/3 av de med bipolar lidelse har en førstegradsslektning med lidelsen</a:t>
            </a:r>
          </a:p>
          <a:p>
            <a:pPr marL="0" lvl="0" indent="0" eaLnBrk="1" hangingPunct="1">
              <a:buFontTx/>
              <a:buNone/>
            </a:pPr>
            <a:endParaRPr lang="nb-NO" altLang="nb-NO" sz="1100" b="1" u="none" baseline="0" dirty="0"/>
          </a:p>
          <a:p>
            <a:pPr marL="0" lvl="0" indent="0" eaLnBrk="1" hangingPunct="1">
              <a:buFontTx/>
              <a:buNone/>
            </a:pPr>
            <a:r>
              <a:rPr lang="nb-NO" altLang="nb-NO" sz="1100" b="1" u="none" baseline="0" dirty="0"/>
              <a:t>Arvbarhetsestimater: </a:t>
            </a:r>
          </a:p>
          <a:p>
            <a:pPr marL="0" lvl="0" indent="0" eaLnBrk="1" hangingPunct="1">
              <a:buFontTx/>
              <a:buNone/>
            </a:pPr>
            <a:r>
              <a:rPr lang="nb-NO" altLang="nb-NO" sz="1100" b="0" baseline="0" dirty="0">
                <a:solidFill>
                  <a:schemeClr val="tx1"/>
                </a:solidFill>
              </a:rPr>
              <a:t>Funnene fra tvillingstudier anslår arvbarheten til å ligge i området 60-80 % (høyest for bipolar I lidelse)</a:t>
            </a:r>
            <a:r>
              <a:rPr lang="nb-NO" altLang="nb-NO" sz="1100" b="0" baseline="0" dirty="0"/>
              <a:t>.</a:t>
            </a:r>
            <a:r>
              <a:rPr lang="nb-NO" altLang="nb-NO" sz="1100" baseline="0" dirty="0"/>
              <a:t> Mange tenker da feilaktig at det er 60-80 % sannsynlighet for at deres barn får lidelsen. Arvbarhetsestimatene betyr kun at 60-80 % av årsaken til høyere overlapp (konkordans) av bipolar lidelse hos eneggede sammenlignet med toeggede trolig skyldes arvematerialet. Dette fordi </a:t>
            </a:r>
            <a:r>
              <a:rPr lang="nb-NO" altLang="nb-NO" sz="1100" dirty="0"/>
              <a:t>eneggede har</a:t>
            </a:r>
            <a:r>
              <a:rPr lang="nb-NO" altLang="nb-NO" sz="1100" baseline="0" dirty="0"/>
              <a:t> identisk DNA, mens </a:t>
            </a:r>
            <a:r>
              <a:rPr lang="nb-NO" altLang="nb-NO" sz="1100" dirty="0"/>
              <a:t>toeggede kun deler ca. 50 % </a:t>
            </a:r>
            <a:r>
              <a:rPr lang="nb-NO" altLang="nb-NO" sz="1100" baseline="0" dirty="0"/>
              <a:t>(jf. Falconers formel)</a:t>
            </a:r>
            <a:r>
              <a:rPr lang="nb-NO" altLang="nb-NO" sz="1100" dirty="0"/>
              <a:t>. Men man kan ikke med sikkerhet si at forskjellen skyldes </a:t>
            </a:r>
            <a:r>
              <a:rPr lang="nb-NO" altLang="nb-NO" sz="1100" u="none" dirty="0"/>
              <a:t>arvematerialet,</a:t>
            </a:r>
            <a:r>
              <a:rPr lang="nb-NO" altLang="nb-NO" sz="1100" dirty="0"/>
              <a:t> selv om det anses som sannsynlig. Tvillingstudiene kan heller</a:t>
            </a:r>
            <a:r>
              <a:rPr lang="nb-NO" altLang="nb-NO" sz="1100" baseline="0" dirty="0"/>
              <a:t> ikke fortelle oss </a:t>
            </a:r>
            <a:r>
              <a:rPr lang="nb-NO" altLang="nb-NO" sz="1100" dirty="0"/>
              <a:t>hvor viktig arvematerialet</a:t>
            </a:r>
            <a:r>
              <a:rPr lang="nb-NO" altLang="nb-NO" sz="1100" baseline="0" dirty="0"/>
              <a:t> generelt er for utvikling av bipolar lidelse. Da trengs det andre typer studier, som </a:t>
            </a:r>
            <a:r>
              <a:rPr lang="nb-NO" altLang="nb-NO" sz="1100" dirty="0"/>
              <a:t>genetiske studier. Arvbarhetsestimatet</a:t>
            </a:r>
            <a:r>
              <a:rPr lang="nb-NO" altLang="nb-NO" sz="1100" baseline="0" dirty="0"/>
              <a:t> fra tvillingstudier kan heller ikke fortelle oss hvor sannsynlig det er at et barn av en person med bipolar lidelse selv utvikler lidelsen, men overlappen mellom toeggede tvillinger gir oss en pekepinn ettersom også et barn (i likhet med søsken) deler</a:t>
            </a:r>
            <a:r>
              <a:rPr lang="nb-NO" altLang="nb-NO" sz="1100" dirty="0"/>
              <a:t> omtrent halvparten</a:t>
            </a:r>
            <a:r>
              <a:rPr lang="nb-NO" altLang="nb-NO" sz="1100" baseline="0" dirty="0"/>
              <a:t> av arvematerialet med hver av foreldrene. Det er også verdt å merke seg at selv for eneggede tvillinger er det størst sannsynlighet for at tvilling nummer to ikke utvikler bipolar lidelse, til tross for identiske gener. Det tilsier at også andre faktorer er viktige, f.eks. forskjeller i eksponering for og mestring av miljøfaktorer, livsstilsfaktorer eller andre tilfeldige faktorer av biokjemisk betydning.</a:t>
            </a:r>
            <a:endParaRPr lang="nb-NO" altLang="nb-NO" sz="1100" dirty="0"/>
          </a:p>
        </p:txBody>
      </p:sp>
    </p:spTree>
    <p:extLst>
      <p:ext uri="{BB962C8B-B14F-4D97-AF65-F5344CB8AC3E}">
        <p14:creationId xmlns:p14="http://schemas.microsoft.com/office/powerpoint/2010/main" val="223859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b="1" i="0" baseline="0" dirty="0"/>
              <a:t>Tekst:</a:t>
            </a:r>
            <a:endParaRPr lang="nb-NO" altLang="nb-NO" sz="1100" dirty="0"/>
          </a:p>
          <a:p>
            <a:pPr marL="0" lvl="0" indent="0">
              <a:buFont typeface="Arial" panose="020B0604020202020204" pitchFamily="34" charset="0"/>
              <a:buNone/>
            </a:pPr>
            <a:r>
              <a:rPr lang="nb-NO" altLang="nb-NO" sz="1100" baseline="0" dirty="0"/>
              <a:t>Miljørisikofaktorene som er vist å øke risikoen for bipolar lidelse:</a:t>
            </a:r>
            <a:endParaRPr lang="nb-NO" altLang="nb-NO" sz="1100" dirty="0"/>
          </a:p>
          <a:p>
            <a:pPr marL="171450" lvl="0" indent="-171450">
              <a:buFont typeface="Arial" panose="020B0604020202020204" pitchFamily="34" charset="0"/>
              <a:buChar char="•"/>
            </a:pPr>
            <a:r>
              <a:rPr lang="nb-NO" altLang="nb-NO" sz="1100" dirty="0"/>
              <a:t>Å være født veldig prematurt</a:t>
            </a:r>
          </a:p>
          <a:p>
            <a:pPr marL="171450" lvl="0" indent="-171450">
              <a:buFont typeface="Arial" panose="020B0604020202020204" pitchFamily="34" charset="0"/>
              <a:buChar char="•"/>
            </a:pPr>
            <a:r>
              <a:rPr lang="nb-NO" altLang="nb-NO" sz="1100" dirty="0"/>
              <a:t>Psykologiske traumer tidlig i livet</a:t>
            </a:r>
          </a:p>
          <a:p>
            <a:pPr marL="171450" lvl="0" indent="-171450">
              <a:buFont typeface="Arial" panose="020B0604020202020204" pitchFamily="34" charset="0"/>
              <a:buChar char="•"/>
            </a:pPr>
            <a:r>
              <a:rPr lang="nb-NO" altLang="nb-NO" sz="1100" dirty="0"/>
              <a:t>Større stressopplevelser kort tid før sykdomsutbruddet</a:t>
            </a:r>
          </a:p>
          <a:p>
            <a:pPr marL="171450" lvl="0" indent="-171450">
              <a:buFont typeface="Arial" panose="020B0604020202020204" pitchFamily="34" charset="0"/>
              <a:buChar char="•"/>
            </a:pPr>
            <a:r>
              <a:rPr lang="nb-NO" altLang="nb-NO" sz="1100" dirty="0"/>
              <a:t>Hodeskader</a:t>
            </a:r>
          </a:p>
          <a:p>
            <a:pPr marL="171450" lvl="0" indent="-171450">
              <a:buFont typeface="Arial" panose="020B0604020202020204" pitchFamily="34" charset="0"/>
              <a:buChar char="•"/>
            </a:pPr>
            <a:r>
              <a:rPr lang="nb-NO" altLang="nb-NO" sz="1100" dirty="0"/>
              <a:t>Rusmidler er</a:t>
            </a:r>
            <a:r>
              <a:rPr lang="nb-NO" altLang="nb-NO" sz="1100" baseline="0" dirty="0"/>
              <a:t> mer usikkert </a:t>
            </a:r>
          </a:p>
          <a:p>
            <a:pPr marL="171450" lvl="0" indent="-171450">
              <a:buFont typeface="Arial" panose="020B0604020202020204" pitchFamily="34" charset="0"/>
              <a:buChar char="•"/>
            </a:pPr>
            <a:r>
              <a:rPr lang="nb-NO" altLang="nb-NO" sz="1100" baseline="0" dirty="0"/>
              <a:t>B</a:t>
            </a:r>
            <a:r>
              <a:rPr lang="nb-NO" altLang="nb-NO" sz="1100" dirty="0"/>
              <a:t>etennelser er</a:t>
            </a:r>
            <a:r>
              <a:rPr lang="nb-NO" altLang="nb-NO" sz="1100" baseline="0" dirty="0"/>
              <a:t> </a:t>
            </a:r>
            <a:r>
              <a:rPr lang="nb-NO" altLang="nb-NO" sz="1100" dirty="0"/>
              <a:t>mer usikkert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t>Disse miljørisikofaktorene er vist å </a:t>
            </a:r>
            <a:r>
              <a:rPr lang="nb-NO" altLang="nb-NO" sz="1100" i="1" baseline="0" dirty="0"/>
              <a:t>øke</a:t>
            </a:r>
            <a:r>
              <a:rPr lang="nb-NO" altLang="nb-NO" sz="1100" baseline="0" dirty="0"/>
              <a:t> risikoen, men på samme måte som for genvarianter er ikke sammenhengene entydige: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Ikke alle med </a:t>
            </a:r>
            <a:r>
              <a:rPr lang="nb-NO" sz="1100" baseline="0" dirty="0"/>
              <a:t>slike erfaringer utvikler bipolar eller annen psykisk lidelse</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aseline="0" dirty="0"/>
              <a:t>Også personer uten disse risikofaktorene kan utvikle bipolar lidelse</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Risikofaktorene øker også risikoen for en rekke andre psykiske lidelser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t>Andre miljøfaktorer kan </a:t>
            </a:r>
            <a:r>
              <a:rPr lang="nb-NO" altLang="nb-NO" sz="1100" i="1" baseline="0" dirty="0"/>
              <a:t>redusere</a:t>
            </a:r>
            <a:r>
              <a:rPr lang="nb-NO" altLang="nb-NO" sz="1100" baseline="0" dirty="0"/>
              <a:t> risikoen for bipolar lidelse.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aseline="0" dirty="0"/>
              <a:t>Gunstige oppvekstbetingelser kan ha beskyttende effekt for de som har genetisk sårbarhet.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u="sng" baseline="0" dirty="0"/>
              <a:t>Tilleggsinformasjon ved behov:</a:t>
            </a:r>
            <a:endParaRPr lang="nb-NO" altLang="nb-NO" sz="1100" b="0" u="sng" dirty="0"/>
          </a:p>
          <a:p>
            <a:pPr marL="342900" indent="-342900">
              <a:buFontTx/>
              <a:buChar char="-"/>
            </a:pPr>
            <a:r>
              <a:rPr lang="nb-NO" altLang="nb-NO" sz="1100" dirty="0"/>
              <a:t>Å ha erfart enten misbruk, omsorgsforsømmelse, mobbing eller tap av foreldre de første 18 leveårene, er vist å øke risikoen for bipolar lidelse med 2,6x. Emosjonelt misbruk gir størst økt risiko (4x).</a:t>
            </a:r>
          </a:p>
          <a:p>
            <a:pPr marL="342900" indent="-342900">
              <a:buFontTx/>
              <a:buChar char="-"/>
            </a:pPr>
            <a:r>
              <a:rPr lang="nb-NO" altLang="nb-NO" sz="1100" dirty="0"/>
              <a:t>Hodeskader ≈ 2x økt risiko.</a:t>
            </a:r>
          </a:p>
          <a:p>
            <a:pPr marL="342900" indent="-342900">
              <a:buFontTx/>
              <a:buChar char="-"/>
            </a:pPr>
            <a:r>
              <a:rPr lang="nb-NO" altLang="nb-NO" sz="1100" dirty="0"/>
              <a:t>Rusmiddelbruk, spesielt illegale stoffer, er vist å øke risikoen i noen, men ikke i andre studier.</a:t>
            </a:r>
          </a:p>
          <a:p>
            <a:pPr marL="342900" indent="-342900">
              <a:buFontTx/>
              <a:buChar char="-"/>
            </a:pPr>
            <a:r>
              <a:rPr lang="nb-NO" altLang="nb-NO" sz="1100" dirty="0"/>
              <a:t>Fødsler kan utløse lidelsen, men har ingen sterk evidens som risikofaktor.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t>Det er behov for flere gode langtidsstudier. Om flere miljøfaktorer er det motstridende funn og usikkerhet.</a:t>
            </a:r>
          </a:p>
        </p:txBody>
      </p:sp>
      <p:sp>
        <p:nvSpPr>
          <p:cNvPr id="4" name="Plassholder for lysbildenummer 3"/>
          <p:cNvSpPr>
            <a:spLocks noGrp="1"/>
          </p:cNvSpPr>
          <p:nvPr>
            <p:ph type="sldNum" sz="quarter" idx="10"/>
          </p:nvPr>
        </p:nvSpPr>
        <p:spPr/>
        <p:txBody>
          <a:bodyPr/>
          <a:lstStyle/>
          <a:p>
            <a:fld id="{82CA1CDD-F5D3-4EEF-BC71-6C1A7FC31CD5}" type="slidenum">
              <a:rPr lang="nb-NO" smtClean="0"/>
              <a:t>11</a:t>
            </a:fld>
            <a:endParaRPr lang="nb-NO"/>
          </a:p>
        </p:txBody>
      </p:sp>
    </p:spTree>
    <p:extLst>
      <p:ext uri="{BB962C8B-B14F-4D97-AF65-F5344CB8AC3E}">
        <p14:creationId xmlns:p14="http://schemas.microsoft.com/office/powerpoint/2010/main" val="3957493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F0A454-0FCA-4DEE-94E6-BEC7480F6871}" type="slidenum">
              <a:rPr lang="nb-NO" altLang="nb-NO" smtClean="0">
                <a:latin typeface="Arial" panose="020B0604020202020204" pitchFamily="34" charset="0"/>
              </a:rPr>
              <a:pPr>
                <a:spcBef>
                  <a:spcPct val="0"/>
                </a:spcBef>
              </a:pPr>
              <a:t>12</a:t>
            </a:fld>
            <a:endParaRPr lang="nb-NO" altLang="nb-NO">
              <a:latin typeface="Arial" panose="020B0604020202020204"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Arial" panose="020B0604020202020204" pitchFamily="34" charset="0"/>
              <a:buNone/>
            </a:pPr>
            <a:r>
              <a:rPr lang="nb-NO" altLang="nb-NO" sz="1100" b="1" dirty="0">
                <a:latin typeface="+mn-lt"/>
              </a:rPr>
              <a:t>Tekst:</a:t>
            </a:r>
          </a:p>
          <a:p>
            <a:pPr marL="171450" indent="-171450" eaLnBrk="1" hangingPunct="1">
              <a:buFont typeface="Calibri Light" panose="020F0302020204030204" pitchFamily="34" charset="0"/>
              <a:buChar char="−"/>
            </a:pPr>
            <a:r>
              <a:rPr lang="nb-NO" altLang="nb-NO" sz="1100" dirty="0">
                <a:latin typeface="+mn-lt"/>
              </a:rPr>
              <a:t>Som forskningen på arvematerialet og miljørisikofaktorer har vist,</a:t>
            </a:r>
            <a:r>
              <a:rPr lang="nb-NO" altLang="nb-NO" sz="1100" baseline="0" dirty="0">
                <a:latin typeface="+mn-lt"/>
              </a:rPr>
              <a:t> vet vi i dag at det ikke finnes noen enkle årsakssammenhenger for utvikling av bipolar lidelse. </a:t>
            </a:r>
          </a:p>
          <a:p>
            <a:pPr marL="171450" indent="-171450" eaLnBrk="1" hangingPunct="1">
              <a:buFont typeface="Calibri Light" panose="020F0302020204030204" pitchFamily="34" charset="0"/>
              <a:buChar char="−"/>
            </a:pPr>
            <a:r>
              <a:rPr lang="nb-NO" altLang="nb-NO" sz="1100" baseline="0" dirty="0">
                <a:latin typeface="+mn-lt"/>
              </a:rPr>
              <a:t>Dagens kunnskap tilsier at bipolar lidelse er et resultat av komplekse samspillsprosesser mellom arvematerialet, levd liv og komplekse psykologiske og biologiske prosesser som utvikler og endrer seg over tid. </a:t>
            </a:r>
          </a:p>
          <a:p>
            <a:pPr eaLnBrk="1" hangingPunct="1"/>
            <a:endParaRPr lang="nb-NO" altLang="nb-NO" sz="1100" baseline="0" dirty="0">
              <a:latin typeface="+mn-lt"/>
            </a:endParaRPr>
          </a:p>
          <a:p>
            <a:pPr eaLnBrk="1" hangingPunct="1"/>
            <a:r>
              <a:rPr lang="nb-NO" altLang="nb-NO" sz="1100" u="sng" baseline="0" dirty="0">
                <a:latin typeface="+mn-lt"/>
              </a:rPr>
              <a:t>Stress-sårbarhetsmodellen illustrerer dette på et overordnet nivå</a:t>
            </a:r>
            <a:r>
              <a:rPr lang="nb-NO" altLang="nb-NO" sz="1100" baseline="0" dirty="0">
                <a:latin typeface="+mn-lt"/>
              </a:rPr>
              <a:t>: </a:t>
            </a:r>
          </a:p>
          <a:p>
            <a:pPr marL="171450" indent="-171450" eaLnBrk="1" hangingPunct="1">
              <a:buFont typeface="Calibri Light" panose="020F0302020204030204" pitchFamily="34" charset="0"/>
              <a:buChar char="−"/>
            </a:pPr>
            <a:r>
              <a:rPr lang="nb-NO" altLang="nb-NO" sz="1100" baseline="0" dirty="0">
                <a:latin typeface="+mn-lt"/>
              </a:rPr>
              <a:t>Hovedidéen er at man arver, ev. utvikler, en større eller mindre biologisk sårbarhet, og at det er graden av psykologisk og biologisk stress som avgjør om bipolar lidelse utvikles. </a:t>
            </a:r>
          </a:p>
          <a:p>
            <a:pPr marL="171450" indent="-171450" eaLnBrk="1" hangingPunct="1">
              <a:buFont typeface="Calibri Light" panose="020F0302020204030204" pitchFamily="34" charset="0"/>
              <a:buChar char="−"/>
            </a:pPr>
            <a:r>
              <a:rPr lang="nb-NO" altLang="nb-NO" sz="1100" baseline="0" dirty="0">
                <a:latin typeface="+mn-lt"/>
              </a:rPr>
              <a:t>Ved høy biologisk sårbarhet skal det mindre stress til for å utløse lidelsen, mens ved lav biologisk sårbarhet skal det mer stress til.</a:t>
            </a:r>
          </a:p>
          <a:p>
            <a:pPr marL="171450" indent="-171450" eaLnBrk="1" hangingPunct="1">
              <a:buFont typeface="Arial" panose="020B0604020202020204" pitchFamily="34" charset="0"/>
              <a:buChar char="•"/>
            </a:pPr>
            <a:endParaRPr lang="nb-NO" altLang="nb-NO" sz="1100" baseline="0" dirty="0">
              <a:latin typeface="+mn-lt"/>
            </a:endParaRPr>
          </a:p>
          <a:p>
            <a:pPr eaLnBrk="1" hangingPunct="1"/>
            <a:r>
              <a:rPr lang="nb-NO" altLang="nb-NO" sz="1100" i="1" baseline="0" dirty="0">
                <a:latin typeface="+mn-lt"/>
              </a:rPr>
              <a:t>Forklar modellen: </a:t>
            </a:r>
          </a:p>
          <a:p>
            <a:pPr marL="171450" indent="-171450" eaLnBrk="1" hangingPunct="1">
              <a:buFont typeface="Calibri Light" panose="020F0302020204030204" pitchFamily="34" charset="0"/>
              <a:buChar char="−"/>
            </a:pPr>
            <a:r>
              <a:rPr lang="nb-NO" altLang="nb-NO" sz="1100" b="1" dirty="0">
                <a:latin typeface="+mn-lt"/>
              </a:rPr>
              <a:t>Biologisk sårbarhet</a:t>
            </a:r>
            <a:r>
              <a:rPr lang="nb-NO" altLang="nb-NO" sz="1100" b="0" dirty="0">
                <a:latin typeface="+mn-lt"/>
              </a:rPr>
              <a:t>: </a:t>
            </a:r>
            <a:r>
              <a:rPr lang="nb-NO" altLang="nb-NO" sz="1100" dirty="0">
                <a:latin typeface="+mn-lt"/>
              </a:rPr>
              <a:t>Er medfødt (DNA) eller ervervet.</a:t>
            </a:r>
            <a:r>
              <a:rPr lang="nb-NO" altLang="nb-NO" sz="1100" baseline="0" dirty="0">
                <a:latin typeface="+mn-lt"/>
              </a:rPr>
              <a:t> De oppstår en svikt i hjernens normale prosesser, bl.a. i signalstoffenes funksjon.</a:t>
            </a:r>
          </a:p>
          <a:p>
            <a:pPr marL="171450" indent="-171450" eaLnBrk="1" hangingPunct="1">
              <a:buFont typeface="Calibri Light" panose="020F0302020204030204" pitchFamily="34" charset="0"/>
              <a:buChar char="−"/>
            </a:pPr>
            <a:r>
              <a:rPr lang="nb-NO" altLang="nb-NO" sz="1100" b="0" baseline="0" dirty="0">
                <a:latin typeface="+mn-lt"/>
              </a:rPr>
              <a:t>Sårbarheten samspiller med og utløses av </a:t>
            </a:r>
            <a:r>
              <a:rPr lang="nb-NO" altLang="nb-NO" sz="1100" b="1" baseline="0" dirty="0">
                <a:latin typeface="+mn-lt"/>
              </a:rPr>
              <a:t>miljøfaktorer</a:t>
            </a:r>
            <a:r>
              <a:rPr lang="nb-NO" altLang="nb-NO" sz="1100" baseline="0" dirty="0">
                <a:latin typeface="+mn-lt"/>
              </a:rPr>
              <a:t>: Langvarig stress, store livsbelastninger, store variasjoner i døgnrytme m.m.</a:t>
            </a:r>
          </a:p>
          <a:p>
            <a:pPr marL="171450" indent="-171450" eaLnBrk="1" hangingPunct="1">
              <a:buFont typeface="Calibri Light" panose="020F0302020204030204" pitchFamily="34" charset="0"/>
              <a:buChar char="−"/>
            </a:pPr>
            <a:r>
              <a:rPr lang="nb-NO" altLang="nb-NO" sz="1100" b="0" baseline="0" dirty="0">
                <a:latin typeface="+mn-lt"/>
              </a:rPr>
              <a:t>Sårbarheten kommer til uttrykk </a:t>
            </a:r>
            <a:r>
              <a:rPr lang="nb-NO" altLang="nb-NO" sz="1100" baseline="0" dirty="0">
                <a:latin typeface="+mn-lt"/>
              </a:rPr>
              <a:t>i </a:t>
            </a:r>
            <a:r>
              <a:rPr lang="nb-NO" altLang="nb-NO" sz="1100" b="1" baseline="0" dirty="0">
                <a:latin typeface="+mn-lt"/>
              </a:rPr>
              <a:t>symptomer og atferd </a:t>
            </a:r>
            <a:r>
              <a:rPr lang="nb-NO" altLang="nb-NO" sz="1100" b="0" baseline="0" dirty="0">
                <a:latin typeface="+mn-lt"/>
              </a:rPr>
              <a:t>(bipolar lidelse).</a:t>
            </a:r>
            <a:endParaRPr lang="nb-NO" altLang="nb-NO" sz="1100" b="0" dirty="0">
              <a:latin typeface="+mn-lt"/>
            </a:endParaRPr>
          </a:p>
          <a:p>
            <a:pPr marL="228600" indent="-228600" eaLnBrk="1" hangingPunct="1"/>
            <a:endParaRPr lang="nb-NO" altLang="nb-NO" sz="1100" dirty="0">
              <a:latin typeface="+mn-lt"/>
            </a:endParaRPr>
          </a:p>
          <a:p>
            <a:pPr marL="228600" indent="-228600" eaLnBrk="1" hangingPunct="1"/>
            <a:r>
              <a:rPr lang="nb-NO" altLang="nb-NO" sz="1100" u="sng" dirty="0">
                <a:latin typeface="+mn-lt"/>
              </a:rPr>
              <a:t>Tilleggsinformasjon</a:t>
            </a:r>
            <a:r>
              <a:rPr lang="nb-NO" altLang="nb-NO" sz="1100" u="sng" baseline="0" dirty="0">
                <a:latin typeface="+mn-lt"/>
              </a:rPr>
              <a:t> ved behov:</a:t>
            </a:r>
            <a:endParaRPr lang="nb-NO" altLang="nb-NO" sz="1100" u="sng" dirty="0">
              <a:latin typeface="+mn-lt"/>
            </a:endParaRPr>
          </a:p>
          <a:p>
            <a:pPr marL="171450" indent="-171450">
              <a:buFontTx/>
              <a:buChar char="-"/>
            </a:pPr>
            <a:r>
              <a:rPr lang="nb-NO" altLang="nb-NO" sz="1100" dirty="0">
                <a:latin typeface="+mn-lt"/>
              </a:rPr>
              <a:t>Forskning viser sammenheng mellom familiær forekomst av både bipolare, affektive og psykiske lidelser generelt og </a:t>
            </a:r>
            <a:r>
              <a:rPr lang="nb-NO" altLang="nb-NO" sz="1100" u="sng" dirty="0">
                <a:latin typeface="+mn-lt"/>
              </a:rPr>
              <a:t>lavere debutalder</a:t>
            </a:r>
            <a:r>
              <a:rPr lang="nb-NO" altLang="nb-NO" sz="1100" dirty="0">
                <a:latin typeface="+mn-lt"/>
              </a:rPr>
              <a:t> av bipolar lidelse.</a:t>
            </a:r>
          </a:p>
          <a:p>
            <a:pPr marL="171450" indent="-171450">
              <a:buFontTx/>
              <a:buChar char="-"/>
            </a:pPr>
            <a:r>
              <a:rPr lang="nb-NO" altLang="nb-NO" sz="1100" dirty="0">
                <a:latin typeface="+mn-lt"/>
              </a:rPr>
              <a:t>Det er også funnet sammenheng mellom mishandling/misbruk i barndom og tidligere debut av bipolar lidelse.</a:t>
            </a:r>
          </a:p>
          <a:p>
            <a:pPr marL="171450" indent="-171450">
              <a:buFontTx/>
              <a:buChar char="-"/>
            </a:pPr>
            <a:r>
              <a:rPr lang="nb-NO" altLang="nb-NO" sz="1100" dirty="0">
                <a:latin typeface="+mn-lt"/>
              </a:rPr>
              <a:t>En studie viste at de med lavest debutalder både hadde høyest forekomst av psykiske lidelser hos foreldre og besteforeldre </a:t>
            </a:r>
            <a:r>
              <a:rPr lang="nb-NO" altLang="nb-NO" sz="1100" u="sng" dirty="0">
                <a:latin typeface="+mn-lt"/>
              </a:rPr>
              <a:t>og</a:t>
            </a:r>
            <a:r>
              <a:rPr lang="nb-NO" altLang="nb-NO" sz="1100" dirty="0">
                <a:latin typeface="+mn-lt"/>
              </a:rPr>
              <a:t> mishandling/misbruk i barndom (kombinert effekt). Ytterlighetene innebar en forskjell i debutalder på ca. 20 år.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Selv om stress-sårbarhetsmodellen synes å ha god forklaringskraft for mange, er det også en del som utvikler bipolar lidelse «mot alle odds»: de har lav forekomst av psykiske lidelser i nær familie</a:t>
            </a:r>
            <a:r>
              <a:rPr lang="nb-NO" sz="1100" baseline="0" dirty="0">
                <a:latin typeface="+mn-lt"/>
              </a:rPr>
              <a:t> </a:t>
            </a:r>
            <a:r>
              <a:rPr lang="nb-NO" sz="1100" dirty="0">
                <a:latin typeface="+mn-lt"/>
              </a:rPr>
              <a:t>og har hatt en god oppvekt med høyt funksjonsnivå. Det er med andre ord fortsatt mye vi ikke vet. Noen arver kanskje en sårbarhet fra hver av sine psykisk friske foreldre som i kombinasjon gir tilstrekkelig genetisk sårbarhet til å utvikle lidelsen. </a:t>
            </a:r>
            <a:r>
              <a:rPr lang="nb-NO" altLang="nb-NO" sz="1100" dirty="0">
                <a:latin typeface="+mn-lt"/>
              </a:rPr>
              <a:t>Også andre mer eller mindre «tilfeldige» prosesser synes å påvirke.</a:t>
            </a:r>
          </a:p>
          <a:p>
            <a:pPr marL="228600" indent="-228600" eaLnBrk="1" hangingPunct="1"/>
            <a:endParaRPr lang="nb-NO" altLang="nb-NO" sz="1100" dirty="0">
              <a:latin typeface="+mn-lt"/>
            </a:endParaRPr>
          </a:p>
          <a:p>
            <a:pPr marL="228600" indent="-228600" eaLnBrk="1" hangingPunct="1"/>
            <a:endParaRPr lang="nb-NO" altLang="nb-NO" sz="1200" dirty="0">
              <a:latin typeface="+mn-lt"/>
            </a:endParaRPr>
          </a:p>
        </p:txBody>
      </p:sp>
    </p:spTree>
    <p:extLst>
      <p:ext uri="{BB962C8B-B14F-4D97-AF65-F5344CB8AC3E}">
        <p14:creationId xmlns:p14="http://schemas.microsoft.com/office/powerpoint/2010/main" val="107060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bwMode="auto">
          <a:xfrm>
            <a:off x="590550" y="1144588"/>
            <a:ext cx="5484813"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1" dirty="0"/>
              <a:t>Tekst:</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b-NO" altLang="nb-NO" sz="1100" dirty="0"/>
              <a:t>«Unormalt» stemningsleie: må være </a:t>
            </a:r>
            <a:r>
              <a:rPr lang="nb-NO" altLang="nb-NO" sz="1100" u="sng" dirty="0"/>
              <a:t>klart avvikende</a:t>
            </a:r>
            <a:r>
              <a:rPr lang="nb-NO" altLang="nb-NO" sz="1100" u="none" dirty="0"/>
              <a:t> </a:t>
            </a:r>
            <a:r>
              <a:rPr lang="nb-NO" altLang="nb-NO" sz="1100" dirty="0"/>
              <a:t>fra </a:t>
            </a:r>
            <a:r>
              <a:rPr lang="nb-NO" altLang="nb-NO" sz="1100" u="sng" dirty="0"/>
              <a:t>personens</a:t>
            </a:r>
            <a:r>
              <a:rPr lang="nb-NO" altLang="nb-NO" sz="1100" dirty="0"/>
              <a:t> normale variasjoner i stemningsleie (humør)</a:t>
            </a:r>
            <a:r>
              <a:rPr lang="nb-NO" altLang="nb-NO" sz="1100" baseline="0" dirty="0"/>
              <a:t> </a:t>
            </a:r>
            <a:r>
              <a:rPr lang="nb-NO" altLang="nb-NO" sz="1100" dirty="0"/>
              <a:t>og energinivå. </a:t>
            </a:r>
          </a:p>
          <a:p>
            <a:pPr marL="628650" marR="0" lvl="1" indent="-171450" algn="l" defTabSz="914400" rtl="0" eaLnBrk="1" fontAlgn="auto" latinLnBrk="0" hangingPunct="1">
              <a:lnSpc>
                <a:spcPct val="100000"/>
              </a:lnSpc>
              <a:spcBef>
                <a:spcPct val="0"/>
              </a:spcBef>
              <a:spcAft>
                <a:spcPts val="0"/>
              </a:spcAft>
              <a:buClrTx/>
              <a:buSzTx/>
              <a:buFontTx/>
              <a:buChar char="-"/>
              <a:tabLst/>
              <a:defRPr/>
            </a:pPr>
            <a:r>
              <a:rPr lang="nb-NO" altLang="nb-NO" sz="1100" dirty="0"/>
              <a:t>For en rolig, sjenert og engstelig person må ikke symptomene være like sterke som symptomene til en vanligvis energisk, utadvendt og selvsikker person for at tilstanden skal anses som hypomani. </a:t>
            </a:r>
          </a:p>
          <a:p>
            <a:pPr marL="171450" indent="-171450" eaLnBrk="1" hangingPunct="1">
              <a:spcBef>
                <a:spcPct val="0"/>
              </a:spcBef>
              <a:buFontTx/>
              <a:buChar char="-"/>
            </a:pPr>
            <a:r>
              <a:rPr lang="nb-NO" altLang="nb-NO" sz="1100" dirty="0"/>
              <a:t>Det er altså den relative individuelle forskjellen som er interessant ved hypomani. Ved mani blir det noe annerledes ettersom en tilstand først vurderes som manisk når tilstanden medfører </a:t>
            </a:r>
            <a:r>
              <a:rPr lang="nb-NO" altLang="nb-NO" sz="1100" u="sng" dirty="0"/>
              <a:t>markant</a:t>
            </a:r>
            <a:r>
              <a:rPr lang="nb-NO" altLang="nb-NO" sz="1100" dirty="0"/>
              <a:t> funksjonssvikt. </a:t>
            </a:r>
          </a:p>
          <a:p>
            <a:pPr marL="171450" indent="-171450" eaLnBrk="1" hangingPunct="1">
              <a:spcBef>
                <a:spcPct val="0"/>
              </a:spcBef>
              <a:buFontTx/>
              <a:buChar char="-"/>
            </a:pPr>
            <a:endParaRPr lang="nb-NO" altLang="nb-NO"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0" baseline="0" dirty="0"/>
              <a:t>Merknad: Hentet fra </a:t>
            </a:r>
            <a:r>
              <a:rPr lang="nb-NO" altLang="nb-NO" sz="1100" b="0" baseline="0" dirty="0" err="1"/>
              <a:t>kursgang</a:t>
            </a:r>
            <a:r>
              <a:rPr lang="nb-NO" altLang="nb-NO" sz="1100" b="0" baseline="0" dirty="0"/>
              <a:t> 3</a:t>
            </a:r>
            <a:endParaRPr lang="nb-NO" altLang="nb-NO" sz="1100" dirty="0"/>
          </a:p>
          <a:p>
            <a:pPr marL="0" indent="0" eaLnBrk="1" hangingPunct="1">
              <a:spcBef>
                <a:spcPct val="0"/>
              </a:spcBef>
              <a:buFontTx/>
              <a:buNone/>
            </a:pPr>
            <a:endParaRPr lang="nb-NO" altLang="nb-NO" sz="1100" dirty="0"/>
          </a:p>
        </p:txBody>
      </p:sp>
      <p:sp>
        <p:nvSpPr>
          <p:cNvPr id="3174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1106E03-2D25-4B61-8A3C-284F7EEDC2FD}" type="slidenum">
              <a:rPr lang="nb-NO" altLang="nb-NO">
                <a:latin typeface="Arial" panose="020B0604020202020204" pitchFamily="34" charset="0"/>
              </a:rPr>
              <a:pPr eaLnBrk="1" hangingPunct="1"/>
              <a:t>13</a:t>
            </a:fld>
            <a:endParaRPr lang="nb-NO" altLang="nb-NO">
              <a:latin typeface="Arial" panose="020B0604020202020204" pitchFamily="34" charset="0"/>
            </a:endParaRPr>
          </a:p>
        </p:txBody>
      </p:sp>
    </p:spTree>
    <p:extLst>
      <p:ext uri="{BB962C8B-B14F-4D97-AF65-F5344CB8AC3E}">
        <p14:creationId xmlns:p14="http://schemas.microsoft.com/office/powerpoint/2010/main" val="3832158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A9693A-97FC-41AF-9F79-C0767998C7E1}" type="slidenum">
              <a:rPr lang="nb-NO" altLang="nb-NO" smtClean="0">
                <a:latin typeface="Arial" panose="020B0604020202020204" pitchFamily="34" charset="0"/>
              </a:rPr>
              <a:pPr>
                <a:spcBef>
                  <a:spcPct val="0"/>
                </a:spcBef>
              </a:pPr>
              <a:t>14</a:t>
            </a:fld>
            <a:endParaRPr lang="nb-NO" altLang="nb-NO">
              <a:latin typeface="Arial" panose="020B0604020202020204" pitchFamily="34" charset="0"/>
            </a:endParaRPr>
          </a:p>
        </p:txBody>
      </p:sp>
      <p:sp>
        <p:nvSpPr>
          <p:cNvPr id="49156" name="Rectangle 2"/>
          <p:cNvSpPr>
            <a:spLocks noGrp="1" noRot="1" noChangeAspect="1" noChangeArrowheads="1" noTextEdit="1"/>
          </p:cNvSpPr>
          <p:nvPr>
            <p:ph type="sldImg"/>
          </p:nvPr>
        </p:nvSpPr>
        <p:spPr bwMode="auto">
          <a:xfrm>
            <a:off x="590550" y="114458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ct val="0"/>
              </a:spcBef>
              <a:defRPr/>
            </a:pPr>
            <a:r>
              <a:rPr lang="nb-NO" altLang="nb-NO" sz="1100" b="1" baseline="0" dirty="0"/>
              <a:t>Tekst:</a:t>
            </a:r>
          </a:p>
          <a:p>
            <a:pPr algn="l" eaLnBrk="1" hangingPunct="1">
              <a:spcBef>
                <a:spcPct val="0"/>
              </a:spcBef>
              <a:defRPr/>
            </a:pPr>
            <a:r>
              <a:rPr lang="nb-NO" altLang="nb-NO" sz="1100" b="0" i="0" baseline="0" dirty="0"/>
              <a:t>Det er to hovedforskjeller på mani og hypomani: </a:t>
            </a:r>
          </a:p>
          <a:p>
            <a:pPr marL="228600" indent="-228600" algn="l" eaLnBrk="1" hangingPunct="1">
              <a:spcBef>
                <a:spcPct val="0"/>
              </a:spcBef>
              <a:buAutoNum type="arabicParenR"/>
              <a:defRPr/>
            </a:pPr>
            <a:r>
              <a:rPr lang="nb-NO" altLang="nb-NO" sz="1100" b="1" i="0" baseline="0" dirty="0"/>
              <a:t>Symptomintensitet</a:t>
            </a:r>
          </a:p>
          <a:p>
            <a:pPr marL="228600" indent="-228600" algn="l" eaLnBrk="1" hangingPunct="1">
              <a:spcBef>
                <a:spcPct val="0"/>
              </a:spcBef>
              <a:buAutoNum type="arabicParenR"/>
              <a:defRPr/>
            </a:pPr>
            <a:r>
              <a:rPr lang="nb-NO" altLang="nb-NO" sz="1100" b="0" i="0" baseline="0" dirty="0"/>
              <a:t>Funksjonsnivå</a:t>
            </a:r>
          </a:p>
          <a:p>
            <a:pPr algn="l" eaLnBrk="1" hangingPunct="1">
              <a:spcBef>
                <a:spcPct val="0"/>
              </a:spcBef>
              <a:defRPr/>
            </a:pPr>
            <a:endParaRPr lang="nb-NO" altLang="nb-NO" sz="1100" b="0" i="1" baseline="0" dirty="0"/>
          </a:p>
          <a:p>
            <a:pPr eaLnBrk="1" hangingPunct="1">
              <a:spcBef>
                <a:spcPct val="0"/>
              </a:spcBef>
              <a:defRPr/>
            </a:pPr>
            <a:endParaRPr lang="nb-NO" altLang="nb-NO" sz="1100" baseline="0" dirty="0"/>
          </a:p>
          <a:p>
            <a:pPr eaLnBrk="1" hangingPunct="1">
              <a:spcBef>
                <a:spcPct val="0"/>
              </a:spcBef>
              <a:defRPr/>
            </a:pPr>
            <a:r>
              <a:rPr lang="nb-NO" altLang="nb-NO" sz="1100" baseline="0" dirty="0"/>
              <a:t>Merknad: Hentet fra </a:t>
            </a:r>
            <a:r>
              <a:rPr lang="nb-NO" altLang="nb-NO" sz="1100" baseline="0" dirty="0" err="1"/>
              <a:t>kursgang</a:t>
            </a:r>
            <a:r>
              <a:rPr lang="nb-NO" altLang="nb-NO" sz="1100" baseline="0" dirty="0"/>
              <a:t> 3</a:t>
            </a:r>
          </a:p>
        </p:txBody>
      </p:sp>
    </p:spTree>
    <p:extLst>
      <p:ext uri="{BB962C8B-B14F-4D97-AF65-F5344CB8AC3E}">
        <p14:creationId xmlns:p14="http://schemas.microsoft.com/office/powerpoint/2010/main" val="2518103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6400" cy="3086100"/>
          </a:xfrm>
        </p:spPr>
      </p:sp>
      <p:sp>
        <p:nvSpPr>
          <p:cNvPr id="3" name="Plassholder for notater 2"/>
          <p:cNvSpPr>
            <a:spLocks noGrp="1"/>
          </p:cNvSpPr>
          <p:nvPr>
            <p:ph type="body" idx="1"/>
          </p:nvPr>
        </p:nvSpPr>
        <p:spPr/>
        <p:txBody>
          <a:bodyPr/>
          <a:lstStyle/>
          <a:p>
            <a:pPr marL="0" indent="0" eaLnBrk="1" hangingPunct="1">
              <a:spcBef>
                <a:spcPct val="0"/>
              </a:spcBef>
              <a:buFontTx/>
              <a:buNone/>
              <a:defRPr/>
            </a:pPr>
            <a:r>
              <a:rPr lang="nb-NO" altLang="nb-NO" sz="1100" b="1" dirty="0"/>
              <a:t>Tekst:</a:t>
            </a:r>
          </a:p>
          <a:p>
            <a:pPr algn="l" eaLnBrk="1" hangingPunct="1">
              <a:spcBef>
                <a:spcPct val="0"/>
              </a:spcBef>
              <a:defRPr/>
            </a:pPr>
            <a:r>
              <a:rPr lang="nb-NO" altLang="nb-NO" sz="1100" b="0" i="0" baseline="0" dirty="0"/>
              <a:t>Funksjonsnivå er den andre av de to hovedforskjellene på mani og hypomani: </a:t>
            </a:r>
          </a:p>
          <a:p>
            <a:pPr marL="228600" indent="-228600" algn="l" eaLnBrk="1" hangingPunct="1">
              <a:spcBef>
                <a:spcPct val="0"/>
              </a:spcBef>
              <a:buAutoNum type="arabicParenR"/>
              <a:defRPr/>
            </a:pPr>
            <a:r>
              <a:rPr lang="nb-NO" altLang="nb-NO" sz="1100" b="0" i="0" baseline="0" dirty="0"/>
              <a:t>Symptomintensitet</a:t>
            </a:r>
          </a:p>
          <a:p>
            <a:pPr marL="228600" indent="-228600" algn="l" eaLnBrk="1" hangingPunct="1">
              <a:spcBef>
                <a:spcPct val="0"/>
              </a:spcBef>
              <a:buAutoNum type="arabicParenR"/>
              <a:defRPr/>
            </a:pPr>
            <a:r>
              <a:rPr lang="nb-NO" altLang="nb-NO" sz="1100" b="1" i="0" baseline="0" dirty="0"/>
              <a:t>Funksjonsnivå</a:t>
            </a:r>
          </a:p>
          <a:p>
            <a:pPr marL="0" indent="0" eaLnBrk="1" hangingPunct="1">
              <a:spcBef>
                <a:spcPct val="0"/>
              </a:spcBef>
              <a:buFontTx/>
              <a:buNone/>
              <a:defRPr/>
            </a:pPr>
            <a:endParaRPr lang="nb-NO" altLang="nb-NO" sz="1100" b="1" dirty="0"/>
          </a:p>
          <a:p>
            <a:pPr marL="0" indent="0" eaLnBrk="1" hangingPunct="1">
              <a:spcBef>
                <a:spcPct val="0"/>
              </a:spcBef>
              <a:buFontTx/>
              <a:buNone/>
              <a:defRPr/>
            </a:pPr>
            <a:r>
              <a:rPr lang="nb-NO" altLang="nb-NO" sz="1100" dirty="0"/>
              <a:t>Jo sterkere symptomer,</a:t>
            </a:r>
            <a:r>
              <a:rPr lang="nb-NO" altLang="nb-NO" sz="1100" baseline="0" dirty="0"/>
              <a:t> desto mer påvirkes fungeringen. Mani kjennetegnes i motsetning til hypomani av markant funksjonsfall. Det betyr at evnen til å fungere på normal måte i hverdagen er </a:t>
            </a:r>
            <a:r>
              <a:rPr lang="nb-NO" altLang="nb-NO" sz="1100" u="sng" baseline="0" dirty="0"/>
              <a:t>alvorlig forstyrret</a:t>
            </a:r>
            <a:r>
              <a:rPr lang="nb-NO" altLang="nb-NO" sz="1100" baseline="0" dirty="0"/>
              <a:t>/svekket. Man kan sammenligne mani med å ri en litt for vill hest. Da klarer man ikke å styre eller kontrollere hesten.</a:t>
            </a:r>
          </a:p>
          <a:p>
            <a:pPr marL="0" indent="0" eaLnBrk="1" hangingPunct="1">
              <a:spcBef>
                <a:spcPct val="0"/>
              </a:spcBef>
              <a:buFontTx/>
              <a:buNone/>
              <a:defRPr/>
            </a:pPr>
            <a:endParaRPr lang="nb-NO" altLang="nb-NO" sz="1100" baseline="0" dirty="0"/>
          </a:p>
          <a:p>
            <a:pPr marL="0" indent="0" eaLnBrk="1" hangingPunct="1">
              <a:spcBef>
                <a:spcPct val="0"/>
              </a:spcBef>
              <a:buFontTx/>
              <a:buNone/>
              <a:defRPr/>
            </a:pPr>
            <a:r>
              <a:rPr lang="nb-NO" altLang="nb-NO" sz="1100" baseline="0" dirty="0"/>
              <a:t> </a:t>
            </a:r>
            <a:endParaRPr lang="nb-NO" altLang="nb-NO" sz="1100" dirty="0"/>
          </a:p>
          <a:p>
            <a:pPr marL="0" indent="0" eaLnBrk="1" hangingPunct="1">
              <a:spcBef>
                <a:spcPct val="0"/>
              </a:spcBef>
              <a:buFontTx/>
              <a:buNone/>
              <a:defRPr/>
            </a:pPr>
            <a:r>
              <a:rPr lang="nb-NO" altLang="nb-NO" sz="1100" u="sng" dirty="0"/>
              <a:t>Utdypende</a:t>
            </a:r>
            <a:r>
              <a:rPr lang="nb-NO" altLang="nb-NO" sz="1100" u="sng" baseline="0" dirty="0"/>
              <a:t> informasjon ved behov:</a:t>
            </a:r>
            <a:endParaRPr lang="nb-NO" altLang="nb-NO" sz="1100" u="sng" dirty="0"/>
          </a:p>
          <a:p>
            <a:pPr marL="171450" indent="-171450" eaLnBrk="1" hangingPunct="1">
              <a:spcBef>
                <a:spcPct val="0"/>
              </a:spcBef>
              <a:buFontTx/>
              <a:buChar char="-"/>
              <a:defRPr/>
            </a:pPr>
            <a:r>
              <a:rPr lang="nb-NO" altLang="nb-NO" sz="1100" dirty="0"/>
              <a:t>Ved </a:t>
            </a:r>
            <a:r>
              <a:rPr lang="nb-NO" altLang="nb-NO" sz="1100" b="1" dirty="0"/>
              <a:t>hypomani</a:t>
            </a:r>
            <a:r>
              <a:rPr lang="nb-NO" altLang="nb-NO" sz="1100" dirty="0"/>
              <a:t> er funksjonen derimot ofte forbedret for aktiviteter som oppleves som motiverende eller lystpregede for personen. Man klarer å holde et intenst og nærmest monomant fokus på noe over lang tid (hyperfokus). Slik målrettet atferd med høy intensitet fortrenger ofte oppmerksomhet om aktiviteter som ikke motiverer, oppleves som kjedelige eller trivielle. Trivialiteter kan oppleves som forstyrrende og irriterende, og avfeies. Evnene til å ivareta slike aktiviteter (og medfølgende ansvar) vil derfor ofte være svekket. Oppmerksomheten blir med andre ord ofte mer selektiv. Den økte energien (raskere tanker, bedret hukommelse, mindre behov for søvn osv.) fungerer for mange som en slags naturlig doping (</a:t>
            </a:r>
            <a:r>
              <a:rPr lang="nb-NO" altLang="nb-NO" sz="1100" dirty="0" err="1"/>
              <a:t>á</a:t>
            </a:r>
            <a:r>
              <a:rPr lang="nb-NO" altLang="nb-NO" sz="1100" dirty="0"/>
              <a:t> la sentralstimulerende stoffer) som gjør at de presterer bedre på jobb, eksamener, i idrett osv. For noen kan presisjonsnivået (oppmerksomhet om detaljer) være skadelidende ettersom man er mer opptatt av de store linjene.</a:t>
            </a:r>
            <a:endParaRPr lang="nb-NO" altLang="nb-NO" sz="1100" b="1"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b-NO" altLang="nb-NO" sz="1100" dirty="0"/>
              <a:t>Ved </a:t>
            </a:r>
            <a:r>
              <a:rPr lang="nb-NO" altLang="nb-NO" sz="1100" b="1" dirty="0"/>
              <a:t>mani</a:t>
            </a:r>
            <a:r>
              <a:rPr lang="nb-NO" altLang="nb-NO" sz="1100" dirty="0"/>
              <a:t> er personen gjerne veldig hektisk, springende og kaotisk. Det er vanskelig å opprettholde målrettet atferd ettersom man stadig får impulser og </a:t>
            </a:r>
            <a:r>
              <a:rPr lang="nb-NO" altLang="nb-NO" sz="1100" dirty="0" err="1"/>
              <a:t>innskyteIser</a:t>
            </a:r>
            <a:r>
              <a:rPr lang="nb-NO" altLang="nb-NO" sz="1100" dirty="0"/>
              <a:t> som gjør at man endrer fokus og aktivitet. Den vedvarende oppmerksomheten er altså svekket, og gjør det vanskelig å fullføre planer / prosjekter.</a:t>
            </a:r>
            <a:endParaRPr lang="nb-NO" altLang="nb-NO" sz="1100" b="1" dirty="0"/>
          </a:p>
          <a:p>
            <a:pPr marL="171450" indent="-171450" eaLnBrk="1" hangingPunct="1">
              <a:spcBef>
                <a:spcPct val="0"/>
              </a:spcBef>
              <a:buFontTx/>
              <a:buChar char="-"/>
              <a:defRPr/>
            </a:pPr>
            <a:r>
              <a:rPr lang="nb-NO" altLang="nb-NO" sz="1100" b="1" dirty="0"/>
              <a:t>Manisk psykose </a:t>
            </a:r>
            <a:r>
              <a:rPr lang="nb-NO" altLang="nb-NO" sz="1100" dirty="0"/>
              <a:t>representerer en ytterlighet på samme måte som en depressiv psykose. Hvis både psykose og maniske symptomer opptrer samtidig regnes dette som bipolar I lidelse. Hvis det ved en hypoman intensitet opptrer psykotiske symptomer (uten at man tidligere har hatt manisk psykose) må man vurdere om dette kan forstås som en BP I under utvikling + at man må vurdere totalbildet differensialdiagnostisk opp mot andre psykoselidelser som </a:t>
            </a:r>
            <a:r>
              <a:rPr lang="nb-NO" altLang="nb-NO" sz="1100" dirty="0" err="1"/>
              <a:t>schizoaffektiv</a:t>
            </a:r>
            <a:r>
              <a:rPr lang="nb-NO" altLang="nb-NO" sz="1100" dirty="0"/>
              <a:t> lidelse, schizofreni, organiske psykoser osv. </a:t>
            </a:r>
          </a:p>
          <a:p>
            <a:pPr marL="171450" indent="-171450" eaLnBrk="1" hangingPunct="1">
              <a:spcBef>
                <a:spcPct val="0"/>
              </a:spcBef>
              <a:buFontTx/>
              <a:buChar char="-"/>
              <a:defRPr/>
            </a:pPr>
            <a:endParaRPr lang="nb-NO" altLang="nb-NO"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aseline="0" dirty="0"/>
              <a:t>Merknad: Hentet fra </a:t>
            </a:r>
            <a:r>
              <a:rPr lang="nb-NO" altLang="nb-NO" sz="1100" baseline="0" dirty="0" err="1"/>
              <a:t>kursgang</a:t>
            </a:r>
            <a:r>
              <a:rPr lang="nb-NO" altLang="nb-NO" sz="1100" baseline="0" dirty="0"/>
              <a:t> 3</a:t>
            </a:r>
            <a:endParaRPr lang="nb-NO" altLang="nb-NO" sz="120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15</a:t>
            </a:fld>
            <a:endParaRPr lang="nb-NO"/>
          </a:p>
        </p:txBody>
      </p:sp>
    </p:spTree>
    <p:extLst>
      <p:ext uri="{BB962C8B-B14F-4D97-AF65-F5344CB8AC3E}">
        <p14:creationId xmlns:p14="http://schemas.microsoft.com/office/powerpoint/2010/main" val="2070898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85F32CE-5834-42E8-84E2-05A25ECF0BD7}" type="slidenum">
              <a:rPr lang="nb-NO" altLang="nb-NO">
                <a:latin typeface="Arial" panose="020B0604020202020204" pitchFamily="34" charset="0"/>
              </a:rPr>
              <a:pPr eaLnBrk="1" hangingPunct="1"/>
              <a:t>16</a:t>
            </a:fld>
            <a:endParaRPr lang="nb-NO" altLang="nb-NO">
              <a:latin typeface="Arial" panose="020B0604020202020204" pitchFamily="34" charset="0"/>
            </a:endParaRPr>
          </a:p>
        </p:txBody>
      </p:sp>
      <p:sp>
        <p:nvSpPr>
          <p:cNvPr id="39939" name="Rectangle 2"/>
          <p:cNvSpPr>
            <a:spLocks noGrp="1" noRot="1" noChangeAspect="1" noChangeArrowheads="1" noTextEdit="1"/>
          </p:cNvSpPr>
          <p:nvPr>
            <p:ph type="sldImg"/>
          </p:nvPr>
        </p:nvSpPr>
        <p:spPr bwMode="auto">
          <a:xfrm>
            <a:off x="590550" y="114458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endParaRPr lang="nb-NO" altLang="nb-NO" sz="1100" b="1" i="0" dirty="0">
              <a:latin typeface="+mn-lt"/>
            </a:endParaRPr>
          </a:p>
          <a:p>
            <a:pPr marL="0" indent="0" eaLnBrk="1" hangingPunct="1">
              <a:spcBef>
                <a:spcPct val="0"/>
              </a:spcBef>
              <a:buFontTx/>
              <a:buNone/>
            </a:pPr>
            <a:r>
              <a:rPr lang="nb-NO" altLang="nb-NO" sz="1100" b="1" i="0" dirty="0">
                <a:latin typeface="+mn-lt"/>
              </a:rPr>
              <a:t>Tekst:</a:t>
            </a:r>
          </a:p>
          <a:p>
            <a:pPr marL="171450" indent="-171450" eaLnBrk="1" hangingPunct="1">
              <a:spcBef>
                <a:spcPct val="0"/>
              </a:spcBef>
              <a:buFont typeface="Arial" panose="020B0604020202020204" pitchFamily="34" charset="0"/>
              <a:buChar char="•"/>
            </a:pPr>
            <a:r>
              <a:rPr lang="nb-NO" altLang="nb-NO" sz="1100" u="sng" dirty="0">
                <a:latin typeface="+mn-lt"/>
              </a:rPr>
              <a:t>Tankeprosesser (hvordan):</a:t>
            </a:r>
            <a:r>
              <a:rPr lang="nb-NO" altLang="nb-NO" sz="1100" dirty="0">
                <a:latin typeface="+mn-lt"/>
              </a:rPr>
              <a:t> Som</a:t>
            </a:r>
            <a:r>
              <a:rPr lang="nb-NO" altLang="nb-NO" sz="1100" baseline="0" dirty="0">
                <a:latin typeface="+mn-lt"/>
              </a:rPr>
              <a:t> følge av det økte energinivået endrer tankeprosessene seg. Tankene går fortere, mengden ideer og planer øker, man blir lettere distrahert og dømmekraften svekkes.  </a:t>
            </a:r>
            <a:endParaRPr lang="nb-NO" altLang="nb-NO" sz="1100" dirty="0">
              <a:latin typeface="+mn-lt"/>
            </a:endParaRP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b-NO" altLang="nb-NO" sz="1100" u="none" baseline="0" dirty="0">
                <a:latin typeface="+mn-lt"/>
              </a:rPr>
              <a:t>Impulsenes styrke («</a:t>
            </a:r>
            <a:r>
              <a:rPr lang="nb-NO" altLang="nb-NO" sz="1100" baseline="0" dirty="0">
                <a:latin typeface="+mn-lt"/>
              </a:rPr>
              <a:t>gassen») gjør veien fra tanke til handling kort. </a:t>
            </a:r>
            <a:r>
              <a:rPr lang="nb-NO" altLang="nb-NO" sz="1100" u="sng" baseline="0" dirty="0">
                <a:latin typeface="+mn-lt"/>
              </a:rPr>
              <a:t>Dømmekraften</a:t>
            </a:r>
            <a:r>
              <a:rPr lang="nb-NO" altLang="nb-NO" sz="1100" baseline="0" dirty="0">
                <a:latin typeface="+mn-lt"/>
              </a:rPr>
              <a:t> – evnen til kritisk vurdering («bremsen») – overkjøres av impulsene og svekkes. </a:t>
            </a:r>
          </a:p>
          <a:p>
            <a:pPr marL="171450" indent="-171450" eaLnBrk="1" hangingPunct="1">
              <a:spcBef>
                <a:spcPct val="0"/>
              </a:spcBef>
              <a:buFont typeface="Arial" panose="020B0604020202020204" pitchFamily="34" charset="0"/>
              <a:buChar char="•"/>
            </a:pPr>
            <a:r>
              <a:rPr lang="nb-NO" altLang="nb-NO" sz="1100" u="sng" dirty="0">
                <a:latin typeface="+mn-lt"/>
              </a:rPr>
              <a:t>Tankeinnhold (hva): </a:t>
            </a:r>
            <a:r>
              <a:rPr lang="nb-NO" altLang="nb-NO" sz="1100" dirty="0">
                <a:latin typeface="+mn-lt"/>
              </a:rPr>
              <a:t>Det er vanlig å bli </a:t>
            </a:r>
            <a:r>
              <a:rPr lang="nb-NO" altLang="nb-NO" sz="1100" u="sng" dirty="0">
                <a:latin typeface="+mn-lt"/>
              </a:rPr>
              <a:t>overopptatt</a:t>
            </a:r>
            <a:r>
              <a:rPr lang="nb-NO" altLang="nb-NO" sz="1100" dirty="0">
                <a:latin typeface="+mn-lt"/>
              </a:rPr>
              <a:t> </a:t>
            </a:r>
            <a:r>
              <a:rPr lang="nb-NO" altLang="nb-NO" sz="1100" u="none" dirty="0">
                <a:latin typeface="+mn-lt"/>
              </a:rPr>
              <a:t>(«besatt»)</a:t>
            </a:r>
            <a:r>
              <a:rPr lang="nb-NO" altLang="nb-NO" sz="1100" dirty="0">
                <a:latin typeface="+mn-lt"/>
              </a:rPr>
              <a:t> av visse ideer. Å forfølge disse ideene oppleves som det viktigste i verden der og da,</a:t>
            </a:r>
            <a:r>
              <a:rPr lang="nb-NO" altLang="nb-NO" sz="1100" baseline="0" dirty="0">
                <a:latin typeface="+mn-lt"/>
              </a:rPr>
              <a:t> ofte til fortrengsel for andre viktige forpliktelser og gjøremål. Man har en følelse av hast, at det må skje med en gang. </a:t>
            </a:r>
          </a:p>
          <a:p>
            <a:pPr marL="171450" indent="-171450" eaLnBrk="1" hangingPunct="1">
              <a:spcBef>
                <a:spcPct val="0"/>
              </a:spcBef>
              <a:buFont typeface="Arial" panose="020B0604020202020204" pitchFamily="34" charset="0"/>
              <a:buChar char="•"/>
            </a:pPr>
            <a:r>
              <a:rPr lang="nb-NO" altLang="nb-NO" sz="1100" u="sng" baseline="0" dirty="0">
                <a:latin typeface="+mn-lt"/>
              </a:rPr>
              <a:t>Følelser: </a:t>
            </a:r>
            <a:r>
              <a:rPr lang="nb-NO" altLang="nb-NO" sz="1100" u="none" baseline="0" dirty="0">
                <a:latin typeface="+mn-lt"/>
              </a:rPr>
              <a:t>Den gode selvfølelsen gjør </a:t>
            </a:r>
            <a:r>
              <a:rPr lang="nb-NO" altLang="nb-NO" sz="1100" baseline="0" dirty="0">
                <a:latin typeface="+mn-lt"/>
              </a:rPr>
              <a:t>at synet på seg selv og andre, og hva som er mulig, endres. Man får høye tanker om seg selv, altså overdrevne positive tanker om ens egenskaper, ferdigheter og betydning (ulike grader fra god selvfølelse til storhetsforestillinger/grandiositet). Det gjør at man føler seg spesiell, mer attraktiv, vet bedre enn andre, kan få til hva som helst (overoptimisme). Da føles det naturlig å ta direkte kontakt med personer man er interessert i, inkludert viktige / kjente personer (reduserte hemninger og opplevelse av berettigelse). Ettersom man føler seg så bra, er det også nærliggende å slutte med medisiner (det er også lett å glemme å ta dem). </a:t>
            </a:r>
            <a:r>
              <a:rPr lang="nb-NO" altLang="nb-NO" sz="1100" b="1" i="1" baseline="0" dirty="0">
                <a:latin typeface="+mn-lt"/>
              </a:rPr>
              <a:t>Er det noen deltagere som har erfart å slutte med medisiner i en slik tilstand?</a:t>
            </a:r>
          </a:p>
          <a:p>
            <a:pPr marL="628650" lvl="1" indent="-171450" eaLnBrk="1" hangingPunct="1">
              <a:spcBef>
                <a:spcPct val="0"/>
              </a:spcBef>
              <a:buFont typeface="Arial" panose="020B0604020202020204" pitchFamily="34" charset="0"/>
              <a:buChar char="•"/>
            </a:pPr>
            <a:r>
              <a:rPr lang="nb-NO" altLang="nb-NO" sz="1100" baseline="0" dirty="0">
                <a:latin typeface="+mn-lt"/>
              </a:rPr>
              <a:t>Når man føler seg suveren, er det lett å tenke nedsettende om andre (devaluere). «Andre er treige / dumme». </a:t>
            </a:r>
          </a:p>
          <a:p>
            <a:pPr marL="628650" lvl="1" indent="-171450" eaLnBrk="1" hangingPunct="1">
              <a:spcBef>
                <a:spcPct val="0"/>
              </a:spcBef>
              <a:buFont typeface="Arial" panose="020B0604020202020204" pitchFamily="34" charset="0"/>
              <a:buChar char="•"/>
            </a:pPr>
            <a:r>
              <a:rPr lang="nb-NO" altLang="nb-NO" sz="1100" baseline="0" dirty="0">
                <a:latin typeface="+mn-lt"/>
              </a:rPr>
              <a:t>Når andre yter motstand eller blokkerer for ens impulser (uttrykker uenighet, bekymring, korrigerer osv.) kan dette tolkes som at andre ikke forstår, vil en noe vondt, saboterer, skal stjele ideene o.l. Dette kan føre til irritabilitet/sinne og mistenksomhet. </a:t>
            </a:r>
            <a:endParaRPr lang="nb-NO" altLang="nb-NO" sz="1100" i="1" baseline="0" dirty="0">
              <a:latin typeface="+mn-lt"/>
            </a:endParaRPr>
          </a:p>
          <a:p>
            <a:pPr marL="171450" indent="-171450" eaLnBrk="1" hangingPunct="1">
              <a:spcBef>
                <a:spcPct val="0"/>
              </a:spcBef>
              <a:buFont typeface="Arial" panose="020B0604020202020204" pitchFamily="34" charset="0"/>
              <a:buChar char="•"/>
            </a:pPr>
            <a:r>
              <a:rPr lang="nb-NO" altLang="nb-NO" sz="1100" i="0" u="sng" baseline="0" dirty="0">
                <a:latin typeface="+mn-lt"/>
              </a:rPr>
              <a:t>Atferd:</a:t>
            </a:r>
            <a:r>
              <a:rPr lang="nb-NO" altLang="nb-NO" sz="1100" i="0" u="none" baseline="0" dirty="0">
                <a:latin typeface="+mn-lt"/>
              </a:rPr>
              <a:t> </a:t>
            </a:r>
            <a:r>
              <a:rPr lang="nb-NO" altLang="nb-NO" sz="1100" i="0" baseline="0" dirty="0">
                <a:latin typeface="+mn-lt"/>
              </a:rPr>
              <a:t>Intensitetsgraden (hypomani – mani) påvirker hvordan atferden oppfattes av andre og i hvilken grad konsekvensene er positive eller negative. </a:t>
            </a:r>
          </a:p>
          <a:p>
            <a:pPr marL="0" indent="0" eaLnBrk="1" hangingPunct="1">
              <a:spcBef>
                <a:spcPct val="0"/>
              </a:spcBef>
              <a:buFont typeface="Arial" panose="020B0604020202020204" pitchFamily="34" charset="0"/>
              <a:buNone/>
            </a:pPr>
            <a:endParaRPr lang="nb-NO" altLang="nb-NO" sz="1100" baseline="0" dirty="0">
              <a:latin typeface="+mn-lt"/>
            </a:endParaRPr>
          </a:p>
          <a:p>
            <a:pPr marL="0" indent="0" eaLnBrk="1" hangingPunct="1">
              <a:spcBef>
                <a:spcPct val="0"/>
              </a:spcBef>
              <a:buFont typeface="Arial" panose="020B0604020202020204" pitchFamily="34" charset="0"/>
              <a:buNone/>
            </a:pPr>
            <a:r>
              <a:rPr lang="nb-NO" altLang="nb-NO" sz="1100" baseline="0" dirty="0">
                <a:latin typeface="+mn-lt"/>
              </a:rPr>
              <a:t>Merknad: Hentet fra </a:t>
            </a:r>
            <a:r>
              <a:rPr lang="nb-NO" altLang="nb-NO" sz="1100" baseline="0" dirty="0" err="1">
                <a:latin typeface="+mn-lt"/>
              </a:rPr>
              <a:t>kursgang</a:t>
            </a:r>
            <a:r>
              <a:rPr lang="nb-NO" altLang="nb-NO" sz="1100" baseline="0" dirty="0">
                <a:latin typeface="+mn-lt"/>
              </a:rPr>
              <a:t> 3</a:t>
            </a:r>
          </a:p>
        </p:txBody>
      </p:sp>
    </p:spTree>
    <p:extLst>
      <p:ext uri="{BB962C8B-B14F-4D97-AF65-F5344CB8AC3E}">
        <p14:creationId xmlns:p14="http://schemas.microsoft.com/office/powerpoint/2010/main" val="261090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75B101-4ED1-4BC4-B654-EA300D2E4483}" type="slidenum">
              <a:rPr lang="nb-NO" altLang="nb-NO" smtClean="0">
                <a:latin typeface="Arial" panose="020B0604020202020204" pitchFamily="34" charset="0"/>
              </a:rPr>
              <a:pPr>
                <a:spcBef>
                  <a:spcPct val="0"/>
                </a:spcBef>
              </a:pPr>
              <a:t>17</a:t>
            </a:fld>
            <a:endParaRPr lang="nb-NO" altLang="nb-NO">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xfrm>
            <a:off x="590550" y="1144588"/>
            <a:ext cx="5484813"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eaLnBrk="1" hangingPunct="1">
              <a:spcBef>
                <a:spcPct val="0"/>
              </a:spcBef>
              <a:buFontTx/>
              <a:buNone/>
            </a:pPr>
            <a:r>
              <a:rPr lang="nb-NO" altLang="nb-NO" sz="1100" b="1" dirty="0">
                <a:latin typeface="+mn-lt"/>
              </a:rPr>
              <a:t>Tekst:</a:t>
            </a:r>
            <a:endParaRPr lang="nb-NO" altLang="nb-NO" sz="1100" dirty="0">
              <a:latin typeface="+mn-lt"/>
            </a:endParaRPr>
          </a:p>
          <a:p>
            <a:pPr>
              <a:defRPr/>
            </a:pPr>
            <a:r>
              <a:rPr lang="nb-NO" sz="1100" dirty="0">
                <a:latin typeface="+mn-lt"/>
              </a:rPr>
              <a:t>Psykose er normalt en tidsavgrenset tilstand kjennetegnet ved alvorlig realitetsbrist, dvs. sterkt svekket forståelsen av hva som er virkelig</a:t>
            </a:r>
            <a:r>
              <a:rPr lang="nb-NO" sz="1100" baseline="0" dirty="0">
                <a:latin typeface="+mn-lt"/>
              </a:rPr>
              <a:t>. </a:t>
            </a:r>
            <a:r>
              <a:rPr lang="nb-NO" sz="1100" dirty="0">
                <a:latin typeface="+mn-lt"/>
              </a:rPr>
              <a:t>Personen er overbevist om at sin alternative virkelighetsoppfattelse og forståelse er sann.</a:t>
            </a:r>
            <a:r>
              <a:rPr lang="nb-NO" sz="1100" baseline="0" dirty="0">
                <a:latin typeface="+mn-lt"/>
              </a:rPr>
              <a:t> </a:t>
            </a:r>
            <a:r>
              <a:rPr lang="nb-NO" sz="1100" dirty="0">
                <a:latin typeface="+mn-lt"/>
              </a:rPr>
              <a:t>Realitetsbristen trenger ikke være konstant i en psykotisk episode, men kan variere over tid (fra time til time, dag til dag osv.). </a:t>
            </a:r>
            <a:endParaRPr lang="nb-NO" altLang="nb-NO" sz="1100" dirty="0">
              <a:latin typeface="+mn-lt"/>
            </a:endParaRPr>
          </a:p>
          <a:p>
            <a:pPr lvl="0" eaLnBrk="1" hangingPunct="1">
              <a:spcBef>
                <a:spcPct val="0"/>
              </a:spcBef>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Mani kan utvikle seg til psykose… at de maniske symptomene blir så sterke at personens virkelighetsoppfatning avviker fra alle andres (realitetsbrist). Det samme kan skje under depresjon. For mange er psykose, i hvert fall tidvis, en forvirringstilstand, mens andre føler seg skråsikre.</a:t>
            </a:r>
          </a:p>
          <a:p>
            <a:pPr marL="0" indent="0">
              <a:buNone/>
            </a:pPr>
            <a:endParaRPr lang="nb-NO" altLang="nb-NO" sz="1100" dirty="0">
              <a:latin typeface="+mn-lt"/>
            </a:endParaRPr>
          </a:p>
          <a:p>
            <a:pPr marL="0" indent="0">
              <a:buNone/>
            </a:pPr>
            <a:r>
              <a:rPr lang="nb-NO" altLang="nb-NO" sz="1100" b="0" u="sng" dirty="0">
                <a:latin typeface="+mn-lt"/>
              </a:rPr>
              <a:t>Vrangforestillinger</a:t>
            </a:r>
          </a:p>
          <a:p>
            <a:pPr marL="0" indent="0">
              <a:buNone/>
            </a:pPr>
            <a:r>
              <a:rPr lang="nb-NO" altLang="nb-NO" sz="1100" dirty="0">
                <a:latin typeface="+mn-lt"/>
              </a:rPr>
              <a:t>Sterkt avvikende virkelighetsoppfatning som andre anser som klart urimelig eller som beviselig feil eller umulig</a:t>
            </a:r>
          </a:p>
          <a:p>
            <a:pPr marL="628650" lvl="1" indent="-171450" eaLnBrk="1" hangingPunct="1">
              <a:buFont typeface="Arial" panose="020B0604020202020204" pitchFamily="34" charset="0"/>
              <a:buChar char="•"/>
            </a:pPr>
            <a:r>
              <a:rPr lang="nb-NO" altLang="nb-NO" sz="1100" dirty="0">
                <a:latin typeface="+mn-lt"/>
              </a:rPr>
              <a:t>Overdreven selvfølelse kan medføre psykotiske </a:t>
            </a:r>
            <a:r>
              <a:rPr lang="nb-NO" altLang="nb-NO" sz="1100" u="sng" dirty="0">
                <a:latin typeface="+mn-lt"/>
              </a:rPr>
              <a:t>storhetsforestillinger</a:t>
            </a:r>
            <a:r>
              <a:rPr lang="nb-NO" altLang="nb-NO" sz="1100" dirty="0">
                <a:latin typeface="+mn-lt"/>
              </a:rPr>
              <a:t> om egen betydning, sosial posisjon og evner (grandiositet)</a:t>
            </a:r>
          </a:p>
          <a:p>
            <a:pPr marL="1085850" lvl="2" indent="-171450" eaLnBrk="1" hangingPunct="1">
              <a:buFontTx/>
              <a:buChar char="-"/>
            </a:pPr>
            <a:r>
              <a:rPr lang="nb-NO" altLang="nb-NO" sz="1100" dirty="0">
                <a:latin typeface="+mn-lt"/>
              </a:rPr>
              <a:t>Farlige situasjoner kan oppstå når</a:t>
            </a:r>
            <a:r>
              <a:rPr lang="nb-NO" altLang="nb-NO" sz="1100" baseline="0" dirty="0">
                <a:latin typeface="+mn-lt"/>
              </a:rPr>
              <a:t> man har en fordreid opplevelse av virkeligheten og egne </a:t>
            </a:r>
            <a:r>
              <a:rPr lang="nb-NO" altLang="nb-NO" sz="1100" dirty="0">
                <a:latin typeface="+mn-lt"/>
              </a:rPr>
              <a:t>evner. </a:t>
            </a:r>
          </a:p>
          <a:p>
            <a:pPr marL="628650" lvl="1" indent="-171450" eaLnBrk="1" hangingPunct="1">
              <a:buFont typeface="Arial" panose="020B0604020202020204" pitchFamily="34" charset="0"/>
              <a:buChar char="•"/>
            </a:pPr>
            <a:r>
              <a:rPr lang="nb-NO" altLang="nb-NO" sz="1100" dirty="0">
                <a:latin typeface="+mn-lt"/>
              </a:rPr>
              <a:t>Mistenksomhet og irritabilitet kan utvikle seg til psykotiske </a:t>
            </a:r>
            <a:r>
              <a:rPr lang="nb-NO" altLang="nb-NO" sz="1100" u="sng" dirty="0">
                <a:latin typeface="+mn-lt"/>
              </a:rPr>
              <a:t>forfølgelsesideer</a:t>
            </a:r>
            <a:r>
              <a:rPr lang="nb-NO" altLang="nb-NO" sz="1100" dirty="0">
                <a:latin typeface="+mn-lt"/>
              </a:rPr>
              <a:t> (</a:t>
            </a:r>
            <a:r>
              <a:rPr lang="nb-NO" altLang="nb-NO" sz="1100" dirty="0" err="1">
                <a:latin typeface="+mn-lt"/>
              </a:rPr>
              <a:t>paranoiditet</a:t>
            </a:r>
            <a:r>
              <a:rPr lang="nb-NO" altLang="nb-NO" sz="1100" dirty="0">
                <a:latin typeface="+mn-lt"/>
              </a:rPr>
              <a:t>).</a:t>
            </a:r>
          </a:p>
          <a:p>
            <a:pPr marL="457200" lvl="1" indent="0" eaLnBrk="1" hangingPunct="1">
              <a:buFont typeface="Arial" panose="020B0604020202020204" pitchFamily="34" charset="0"/>
              <a:buNone/>
            </a:pPr>
            <a:endParaRPr lang="nb-NO" altLang="nb-NO" sz="1100" dirty="0">
              <a:latin typeface="+mn-lt"/>
            </a:endParaRPr>
          </a:p>
          <a:p>
            <a:pPr marL="0" indent="0">
              <a:buNone/>
            </a:pPr>
            <a:r>
              <a:rPr lang="nb-NO" altLang="nb-NO" sz="1100" b="0" u="sng" dirty="0">
                <a:latin typeface="+mn-lt"/>
              </a:rPr>
              <a:t>Hallusinasjoner</a:t>
            </a:r>
          </a:p>
          <a:p>
            <a:pPr marL="0" indent="0">
              <a:buFont typeface="Arial" panose="020B0604020202020204" pitchFamily="34" charset="0"/>
              <a:buNone/>
            </a:pPr>
            <a:r>
              <a:rPr lang="nb-NO" altLang="nb-NO" sz="1100" dirty="0">
                <a:latin typeface="+mn-lt"/>
              </a:rPr>
              <a:t>Sanseinntrykk uten reell kilde som oppleves som virkelige, eller sterkt forvrengt oppfattelse av reelle sanseinntrykk</a:t>
            </a:r>
            <a:r>
              <a:rPr lang="nb-NO" altLang="nb-NO" sz="1100" baseline="0" dirty="0">
                <a:latin typeface="+mn-lt"/>
              </a:rPr>
              <a:t> (</a:t>
            </a:r>
            <a:r>
              <a:rPr lang="nb-NO" altLang="nb-NO" sz="1100" dirty="0">
                <a:latin typeface="+mn-lt"/>
              </a:rPr>
              <a:t>F.eks. å høre stemmer og å se ting som ikke oppleves eller oppleves veldig ulikt av andre)</a:t>
            </a:r>
          </a:p>
          <a:p>
            <a:pPr marL="171450" lvl="0" indent="-171450">
              <a:buFont typeface="Arial" panose="020B0604020202020204" pitchFamily="34" charset="0"/>
              <a:buChar char="•"/>
            </a:pPr>
            <a:r>
              <a:rPr lang="nb-NO" altLang="nb-NO" sz="1100" dirty="0">
                <a:latin typeface="+mn-lt"/>
              </a:rPr>
              <a:t>Kan gjelde alle sanser, men hørsel vanligst</a:t>
            </a:r>
          </a:p>
          <a:p>
            <a:pPr marL="0" indent="0">
              <a:buNone/>
            </a:pPr>
            <a:endParaRPr lang="nb-NO" altLang="nb-NO" sz="1100" dirty="0">
              <a:latin typeface="+mn-lt"/>
            </a:endParaRPr>
          </a:p>
          <a:p>
            <a:pPr marL="0" indent="0">
              <a:buNone/>
            </a:pPr>
            <a:r>
              <a:rPr lang="nb-NO" altLang="nb-NO" sz="1100" b="0" u="sng" dirty="0">
                <a:latin typeface="+mn-lt"/>
              </a:rPr>
              <a:t>Usammenhengende tenkning, kommunikasjon og atferd</a:t>
            </a:r>
          </a:p>
          <a:p>
            <a:pPr marL="0" indent="0">
              <a:buFont typeface="Arial" panose="020B0604020202020204" pitchFamily="34" charset="0"/>
              <a:buNone/>
            </a:pPr>
            <a:r>
              <a:rPr lang="nb-NO" altLang="nb-NO" sz="1100" dirty="0">
                <a:latin typeface="+mn-lt"/>
              </a:rPr>
              <a:t>En manisk psykose kan gjøre personen hektisk, springende og uforståelig for andre («ordsalat»; uventet atferd)</a:t>
            </a:r>
          </a:p>
          <a:p>
            <a:pPr marL="0" indent="0">
              <a:buFont typeface="Arial" panose="020B0604020202020204" pitchFamily="34" charset="0"/>
              <a:buNone/>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dirty="0">
                <a:latin typeface="+mn-lt"/>
              </a:rPr>
              <a:t>Likegyldig holdning, vrangforestillinger og</a:t>
            </a:r>
            <a:r>
              <a:rPr lang="nb-NO" altLang="nb-NO" sz="1100" baseline="0" dirty="0">
                <a:latin typeface="+mn-lt"/>
              </a:rPr>
              <a:t> hallusinasjoner vedr.</a:t>
            </a:r>
            <a:r>
              <a:rPr lang="nb-NO" altLang="nb-NO" sz="1100" dirty="0">
                <a:latin typeface="+mn-lt"/>
              </a:rPr>
              <a:t> mat, drikke og personlig hygiene kan gi en farlig grad av dehydrering og selvforsømmelse</a:t>
            </a:r>
          </a:p>
          <a:p>
            <a:pPr marL="0" indent="0">
              <a:buFont typeface="Arial" panose="020B0604020202020204" pitchFamily="34" charset="0"/>
              <a:buNone/>
            </a:pPr>
            <a:endParaRPr lang="nb-NO" altLang="nb-NO" sz="110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b="0" dirty="0" err="1">
                <a:latin typeface="+mn-lt"/>
              </a:rPr>
              <a:t>Merknad</a:t>
            </a:r>
            <a:r>
              <a:rPr lang="en-US" sz="1100" b="0" dirty="0">
                <a:latin typeface="+mn-lt"/>
              </a:rPr>
              <a:t>: Hentet </a:t>
            </a:r>
            <a:r>
              <a:rPr lang="en-US" sz="1100" b="0" dirty="0" err="1">
                <a:latin typeface="+mn-lt"/>
              </a:rPr>
              <a:t>fra</a:t>
            </a:r>
            <a:r>
              <a:rPr lang="en-US" sz="1100" b="0" dirty="0">
                <a:latin typeface="+mn-lt"/>
              </a:rPr>
              <a:t> </a:t>
            </a:r>
            <a:r>
              <a:rPr lang="en-US" sz="1100" b="0" dirty="0" err="1">
                <a:latin typeface="+mn-lt"/>
              </a:rPr>
              <a:t>kursgang</a:t>
            </a:r>
            <a:r>
              <a:rPr lang="en-US" sz="1100" b="0" dirty="0">
                <a:latin typeface="+mn-lt"/>
              </a:rPr>
              <a:t> </a:t>
            </a:r>
            <a:r>
              <a:rPr lang="en-US" sz="1100" b="0" baseline="0" dirty="0">
                <a:latin typeface="+mn-lt"/>
              </a:rPr>
              <a:t>3, </a:t>
            </a:r>
            <a:r>
              <a:rPr lang="en-US" sz="1100" b="0" baseline="0" dirty="0" err="1">
                <a:latin typeface="+mn-lt"/>
              </a:rPr>
              <a:t>en</a:t>
            </a:r>
            <a:r>
              <a:rPr lang="en-US" sz="1100" b="0" baseline="0" dirty="0">
                <a:latin typeface="+mn-lt"/>
              </a:rPr>
              <a:t> </a:t>
            </a:r>
            <a:r>
              <a:rPr lang="en-US" sz="1100" b="0" baseline="0" dirty="0" err="1">
                <a:latin typeface="+mn-lt"/>
              </a:rPr>
              <a:t>kombinasjon</a:t>
            </a:r>
            <a:r>
              <a:rPr lang="en-US" sz="1100" b="0" baseline="0" dirty="0">
                <a:latin typeface="+mn-lt"/>
              </a:rPr>
              <a:t> av 2 </a:t>
            </a:r>
            <a:r>
              <a:rPr lang="en-US" sz="1100" b="0" baseline="0" dirty="0" err="1">
                <a:latin typeface="+mn-lt"/>
              </a:rPr>
              <a:t>bilder</a:t>
            </a:r>
            <a:endParaRPr lang="en-US" sz="1100" b="0" baseline="0" dirty="0">
              <a:latin typeface="+mn-lt"/>
            </a:endParaRPr>
          </a:p>
        </p:txBody>
      </p:sp>
    </p:spTree>
    <p:extLst>
      <p:ext uri="{BB962C8B-B14F-4D97-AF65-F5344CB8AC3E}">
        <p14:creationId xmlns:p14="http://schemas.microsoft.com/office/powerpoint/2010/main" val="1188366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18</a:t>
            </a:fld>
            <a:endParaRPr lang="nb-NO"/>
          </a:p>
        </p:txBody>
      </p:sp>
    </p:spTree>
    <p:extLst>
      <p:ext uri="{BB962C8B-B14F-4D97-AF65-F5344CB8AC3E}">
        <p14:creationId xmlns:p14="http://schemas.microsoft.com/office/powerpoint/2010/main" val="468382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bwMode="auto">
          <a:xfrm>
            <a:off x="590550" y="1144588"/>
            <a:ext cx="5484813"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en-US" sz="1100" b="1" dirty="0" err="1"/>
              <a:t>Tekst</a:t>
            </a:r>
            <a:r>
              <a:rPr lang="en-US" sz="1100" b="1" dirty="0"/>
              <a:t>:</a:t>
            </a:r>
            <a:r>
              <a:rPr lang="en-US" sz="1100" b="1" baseline="0" dirty="0"/>
              <a:t> </a:t>
            </a:r>
            <a:endParaRPr lang="nb-NO" altLang="nb-NO" sz="1100" i="0" dirty="0">
              <a:cs typeface="Arial" charset="0"/>
            </a:endParaRPr>
          </a:p>
          <a:p>
            <a:pPr marL="0" indent="0">
              <a:buNone/>
            </a:pPr>
            <a:endParaRPr lang="en-US" sz="1100" b="1" i="0"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b-NO" altLang="nb-NO" sz="1100" b="0" i="0" u="sng" dirty="0">
                <a:cs typeface="Arial" charset="0"/>
              </a:rPr>
              <a:t>De</a:t>
            </a:r>
            <a:r>
              <a:rPr lang="nb-NO" altLang="nb-NO" sz="1100" b="0" i="0" u="sng" baseline="0" dirty="0">
                <a:cs typeface="Arial" charset="0"/>
              </a:rPr>
              <a:t> tre </a:t>
            </a:r>
            <a:r>
              <a:rPr lang="nb-NO" altLang="nb-NO" sz="1100" b="0" i="0" u="sng" baseline="0" dirty="0" err="1">
                <a:cs typeface="Arial" charset="0"/>
              </a:rPr>
              <a:t>hovedsymptomene</a:t>
            </a:r>
            <a:r>
              <a:rPr lang="nb-NO" altLang="nb-NO" sz="1100" b="0" i="0" u="sng" baseline="0" dirty="0">
                <a:cs typeface="Arial" charset="0"/>
              </a:rPr>
              <a:t> </a:t>
            </a:r>
            <a:r>
              <a:rPr lang="nb-NO" altLang="nb-NO" sz="1100" i="0" baseline="0" dirty="0">
                <a:cs typeface="Arial" charset="0"/>
              </a:rPr>
              <a:t>ved en depresjon </a:t>
            </a:r>
            <a:r>
              <a:rPr lang="nb-NO" altLang="nb-NO" sz="1100" b="1" i="0" baseline="0" dirty="0">
                <a:cs typeface="Arial" charset="0"/>
              </a:rPr>
              <a:t>er </a:t>
            </a:r>
            <a:r>
              <a:rPr lang="nb-NO" altLang="nb-NO" sz="1100" b="1" i="0" dirty="0">
                <a:cs typeface="Arial" charset="0"/>
              </a:rPr>
              <a:t>senket stemningsleie, tap av lyst (interesse) og glede, og redusert energi- og aktivitetsnivå</a:t>
            </a:r>
            <a:r>
              <a:rPr lang="nb-NO" altLang="nb-NO" sz="1100" i="0" dirty="0">
                <a:cs typeface="Arial" charset="0"/>
              </a:rPr>
              <a:t>. </a:t>
            </a:r>
            <a:r>
              <a:rPr lang="en-US" sz="1100" dirty="0"/>
              <a:t>Som vi </a:t>
            </a:r>
            <a:r>
              <a:rPr lang="en-US" sz="1100" dirty="0" err="1"/>
              <a:t>skal</a:t>
            </a:r>
            <a:r>
              <a:rPr lang="en-US" sz="1100" dirty="0"/>
              <a:t> se av </a:t>
            </a:r>
            <a:r>
              <a:rPr lang="en-US" sz="1100" dirty="0" err="1"/>
              <a:t>diagnosekriteriene</a:t>
            </a:r>
            <a:r>
              <a:rPr lang="en-US" sz="1100" dirty="0"/>
              <a:t> </a:t>
            </a:r>
            <a:r>
              <a:rPr lang="en-US" sz="1100" dirty="0" err="1"/>
              <a:t>må</a:t>
            </a:r>
            <a:r>
              <a:rPr lang="en-US" sz="1100" dirty="0"/>
              <a:t> man </a:t>
            </a:r>
            <a:r>
              <a:rPr lang="en-US" sz="1100" dirty="0" err="1"/>
              <a:t>ikke</a:t>
            </a:r>
            <a:r>
              <a:rPr lang="en-US" sz="1100" dirty="0"/>
              <a:t> ha alle </a:t>
            </a:r>
            <a:r>
              <a:rPr lang="en-US" sz="1100" dirty="0" err="1"/>
              <a:t>disse</a:t>
            </a:r>
            <a:r>
              <a:rPr lang="en-US" sz="1100" dirty="0"/>
              <a:t> </a:t>
            </a:r>
            <a:r>
              <a:rPr lang="en-US" sz="1100" dirty="0" err="1"/>
              <a:t>tre</a:t>
            </a:r>
            <a:r>
              <a:rPr lang="en-US" sz="1100" dirty="0"/>
              <a:t> </a:t>
            </a:r>
            <a:r>
              <a:rPr lang="en-US" sz="1100" dirty="0" err="1"/>
              <a:t>hovedsymptomene</a:t>
            </a:r>
            <a:r>
              <a:rPr lang="en-US" sz="1100" dirty="0"/>
              <a:t> for </a:t>
            </a:r>
            <a:r>
              <a:rPr lang="en-US" sz="1100" dirty="0" err="1"/>
              <a:t>å</a:t>
            </a:r>
            <a:r>
              <a:rPr lang="en-US" sz="1100" dirty="0"/>
              <a:t> </a:t>
            </a:r>
            <a:r>
              <a:rPr lang="en-US" sz="1100" dirty="0" err="1"/>
              <a:t>være</a:t>
            </a:r>
            <a:r>
              <a:rPr lang="en-US" sz="1100" dirty="0"/>
              <a:t> </a:t>
            </a:r>
            <a:r>
              <a:rPr lang="en-US" sz="1100" dirty="0" err="1"/>
              <a:t>deprimert</a:t>
            </a:r>
            <a:r>
              <a:rPr lang="en-US" sz="1100" dirty="0"/>
              <a:t>. Jo </a:t>
            </a:r>
            <a:r>
              <a:rPr lang="en-US" sz="1100" dirty="0" err="1"/>
              <a:t>flere</a:t>
            </a:r>
            <a:r>
              <a:rPr lang="en-US" sz="1100" dirty="0"/>
              <a:t> </a:t>
            </a:r>
            <a:r>
              <a:rPr lang="en-US" sz="1100" dirty="0" err="1"/>
              <a:t>symptomer</a:t>
            </a:r>
            <a:r>
              <a:rPr lang="en-US" sz="1100" dirty="0"/>
              <a:t> man </a:t>
            </a:r>
            <a:r>
              <a:rPr lang="en-US" sz="1100" dirty="0" err="1"/>
              <a:t>har</a:t>
            </a:r>
            <a:r>
              <a:rPr lang="en-US" sz="1100" dirty="0"/>
              <a:t> </a:t>
            </a:r>
            <a:r>
              <a:rPr lang="en-US" sz="1100" dirty="0" err="1"/>
              <a:t>og</a:t>
            </a:r>
            <a:r>
              <a:rPr lang="en-US" sz="1100" dirty="0"/>
              <a:t> jo </a:t>
            </a:r>
            <a:r>
              <a:rPr lang="en-US" sz="1100" dirty="0" err="1"/>
              <a:t>mer</a:t>
            </a:r>
            <a:r>
              <a:rPr lang="en-US" sz="1100" dirty="0"/>
              <a:t> </a:t>
            </a:r>
            <a:r>
              <a:rPr lang="nb-NO" sz="1100" noProof="0" dirty="0"/>
              <a:t>alvorlige</a:t>
            </a:r>
            <a:r>
              <a:rPr lang="en-US" sz="1100" dirty="0"/>
              <a:t> </a:t>
            </a:r>
            <a:r>
              <a:rPr lang="nb-NO" sz="1100" noProof="0" dirty="0"/>
              <a:t>symptomene</a:t>
            </a:r>
            <a:r>
              <a:rPr lang="en-US" sz="1100" dirty="0"/>
              <a:t> er, </a:t>
            </a:r>
            <a:r>
              <a:rPr lang="en-US" sz="1100" dirty="0" err="1"/>
              <a:t>desto</a:t>
            </a:r>
            <a:r>
              <a:rPr lang="en-US" sz="1100" dirty="0"/>
              <a:t> </a:t>
            </a:r>
            <a:r>
              <a:rPr lang="en-US" sz="1100" dirty="0" err="1"/>
              <a:t>alvorligere</a:t>
            </a:r>
            <a:r>
              <a:rPr lang="en-US" sz="1100" dirty="0"/>
              <a:t> er </a:t>
            </a:r>
            <a:r>
              <a:rPr lang="en-US" sz="1100" dirty="0" err="1"/>
              <a:t>depresjonen</a:t>
            </a:r>
            <a:r>
              <a:rPr lang="en-US" sz="1100" dirty="0"/>
              <a:t>. </a:t>
            </a:r>
            <a:r>
              <a:rPr lang="en-US" sz="1100" dirty="0" err="1"/>
              <a:t>Depresjon</a:t>
            </a:r>
            <a:r>
              <a:rPr lang="en-US" sz="1100" dirty="0"/>
              <a:t> er </a:t>
            </a:r>
            <a:r>
              <a:rPr lang="en-US" sz="1100" dirty="0" err="1"/>
              <a:t>ved</a:t>
            </a:r>
            <a:r>
              <a:rPr lang="en-US" sz="1100" dirty="0"/>
              <a:t> </a:t>
            </a:r>
            <a:r>
              <a:rPr lang="en-US" sz="1100" dirty="0" err="1"/>
              <a:t>siden</a:t>
            </a:r>
            <a:r>
              <a:rPr lang="en-US" sz="1100" dirty="0"/>
              <a:t> av angst den </a:t>
            </a:r>
            <a:r>
              <a:rPr lang="en-US" sz="1100" dirty="0" err="1"/>
              <a:t>vanligste</a:t>
            </a:r>
            <a:r>
              <a:rPr lang="en-US" sz="1100" dirty="0"/>
              <a:t> </a:t>
            </a:r>
            <a:r>
              <a:rPr lang="en-US" sz="1100" dirty="0" err="1"/>
              <a:t>psykiske</a:t>
            </a:r>
            <a:r>
              <a:rPr lang="en-US" sz="1100" dirty="0"/>
              <a:t> </a:t>
            </a:r>
            <a:r>
              <a:rPr lang="en-US" sz="1100" dirty="0" err="1"/>
              <a:t>lidelsen</a:t>
            </a:r>
            <a:r>
              <a:rPr lang="en-US" sz="1100" dirty="0"/>
              <a:t> </a:t>
            </a:r>
            <a:r>
              <a:rPr lang="en-US" sz="1100" dirty="0" err="1"/>
              <a:t>i</a:t>
            </a:r>
            <a:r>
              <a:rPr lang="en-US" sz="1100" dirty="0"/>
              <a:t> </a:t>
            </a:r>
            <a:r>
              <a:rPr lang="en-US" sz="1100" dirty="0" err="1"/>
              <a:t>befolkningen</a:t>
            </a:r>
            <a:r>
              <a:rPr lang="en-US" sz="1100" dirty="0"/>
              <a:t>.</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US" sz="1100" b="0" u="sng" dirty="0"/>
              <a:t>“</a:t>
            </a:r>
            <a:r>
              <a:rPr lang="nb-NO" sz="1100" b="0" u="sng" noProof="0" dirty="0"/>
              <a:t>Unormalt</a:t>
            </a:r>
            <a:r>
              <a:rPr lang="en-US" sz="1100" b="1" dirty="0"/>
              <a:t>”:</a:t>
            </a:r>
            <a:r>
              <a:rPr lang="en-US" sz="1100" dirty="0"/>
              <a:t> For </a:t>
            </a:r>
            <a:r>
              <a:rPr lang="en-US" sz="1100" dirty="0" err="1"/>
              <a:t>å</a:t>
            </a:r>
            <a:r>
              <a:rPr lang="en-US" sz="1100" dirty="0"/>
              <a:t> </a:t>
            </a:r>
            <a:r>
              <a:rPr lang="nb-NO" sz="1100" noProof="0" dirty="0"/>
              <a:t>kalle</a:t>
            </a:r>
            <a:r>
              <a:rPr lang="en-US" sz="1100" dirty="0"/>
              <a:t> </a:t>
            </a:r>
            <a:r>
              <a:rPr lang="nb-NO" sz="1100" noProof="0" dirty="0"/>
              <a:t>en</a:t>
            </a:r>
            <a:r>
              <a:rPr lang="en-US" sz="1100" dirty="0"/>
              <a:t> </a:t>
            </a:r>
            <a:r>
              <a:rPr lang="nb-NO" sz="1100" noProof="0" dirty="0"/>
              <a:t>tilstand</a:t>
            </a:r>
            <a:r>
              <a:rPr lang="en-US" sz="1100" dirty="0"/>
              <a:t> for </a:t>
            </a:r>
            <a:r>
              <a:rPr lang="en-US" sz="1100" dirty="0" err="1"/>
              <a:t>depresjon</a:t>
            </a:r>
            <a:r>
              <a:rPr lang="en-US" sz="1100" dirty="0"/>
              <a:t>, </a:t>
            </a:r>
            <a:r>
              <a:rPr lang="en-US" sz="1100" dirty="0" err="1"/>
              <a:t>må</a:t>
            </a:r>
            <a:r>
              <a:rPr lang="en-US" sz="1100" dirty="0"/>
              <a:t> </a:t>
            </a:r>
            <a:r>
              <a:rPr lang="en-US" sz="1100" dirty="0" err="1"/>
              <a:t>tilstanden</a:t>
            </a:r>
            <a:r>
              <a:rPr lang="en-US" sz="1100" baseline="0" dirty="0"/>
              <a:t> </a:t>
            </a:r>
            <a:r>
              <a:rPr lang="en-US" sz="1100" baseline="0" dirty="0" err="1"/>
              <a:t>innebære</a:t>
            </a:r>
            <a:r>
              <a:rPr lang="en-US" sz="1100" baseline="0" dirty="0"/>
              <a:t> </a:t>
            </a:r>
            <a:r>
              <a:rPr lang="en-US" sz="1100" baseline="0" dirty="0" err="1"/>
              <a:t>en</a:t>
            </a:r>
            <a:r>
              <a:rPr lang="en-US" sz="1100" baseline="0" dirty="0"/>
              <a:t> </a:t>
            </a:r>
            <a:r>
              <a:rPr lang="en-US" sz="1100" baseline="0" dirty="0" err="1"/>
              <a:t>tydelig</a:t>
            </a:r>
            <a:r>
              <a:rPr lang="en-US" sz="1100" baseline="0" dirty="0"/>
              <a:t> </a:t>
            </a:r>
            <a:r>
              <a:rPr lang="en-US" sz="1100" baseline="0" dirty="0" err="1"/>
              <a:t>forskjell</a:t>
            </a:r>
            <a:r>
              <a:rPr lang="en-US" sz="1100" baseline="0" dirty="0"/>
              <a:t> </a:t>
            </a:r>
            <a:r>
              <a:rPr lang="en-US" sz="1100" baseline="0" dirty="0" err="1"/>
              <a:t>fra</a:t>
            </a:r>
            <a:r>
              <a:rPr lang="en-US" sz="1100" baseline="0" dirty="0"/>
              <a:t> </a:t>
            </a:r>
            <a:r>
              <a:rPr lang="en-US" sz="1100" baseline="0" dirty="0" err="1"/>
              <a:t>personens</a:t>
            </a:r>
            <a:r>
              <a:rPr lang="en-US" sz="1100" baseline="0" dirty="0"/>
              <a:t> </a:t>
            </a:r>
            <a:r>
              <a:rPr lang="en-US" sz="1100" baseline="0" dirty="0" err="1"/>
              <a:t>normaltilstand</a:t>
            </a:r>
            <a:r>
              <a:rPr lang="en-US" sz="1100" baseline="0" dirty="0"/>
              <a:t> – den </a:t>
            </a:r>
            <a:r>
              <a:rPr lang="en-US" sz="1100" baseline="0" dirty="0" err="1"/>
              <a:t>må</a:t>
            </a:r>
            <a:r>
              <a:rPr lang="en-US" sz="1100" baseline="0" dirty="0"/>
              <a:t> </a:t>
            </a:r>
            <a:r>
              <a:rPr lang="en-US" sz="1100" baseline="0" dirty="0" err="1"/>
              <a:t>være</a:t>
            </a:r>
            <a:r>
              <a:rPr lang="en-US" sz="1100" baseline="0" dirty="0"/>
              <a:t> </a:t>
            </a:r>
            <a:r>
              <a:rPr lang="en-US" sz="1100" baseline="0" dirty="0" err="1"/>
              <a:t>unormal</a:t>
            </a:r>
            <a:r>
              <a:rPr lang="en-US" sz="1100" baseline="0" dirty="0"/>
              <a:t> for </a:t>
            </a:r>
            <a:r>
              <a:rPr lang="en-US" sz="1100" baseline="0" dirty="0" err="1"/>
              <a:t>personen</a:t>
            </a:r>
            <a:r>
              <a:rPr lang="en-US" sz="1100" baseline="0" dirty="0"/>
              <a:t>, </a:t>
            </a:r>
            <a:r>
              <a:rPr lang="en-US" sz="1100" baseline="0" dirty="0" err="1"/>
              <a:t>slik</a:t>
            </a:r>
            <a:r>
              <a:rPr lang="en-US" sz="1100" baseline="0" dirty="0"/>
              <a:t> vi </a:t>
            </a:r>
            <a:r>
              <a:rPr lang="en-US" sz="1100" baseline="0" dirty="0" err="1"/>
              <a:t>også</a:t>
            </a:r>
            <a:r>
              <a:rPr lang="en-US" sz="1100" baseline="0" dirty="0"/>
              <a:t> </a:t>
            </a:r>
            <a:r>
              <a:rPr lang="en-US" sz="1100" baseline="0" dirty="0" err="1"/>
              <a:t>snakket</a:t>
            </a:r>
            <a:r>
              <a:rPr lang="en-US" sz="1100" baseline="0" dirty="0"/>
              <a:t> om for </a:t>
            </a:r>
            <a:r>
              <a:rPr lang="en-US" sz="1100" baseline="0" dirty="0" err="1"/>
              <a:t>hypomani</a:t>
            </a:r>
            <a:r>
              <a:rPr lang="en-US" sz="1100" baseline="0" dirty="0"/>
              <a:t>. </a:t>
            </a:r>
            <a:r>
              <a:rPr lang="en-US" sz="1100" dirty="0" err="1"/>
              <a:t>Hvis</a:t>
            </a:r>
            <a:r>
              <a:rPr lang="en-US" sz="1100" dirty="0"/>
              <a:t> </a:t>
            </a:r>
            <a:r>
              <a:rPr lang="en-US" sz="1100" dirty="0" err="1"/>
              <a:t>en</a:t>
            </a:r>
            <a:r>
              <a:rPr lang="en-US" sz="1100" dirty="0"/>
              <a:t> persons </a:t>
            </a:r>
            <a:r>
              <a:rPr lang="en-US" sz="1100" dirty="0" err="1"/>
              <a:t>normaltilstand</a:t>
            </a:r>
            <a:r>
              <a:rPr lang="en-US" sz="1100" dirty="0"/>
              <a:t> er </a:t>
            </a:r>
            <a:r>
              <a:rPr lang="en-US" sz="1100" dirty="0" err="1"/>
              <a:t>å</a:t>
            </a:r>
            <a:r>
              <a:rPr lang="en-US" sz="1100" dirty="0"/>
              <a:t> </a:t>
            </a:r>
            <a:r>
              <a:rPr lang="en-US" sz="1100" dirty="0" err="1"/>
              <a:t>være</a:t>
            </a:r>
            <a:r>
              <a:rPr lang="en-US" sz="1100" dirty="0"/>
              <a:t> </a:t>
            </a:r>
            <a:r>
              <a:rPr lang="en-US" sz="1100" dirty="0" err="1"/>
              <a:t>nedstemt</a:t>
            </a:r>
            <a:r>
              <a:rPr lang="en-US" sz="1100" dirty="0"/>
              <a:t>, </a:t>
            </a:r>
            <a:r>
              <a:rPr lang="en-US" sz="1100" dirty="0" err="1"/>
              <a:t>negativ</a:t>
            </a:r>
            <a:r>
              <a:rPr lang="en-US" sz="1100" dirty="0"/>
              <a:t> </a:t>
            </a:r>
            <a:r>
              <a:rPr lang="en-US" sz="1100" dirty="0" err="1"/>
              <a:t>og</a:t>
            </a:r>
            <a:r>
              <a:rPr lang="en-US" sz="1100" dirty="0"/>
              <a:t> </a:t>
            </a:r>
            <a:r>
              <a:rPr lang="en-US" sz="1100" dirty="0" err="1"/>
              <a:t>pessimistisk</a:t>
            </a:r>
            <a:r>
              <a:rPr lang="en-US" sz="1100" dirty="0"/>
              <a:t> </a:t>
            </a:r>
            <a:r>
              <a:rPr lang="en-US" sz="1100" dirty="0" err="1"/>
              <a:t>osv</a:t>
            </a:r>
            <a:r>
              <a:rPr lang="en-US" sz="1100" dirty="0"/>
              <a:t>., </a:t>
            </a:r>
            <a:r>
              <a:rPr lang="en-US" sz="1100" dirty="0" err="1"/>
              <a:t>kan</a:t>
            </a:r>
            <a:r>
              <a:rPr lang="en-US" sz="1100" baseline="0" dirty="0"/>
              <a:t> </a:t>
            </a:r>
            <a:r>
              <a:rPr lang="en-US" sz="1100" baseline="0" dirty="0" err="1"/>
              <a:t>dette</a:t>
            </a:r>
            <a:r>
              <a:rPr lang="en-US" sz="1100" baseline="0" dirty="0"/>
              <a:t> handle om </a:t>
            </a:r>
            <a:r>
              <a:rPr lang="en-US" sz="1100" baseline="0" dirty="0" err="1"/>
              <a:t>personlighet</a:t>
            </a:r>
            <a:r>
              <a:rPr lang="en-US" sz="1100" baseline="0" dirty="0"/>
              <a:t>. Da </a:t>
            </a:r>
            <a:r>
              <a:rPr lang="en-US" sz="1100" baseline="0" dirty="0" err="1"/>
              <a:t>bruker</a:t>
            </a:r>
            <a:r>
              <a:rPr lang="en-US" sz="1100" baseline="0" dirty="0"/>
              <a:t> vi </a:t>
            </a:r>
            <a:r>
              <a:rPr lang="en-US" sz="1100" baseline="0" dirty="0" err="1"/>
              <a:t>andre</a:t>
            </a:r>
            <a:r>
              <a:rPr lang="en-US" sz="1100" baseline="0" dirty="0"/>
              <a:t> </a:t>
            </a:r>
            <a:r>
              <a:rPr lang="en-US" sz="1100" baseline="0" dirty="0" err="1"/>
              <a:t>diagnoser</a:t>
            </a:r>
            <a:r>
              <a:rPr lang="en-US" sz="1100" baseline="0" dirty="0"/>
              <a:t> </a:t>
            </a:r>
            <a:r>
              <a:rPr lang="en-US" sz="1100" baseline="0" dirty="0" err="1"/>
              <a:t>som</a:t>
            </a:r>
            <a:r>
              <a:rPr lang="en-US" sz="1100" baseline="0" dirty="0"/>
              <a:t> </a:t>
            </a:r>
            <a:r>
              <a:rPr lang="en-US" sz="1100" baseline="0" dirty="0" err="1"/>
              <a:t>dystymi</a:t>
            </a:r>
            <a:r>
              <a:rPr lang="en-US" sz="1100" baseline="0" dirty="0"/>
              <a:t>.</a:t>
            </a:r>
            <a:endParaRPr lang="en-US" sz="1100"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US" sz="1100" b="0" u="sng" dirty="0" err="1"/>
              <a:t>Depresjon</a:t>
            </a:r>
            <a:r>
              <a:rPr lang="en-US" sz="1100" b="0" u="sng" dirty="0"/>
              <a:t> er </a:t>
            </a:r>
            <a:r>
              <a:rPr lang="en-US" sz="1100" b="0" u="sng" dirty="0" err="1"/>
              <a:t>en</a:t>
            </a:r>
            <a:r>
              <a:rPr lang="en-US" sz="1100" b="0" u="sng" dirty="0"/>
              <a:t> </a:t>
            </a:r>
            <a:r>
              <a:rPr lang="en-US" sz="1100" b="0" u="sng" dirty="0" err="1"/>
              <a:t>midlertidig</a:t>
            </a:r>
            <a:r>
              <a:rPr lang="en-US" sz="1100" b="0" u="sng" dirty="0"/>
              <a:t> </a:t>
            </a:r>
            <a:r>
              <a:rPr lang="en-US" sz="1100" b="0" u="sng" dirty="0" err="1"/>
              <a:t>tilstand</a:t>
            </a:r>
            <a:r>
              <a:rPr lang="en-US" sz="1100" b="0" u="sng" dirty="0"/>
              <a:t>. </a:t>
            </a:r>
            <a:r>
              <a:rPr lang="en-US" sz="1100" dirty="0" err="1"/>
              <a:t>Depresjoner</a:t>
            </a:r>
            <a:r>
              <a:rPr lang="en-US" sz="1100" dirty="0"/>
              <a:t> </a:t>
            </a:r>
            <a:r>
              <a:rPr lang="en-US" sz="1100" dirty="0" err="1"/>
              <a:t>går</a:t>
            </a:r>
            <a:r>
              <a:rPr lang="en-US" sz="1100" dirty="0"/>
              <a:t> over. Det er </a:t>
            </a:r>
            <a:r>
              <a:rPr lang="en-US" sz="1100" dirty="0" err="1"/>
              <a:t>vanskelig</a:t>
            </a:r>
            <a:r>
              <a:rPr lang="en-US" sz="1100" dirty="0"/>
              <a:t> </a:t>
            </a:r>
            <a:r>
              <a:rPr lang="en-US" sz="1100" dirty="0" err="1"/>
              <a:t>å</a:t>
            </a:r>
            <a:r>
              <a:rPr lang="en-US" sz="1100" dirty="0"/>
              <a:t> </a:t>
            </a:r>
            <a:r>
              <a:rPr lang="en-US" sz="1100" dirty="0" err="1"/>
              <a:t>skjønne</a:t>
            </a:r>
            <a:r>
              <a:rPr lang="en-US" sz="1100" dirty="0"/>
              <a:t> </a:t>
            </a:r>
            <a:r>
              <a:rPr lang="en-US" sz="1100" dirty="0" err="1"/>
              <a:t>dette</a:t>
            </a:r>
            <a:r>
              <a:rPr lang="en-US" sz="1100" dirty="0"/>
              <a:t> </a:t>
            </a:r>
            <a:r>
              <a:rPr lang="en-US" sz="1100" dirty="0" err="1"/>
              <a:t>første</a:t>
            </a:r>
            <a:r>
              <a:rPr lang="en-US" sz="1100" dirty="0"/>
              <a:t> gang man er </a:t>
            </a:r>
            <a:r>
              <a:rPr lang="en-US" sz="1100" dirty="0" err="1"/>
              <a:t>ordentlig</a:t>
            </a:r>
            <a:r>
              <a:rPr lang="en-US" sz="1100" dirty="0"/>
              <a:t> </a:t>
            </a:r>
            <a:r>
              <a:rPr lang="en-US" sz="1100" dirty="0" err="1"/>
              <a:t>deprimert</a:t>
            </a:r>
            <a:r>
              <a:rPr lang="en-US" sz="1100" dirty="0"/>
              <a:t>. </a:t>
            </a:r>
            <a:r>
              <a:rPr lang="en-US" sz="1100" dirty="0" err="1"/>
              <a:t>Når</a:t>
            </a:r>
            <a:r>
              <a:rPr lang="en-US" sz="1100" dirty="0"/>
              <a:t> </a:t>
            </a:r>
            <a:r>
              <a:rPr lang="en-US" sz="1100" dirty="0" err="1"/>
              <a:t>en</a:t>
            </a:r>
            <a:r>
              <a:rPr lang="en-US" sz="1100" dirty="0"/>
              <a:t> </a:t>
            </a:r>
            <a:r>
              <a:rPr lang="en-US" sz="1100" dirty="0" err="1"/>
              <a:t>depresjon</a:t>
            </a:r>
            <a:r>
              <a:rPr lang="en-US" sz="1100" dirty="0"/>
              <a:t> </a:t>
            </a:r>
            <a:r>
              <a:rPr lang="en-US" sz="1100" dirty="0" err="1"/>
              <a:t>har</a:t>
            </a:r>
            <a:r>
              <a:rPr lang="en-US" sz="1100" dirty="0"/>
              <a:t> </a:t>
            </a:r>
            <a:r>
              <a:rPr lang="en-US" sz="1100" dirty="0" err="1"/>
              <a:t>vart</a:t>
            </a:r>
            <a:r>
              <a:rPr lang="en-US" sz="1100" baseline="0" dirty="0"/>
              <a:t> </a:t>
            </a:r>
            <a:r>
              <a:rPr lang="en-US" sz="1100" baseline="0" dirty="0" err="1"/>
              <a:t>i</a:t>
            </a:r>
            <a:r>
              <a:rPr lang="en-US" sz="1100" baseline="0" dirty="0"/>
              <a:t> </a:t>
            </a:r>
            <a:r>
              <a:rPr lang="en-US" sz="1100" baseline="0" dirty="0" err="1"/>
              <a:t>flere</a:t>
            </a:r>
            <a:r>
              <a:rPr lang="en-US" sz="1100" baseline="0" dirty="0"/>
              <a:t> </a:t>
            </a:r>
            <a:r>
              <a:rPr lang="en-US" sz="1100" baseline="0" dirty="0" err="1"/>
              <a:t>måneder</a:t>
            </a:r>
            <a:r>
              <a:rPr lang="en-US" sz="1100" baseline="0" dirty="0"/>
              <a:t>, er det </a:t>
            </a:r>
            <a:r>
              <a:rPr lang="en-US" sz="1100" baseline="0" dirty="0" err="1"/>
              <a:t>lett</a:t>
            </a:r>
            <a:r>
              <a:rPr lang="en-US" sz="1100" baseline="0" dirty="0"/>
              <a:t> </a:t>
            </a:r>
            <a:r>
              <a:rPr lang="en-US" sz="1100" baseline="0" dirty="0" err="1"/>
              <a:t>å</a:t>
            </a:r>
            <a:r>
              <a:rPr lang="en-US" sz="1100" baseline="0" dirty="0"/>
              <a:t> </a:t>
            </a:r>
            <a:r>
              <a:rPr lang="en-US" sz="1100" baseline="0" dirty="0" err="1"/>
              <a:t>miste</a:t>
            </a:r>
            <a:r>
              <a:rPr lang="en-US" sz="1100" baseline="0" dirty="0"/>
              <a:t> alt </a:t>
            </a:r>
            <a:r>
              <a:rPr lang="en-US" sz="1100" baseline="0" dirty="0" err="1"/>
              <a:t>håp</a:t>
            </a:r>
            <a:r>
              <a:rPr lang="en-US" sz="1100" baseline="0" dirty="0"/>
              <a:t> om </a:t>
            </a:r>
            <a:r>
              <a:rPr lang="en-US" sz="1100" baseline="0" dirty="0" err="1"/>
              <a:t>å</a:t>
            </a:r>
            <a:r>
              <a:rPr lang="en-US" sz="1100" baseline="0" dirty="0"/>
              <a:t> </a:t>
            </a:r>
            <a:r>
              <a:rPr lang="en-US" sz="1100" baseline="0" dirty="0" err="1"/>
              <a:t>bli</a:t>
            </a:r>
            <a:r>
              <a:rPr lang="en-US" sz="1100" baseline="0" dirty="0"/>
              <a:t> </a:t>
            </a:r>
            <a:r>
              <a:rPr lang="en-US" sz="1100" baseline="0" dirty="0" err="1"/>
              <a:t>sitt</a:t>
            </a:r>
            <a:r>
              <a:rPr lang="en-US" sz="1100" baseline="0" dirty="0"/>
              <a:t> </a:t>
            </a:r>
            <a:r>
              <a:rPr lang="en-US" sz="1100" baseline="0" dirty="0" err="1"/>
              <a:t>gamle</a:t>
            </a:r>
            <a:r>
              <a:rPr lang="en-US" sz="1100" baseline="0" dirty="0"/>
              <a:t> </a:t>
            </a:r>
            <a:r>
              <a:rPr lang="en-US" sz="1100" baseline="0" dirty="0" err="1"/>
              <a:t>jeg</a:t>
            </a:r>
            <a:r>
              <a:rPr lang="en-US" sz="1100" baseline="0" dirty="0"/>
              <a:t> </a:t>
            </a:r>
            <a:r>
              <a:rPr lang="en-US" sz="1100" baseline="0" dirty="0" err="1"/>
              <a:t>igjen</a:t>
            </a:r>
            <a:r>
              <a:rPr lang="en-US" sz="1100" baseline="0" dirty="0"/>
              <a:t>. Man </a:t>
            </a:r>
            <a:r>
              <a:rPr lang="en-US" sz="1100" baseline="0" dirty="0" err="1"/>
              <a:t>kan</a:t>
            </a:r>
            <a:r>
              <a:rPr lang="en-US" sz="1100" baseline="0" dirty="0"/>
              <a:t> </a:t>
            </a:r>
            <a:r>
              <a:rPr lang="en-US" sz="1100" baseline="0" dirty="0" err="1"/>
              <a:t>tenke</a:t>
            </a:r>
            <a:r>
              <a:rPr lang="en-US" sz="1100" baseline="0" dirty="0"/>
              <a:t> at </a:t>
            </a:r>
            <a:r>
              <a:rPr lang="en-US" sz="1100" baseline="0" dirty="0" err="1"/>
              <a:t>tilstanden</a:t>
            </a:r>
            <a:r>
              <a:rPr lang="en-US" sz="1100" baseline="0" dirty="0"/>
              <a:t> er </a:t>
            </a:r>
            <a:r>
              <a:rPr lang="en-US" sz="1100" baseline="0" dirty="0" err="1"/>
              <a:t>varig</a:t>
            </a:r>
            <a:r>
              <a:rPr lang="en-US" sz="1100" baseline="0" dirty="0"/>
              <a:t>. </a:t>
            </a:r>
            <a:r>
              <a:rPr lang="en-US" sz="1100" baseline="0" dirty="0" err="1"/>
              <a:t>Første</a:t>
            </a:r>
            <a:r>
              <a:rPr lang="en-US" sz="1100" baseline="0" dirty="0"/>
              <a:t> </a:t>
            </a:r>
            <a:r>
              <a:rPr lang="en-US" sz="1100" baseline="0" dirty="0" err="1"/>
              <a:t>alvorlige</a:t>
            </a:r>
            <a:r>
              <a:rPr lang="en-US" sz="1100" baseline="0" dirty="0"/>
              <a:t> </a:t>
            </a:r>
            <a:r>
              <a:rPr lang="en-US" sz="1100" baseline="0" dirty="0" err="1"/>
              <a:t>depresjon</a:t>
            </a:r>
            <a:r>
              <a:rPr lang="en-US" sz="1100" baseline="0" dirty="0"/>
              <a:t> er </a:t>
            </a:r>
            <a:r>
              <a:rPr lang="en-US" sz="1100" baseline="0" dirty="0" err="1"/>
              <a:t>en</a:t>
            </a:r>
            <a:r>
              <a:rPr lang="en-US" sz="1100" baseline="0" dirty="0"/>
              <a:t> </a:t>
            </a:r>
            <a:r>
              <a:rPr lang="en-US" sz="1100" baseline="0" dirty="0" err="1"/>
              <a:t>høyrisikoperiode</a:t>
            </a:r>
            <a:r>
              <a:rPr lang="en-US" sz="1100" baseline="0" dirty="0"/>
              <a:t> for </a:t>
            </a:r>
            <a:r>
              <a:rPr lang="en-US" sz="1100" baseline="0" dirty="0" err="1"/>
              <a:t>selvmord</a:t>
            </a:r>
            <a:r>
              <a:rPr lang="en-US" sz="1100" baseline="0" dirty="0"/>
              <a:t> </a:t>
            </a:r>
            <a:r>
              <a:rPr lang="en-US" sz="1100" baseline="0" dirty="0" err="1"/>
              <a:t>og</a:t>
            </a:r>
            <a:r>
              <a:rPr lang="en-US" sz="1100" baseline="0" dirty="0"/>
              <a:t> </a:t>
            </a:r>
            <a:r>
              <a:rPr lang="en-US" sz="1100" baseline="0" dirty="0" err="1"/>
              <a:t>selvmordsforsøk</a:t>
            </a:r>
            <a:r>
              <a:rPr lang="en-US" sz="1100" baseline="0" dirty="0"/>
              <a:t>. </a:t>
            </a:r>
            <a:endParaRPr lang="nb-NO" altLang="nb-NO" sz="110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b="0" dirty="0" err="1"/>
              <a:t>Merknad</a:t>
            </a:r>
            <a:r>
              <a:rPr lang="en-US" sz="1100" b="0" dirty="0"/>
              <a:t>: Hentet </a:t>
            </a:r>
            <a:r>
              <a:rPr lang="en-US" sz="1100" b="0" dirty="0" err="1"/>
              <a:t>fra</a:t>
            </a:r>
            <a:r>
              <a:rPr lang="en-US" sz="1100" b="0" dirty="0"/>
              <a:t> </a:t>
            </a:r>
            <a:r>
              <a:rPr lang="en-US" sz="1100" b="0" dirty="0" err="1"/>
              <a:t>kursgang</a:t>
            </a:r>
            <a:r>
              <a:rPr lang="en-US" sz="1100" b="0" dirty="0"/>
              <a:t> </a:t>
            </a:r>
            <a:r>
              <a:rPr lang="en-US" sz="1100" b="0" baseline="0" dirty="0"/>
              <a:t>4, </a:t>
            </a:r>
            <a:r>
              <a:rPr lang="en-US" sz="1100" b="0" baseline="0" dirty="0" err="1"/>
              <a:t>bilde</a:t>
            </a:r>
            <a:r>
              <a:rPr lang="en-US" sz="1100" b="0" baseline="0" dirty="0"/>
              <a:t> 4.</a:t>
            </a:r>
            <a:endParaRPr lang="nb-NO" altLang="nb-NO" sz="1100" noProof="0" dirty="0"/>
          </a:p>
        </p:txBody>
      </p:sp>
      <p:sp>
        <p:nvSpPr>
          <p:cNvPr id="3174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0F031FE-FC4C-46E7-9D2B-3B1C5B465552}" type="slidenum">
              <a:rPr lang="nb-NO" altLang="nb-NO" smtClean="0">
                <a:latin typeface="Arial" charset="0"/>
              </a:rPr>
              <a:pPr fontAlgn="base">
                <a:spcBef>
                  <a:spcPct val="0"/>
                </a:spcBef>
                <a:spcAft>
                  <a:spcPct val="0"/>
                </a:spcAft>
                <a:defRPr/>
              </a:pPr>
              <a:t>19</a:t>
            </a:fld>
            <a:endParaRPr lang="nb-NO" altLang="nb-NO">
              <a:latin typeface="Arial" charset="0"/>
            </a:endParaRPr>
          </a:p>
        </p:txBody>
      </p:sp>
    </p:spTree>
    <p:extLst>
      <p:ext uri="{BB962C8B-B14F-4D97-AF65-F5344CB8AC3E}">
        <p14:creationId xmlns:p14="http://schemas.microsoft.com/office/powerpoint/2010/main" val="331090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r>
              <a:rPr lang="nb-NO" sz="1100" b="1" i="0" dirty="0"/>
              <a:t>Tekst: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i="0" dirty="0"/>
              <a:t>Disse to </a:t>
            </a:r>
            <a:r>
              <a:rPr lang="nb-NO" sz="1100" b="0" i="0" dirty="0" err="1"/>
              <a:t>kursgangene</a:t>
            </a:r>
            <a:r>
              <a:rPr lang="nb-NO" sz="1100" b="0" i="0" dirty="0"/>
              <a:t> for pårørende inneholder svært mye informasjon. Vi vil forsøke å gi dere et innblikk i noe av den kunnskapen som formidles til deltagerne på kurs for personer med bipolar lidelse (Bipolarkurs), samt kunnskap som er viktig for dere som pårørende. I dag skal vi snakke om: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Innholdet i Bipolarkurset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Bipolar lidelse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Pårørendes rolle og hvem som regnes som pårørende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Åpenhet overfor barn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b="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i="0" dirty="0"/>
              <a:t>Det blir en pause underveis.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dirty="0"/>
              <a:t>Neste gang blir det informasjon om varselsfasen, som kommer før en sykdomsepisode. Vi skal også snakke om hva en kriseplan er og hvordan dere som pårørende kan bidra i et samarbeid om å utarbeide en slik plan. I tillegg blir det fokus på kommunikasjon.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dirty="0"/>
              <a:t>Det vil også komme en person som selv har bipolar lidelse*. Vedkommende vil dele egne erfaringer med lidelsen.</a:t>
            </a:r>
            <a:endParaRPr lang="nb-NO" sz="1100"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dirty="0"/>
              <a:t>I løpet av kurset vil du få muligheten</a:t>
            </a:r>
            <a:r>
              <a:rPr lang="nb-NO" sz="1100" i="0" baseline="0" dirty="0"/>
              <a:t> til å d</a:t>
            </a:r>
            <a:r>
              <a:rPr lang="nb-NO" sz="1100" i="0" dirty="0"/>
              <a:t>ele erfaringer med andre som er i en lignende situasjon. Vi vil sette av tid til summegrupper. Du</a:t>
            </a:r>
            <a:r>
              <a:rPr lang="nb-NO" sz="1100" i="0" baseline="0" dirty="0"/>
              <a:t> bestemmer selv om du vil si noe. Det er viktig å si at det som deles i dette rommet holdes her.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baseline="0" dirty="0"/>
              <a:t>Presentasjonene fra dette kurset finner dere på en egen nettside i regi av Vestre Viken helseforetak som har utarbeidet dette materialet. Nettsiden blir presentert på slutten av denne </a:t>
            </a:r>
            <a:r>
              <a:rPr lang="nb-NO" sz="1100" i="0" baseline="0" dirty="0" err="1"/>
              <a:t>kursgangen</a:t>
            </a:r>
            <a:r>
              <a:rPr lang="nb-NO" sz="1100" i="0" baseline="0" dirty="0"/>
              <a:t>.</a:t>
            </a:r>
          </a:p>
          <a:p>
            <a:pPr marL="0" indent="0">
              <a:buFontTx/>
              <a:buNone/>
            </a:pPr>
            <a:endParaRPr lang="nb-NO" sz="1100" i="0" dirty="0"/>
          </a:p>
          <a:p>
            <a:endParaRPr lang="nb-NO" sz="1100" dirty="0"/>
          </a:p>
        </p:txBody>
      </p:sp>
      <p:sp>
        <p:nvSpPr>
          <p:cNvPr id="4" name="Plassholder for lysbildenummer 3"/>
          <p:cNvSpPr>
            <a:spLocks noGrp="1"/>
          </p:cNvSpPr>
          <p:nvPr>
            <p:ph type="sldNum" sz="quarter" idx="10"/>
          </p:nvPr>
        </p:nvSpPr>
        <p:spPr/>
        <p:txBody>
          <a:bodyPr/>
          <a:lstStyle/>
          <a:p>
            <a:fld id="{8246DF54-1510-4169-BBE1-14EB2116B6CE}" type="slidenum">
              <a:rPr lang="nb-NO" smtClean="0"/>
              <a:t>2</a:t>
            </a:fld>
            <a:endParaRPr lang="nb-NO" dirty="0"/>
          </a:p>
        </p:txBody>
      </p:sp>
    </p:spTree>
    <p:extLst>
      <p:ext uri="{BB962C8B-B14F-4D97-AF65-F5344CB8AC3E}">
        <p14:creationId xmlns:p14="http://schemas.microsoft.com/office/powerpoint/2010/main" val="2800993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dirty="0"/>
              <a:t>FILM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i="1" baseline="0" dirty="0"/>
              <a:t>Varighet: 04.18 min</a:t>
            </a:r>
            <a:endParaRPr lang="nb-NO" i="1" dirty="0"/>
          </a:p>
          <a:p>
            <a:endParaRPr lang="nb-NO" i="1" dirty="0"/>
          </a:p>
          <a:p>
            <a:endParaRPr lang="nb-NO"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20</a:t>
            </a:fld>
            <a:endParaRPr lang="nb-NO"/>
          </a:p>
        </p:txBody>
      </p:sp>
    </p:spTree>
    <p:extLst>
      <p:ext uri="{BB962C8B-B14F-4D97-AF65-F5344CB8AC3E}">
        <p14:creationId xmlns:p14="http://schemas.microsoft.com/office/powerpoint/2010/main" val="445690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anose="020B0604030504040204" pitchFamily="34" charset="0"/>
              </a:defRPr>
            </a:lvl1pPr>
            <a:lvl2pPr marL="742950" indent="-285750" eaLnBrk="0" hangingPunct="0">
              <a:defRPr sz="1400">
                <a:solidFill>
                  <a:schemeClr val="tx1"/>
                </a:solidFill>
                <a:latin typeface="Verdana" panose="020B0604030504040204" pitchFamily="34" charset="0"/>
              </a:defRPr>
            </a:lvl2pPr>
            <a:lvl3pPr marL="1143000" indent="-228600" eaLnBrk="0" hangingPunct="0">
              <a:defRPr sz="1400">
                <a:solidFill>
                  <a:schemeClr val="tx1"/>
                </a:solidFill>
                <a:latin typeface="Verdana" panose="020B0604030504040204" pitchFamily="34" charset="0"/>
              </a:defRPr>
            </a:lvl3pPr>
            <a:lvl4pPr marL="1600200" indent="-228600" eaLnBrk="0" hangingPunct="0">
              <a:defRPr sz="1400">
                <a:solidFill>
                  <a:schemeClr val="tx1"/>
                </a:solidFill>
                <a:latin typeface="Verdana" panose="020B0604030504040204" pitchFamily="34" charset="0"/>
              </a:defRPr>
            </a:lvl4pPr>
            <a:lvl5pPr marL="2057400" indent="-228600" eaLnBrk="0" hangingPunct="0">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9pPr>
          </a:lstStyle>
          <a:p>
            <a:pPr eaLnBrk="1" hangingPunct="1"/>
            <a:fld id="{84DF8833-D619-4A99-A5C3-A89F62616C21}" type="slidenum">
              <a:rPr lang="nb-NO" altLang="nb-NO" sz="1200"/>
              <a:pPr eaLnBrk="1" hangingPunct="1"/>
              <a:t>21</a:t>
            </a:fld>
            <a:endParaRPr lang="nb-NO" altLang="nb-NO" sz="1200"/>
          </a:p>
        </p:txBody>
      </p:sp>
      <p:sp>
        <p:nvSpPr>
          <p:cNvPr id="94212" name="Rectangle 2"/>
          <p:cNvSpPr>
            <a:spLocks noGrp="1" noRot="1" noChangeAspect="1" noChangeArrowheads="1" noTextEdit="1"/>
          </p:cNvSpPr>
          <p:nvPr>
            <p:ph type="sldImg"/>
          </p:nvPr>
        </p:nvSpPr>
        <p:spPr bwMode="auto">
          <a:xfrm>
            <a:off x="590400" y="1144800"/>
            <a:ext cx="5484634" cy="3085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nb-NO" altLang="nb-NO" sz="1100" b="1" dirty="0"/>
              <a:t>Tekst: </a:t>
            </a:r>
          </a:p>
          <a:p>
            <a:pPr marL="0" indent="0" eaLnBrk="1" hangingPunct="1">
              <a:spcBef>
                <a:spcPct val="0"/>
              </a:spcBef>
              <a:buFontTx/>
              <a:buNone/>
            </a:pPr>
            <a:r>
              <a:rPr lang="nb-NO" altLang="nb-NO" sz="1100" dirty="0"/>
              <a:t>Depresjon er en psykisk sykdom som går til angrep på selvet,</a:t>
            </a:r>
            <a:r>
              <a:rPr lang="nb-NO" altLang="nb-NO" sz="1100" baseline="0" dirty="0"/>
              <a:t> altså den grunnleggende opplevelsen av hvem vi er. </a:t>
            </a:r>
            <a:r>
              <a:rPr lang="nb-NO" altLang="nb-NO" sz="1100" dirty="0"/>
              <a:t>På samme måte som man kan komme inn i en manispiral,</a:t>
            </a:r>
            <a:r>
              <a:rPr lang="nb-NO" altLang="nb-NO" sz="1100" baseline="0" dirty="0"/>
              <a:t> kan man komme inn i en depresjonsspiral </a:t>
            </a:r>
            <a:r>
              <a:rPr lang="nb-NO" altLang="nb-NO" sz="1100" dirty="0"/>
              <a:t>der tankeprosesser, tankeinnhold, følelser og atferd forsterker hverandre gjensidig. </a:t>
            </a:r>
          </a:p>
          <a:p>
            <a:pPr marL="0" indent="0" eaLnBrk="1" hangingPunct="1">
              <a:spcBef>
                <a:spcPct val="0"/>
              </a:spcBef>
              <a:buFontTx/>
              <a:buNone/>
            </a:pPr>
            <a:endParaRPr lang="nb-NO" altLang="nb-NO" sz="1100" dirty="0"/>
          </a:p>
          <a:p>
            <a:pPr marL="171450" indent="-171450">
              <a:spcBef>
                <a:spcPct val="0"/>
              </a:spcBef>
              <a:buClrTx/>
              <a:buFontTx/>
              <a:buChar char="-"/>
            </a:pPr>
            <a:r>
              <a:rPr lang="nb-NO" altLang="nb-NO" sz="1100" b="0" u="sng" dirty="0"/>
              <a:t>Tankeprosesser: </a:t>
            </a:r>
            <a:r>
              <a:rPr lang="nb-NO" altLang="nb-NO" sz="1100" baseline="0" dirty="0">
                <a:latin typeface="+mn-lt"/>
              </a:rPr>
              <a:t>Man t</a:t>
            </a:r>
            <a:r>
              <a:rPr lang="nb-NO" altLang="nb-NO" sz="1100" dirty="0">
                <a:latin typeface="+mn-lt"/>
              </a:rPr>
              <a:t>enker saktere, får redusert</a:t>
            </a:r>
            <a:r>
              <a:rPr lang="nb-NO" altLang="nb-NO" sz="1100" baseline="0" dirty="0">
                <a:latin typeface="+mn-lt"/>
              </a:rPr>
              <a:t> </a:t>
            </a:r>
            <a:r>
              <a:rPr lang="nb-NO" altLang="nb-NO" sz="1100" dirty="0">
                <a:latin typeface="+mn-lt"/>
              </a:rPr>
              <a:t>konsentrasjon, oppmerksomhet, utholdenhet, kan bli ubesluttsom, og</a:t>
            </a:r>
            <a:r>
              <a:rPr lang="nb-NO" altLang="nb-NO" sz="1100" baseline="0" dirty="0">
                <a:latin typeface="+mn-lt"/>
              </a:rPr>
              <a:t> legge merke til og huske det negative. Læringsevnen og hukommelsen svekkes. </a:t>
            </a:r>
            <a:endParaRPr lang="nb-NO" altLang="nb-NO" sz="1100" baseline="0" dirty="0"/>
          </a:p>
          <a:p>
            <a:pPr marL="171450" indent="-171450" eaLnBrk="1" hangingPunct="1">
              <a:spcBef>
                <a:spcPct val="0"/>
              </a:spcBef>
              <a:buFontTx/>
              <a:buChar char="-"/>
            </a:pPr>
            <a:r>
              <a:rPr lang="nb-NO" altLang="nb-NO" sz="1100" b="0" u="sng" baseline="0" dirty="0"/>
              <a:t>Tankeinnhold: </a:t>
            </a:r>
          </a:p>
          <a:p>
            <a:pPr marL="628650" lvl="1" indent="-171450" eaLnBrk="1" hangingPunct="1">
              <a:spcBef>
                <a:spcPct val="0"/>
              </a:spcBef>
              <a:buFontTx/>
              <a:buChar char="-"/>
            </a:pPr>
            <a:r>
              <a:rPr lang="nb-NO" altLang="nb-NO" sz="1100" baseline="0" dirty="0"/>
              <a:t>Når man er deprimert er det som om man opprettholder normale forventninger og krav til seg selv, til tross for at man er deprimert og har redusert kapasitet. Man kritiserer seg selv for ikke å klare å fungere på normal måte. Gapet mellom normal og depressiv fungering gjør at man føler at man ikke er bra nok, ikke strekker til, kommer til kort, skuffer, svikter, feiler. </a:t>
            </a:r>
          </a:p>
          <a:p>
            <a:pPr marL="628650" lvl="1" indent="-171450" eaLnBrk="1" hangingPunct="1">
              <a:spcBef>
                <a:spcPct val="0"/>
              </a:spcBef>
              <a:buFontTx/>
              <a:buChar char="-"/>
            </a:pPr>
            <a:r>
              <a:rPr lang="nb-NO" altLang="nb-NO" sz="1100" baseline="0" dirty="0"/>
              <a:t>Selvfølelsen/opplevelsen av egenverdi rammes (skam). Man tenker at man «burde» ha gjort og «må» gjøre ting for å være bra nok (skyldfølelse som rammer selvfølelsen). </a:t>
            </a:r>
          </a:p>
          <a:p>
            <a:pPr marL="628650" lvl="1" indent="-171450" eaLnBrk="1" hangingPunct="1">
              <a:spcBef>
                <a:spcPct val="0"/>
              </a:spcBef>
              <a:buFontTx/>
              <a:buChar char="-"/>
            </a:pPr>
            <a:r>
              <a:rPr lang="nb-NO" altLang="nb-NO" sz="1100" baseline="0" dirty="0"/>
              <a:t>Selvkritiskheten gjenspeiles også i hvordan man tenker at andre opplever en. Følelser av utilstrekkelighet/udugelighet mørklegger tankene både om fortid, nåtid og framtid (pessimisme). </a:t>
            </a:r>
          </a:p>
          <a:p>
            <a:pPr marL="171450" indent="-171450" eaLnBrk="1" hangingPunct="1">
              <a:spcBef>
                <a:spcPct val="0"/>
              </a:spcBef>
              <a:buFontTx/>
              <a:buChar char="-"/>
            </a:pPr>
            <a:r>
              <a:rPr lang="nb-NO" altLang="nb-NO" sz="1100" b="0" u="sng" baseline="0" dirty="0"/>
              <a:t>Følelser: </a:t>
            </a:r>
            <a:r>
              <a:rPr lang="nb-NO" altLang="nb-NO" sz="1100" baseline="0" dirty="0"/>
              <a:t>Det er viktig å understreke at depresjoner kan oppleves forskjellig. Noen ganger oppleves sterke følelser som tristhet, mens andre ganger oppleves fravær av følelser i form av likegyldighet, følelsesflathet, apati og tomhet. Da kan alt føles meningsløst. Hva vi føler påvirker tenkningen og motsatt.</a:t>
            </a:r>
          </a:p>
          <a:p>
            <a:pPr marL="171450" indent="-171450" eaLnBrk="1" hangingPunct="1">
              <a:spcBef>
                <a:spcPct val="0"/>
              </a:spcBef>
              <a:buFontTx/>
              <a:buChar char="-"/>
            </a:pPr>
            <a:r>
              <a:rPr lang="nb-NO" altLang="nb-NO" sz="1100" b="0" u="sng" baseline="0" dirty="0"/>
              <a:t>Atferd: </a:t>
            </a:r>
          </a:p>
          <a:p>
            <a:pPr marL="628650" lvl="1" indent="-171450" eaLnBrk="1" hangingPunct="1">
              <a:spcBef>
                <a:spcPct val="0"/>
              </a:spcBef>
              <a:buFontTx/>
              <a:buChar char="-"/>
            </a:pPr>
            <a:r>
              <a:rPr lang="nb-NO" altLang="nb-NO" sz="1100" baseline="0" dirty="0"/>
              <a:t>Energien er lavere. Vanligvis er også bevegelsestempoet lavere og kan stoppe helt opp (handlingslammet). </a:t>
            </a:r>
          </a:p>
          <a:p>
            <a:pPr marL="628650" lvl="1" indent="-171450" eaLnBrk="1" hangingPunct="1">
              <a:spcBef>
                <a:spcPct val="0"/>
              </a:spcBef>
              <a:buFontTx/>
              <a:buChar char="-"/>
            </a:pPr>
            <a:r>
              <a:rPr lang="nb-NO" altLang="nb-NO" sz="1100" baseline="0" dirty="0"/>
              <a:t>Mangel på vitalitet gjør mimikken fattig, ansiktsuttrykket stivt og trist, stemmen monoton og man snakker lavt, sakte, med få ord og med l</a:t>
            </a:r>
            <a:r>
              <a:rPr lang="nb-NO" altLang="nb-NO" sz="1100" dirty="0"/>
              <a:t>atenstid. </a:t>
            </a:r>
          </a:p>
          <a:p>
            <a:pPr marL="628650" lvl="1" indent="-171450" eaLnBrk="1" hangingPunct="1">
              <a:spcBef>
                <a:spcPct val="0"/>
              </a:spcBef>
              <a:buFontTx/>
              <a:buChar char="-"/>
            </a:pPr>
            <a:r>
              <a:rPr lang="nb-NO" altLang="nb-NO" sz="1100" dirty="0"/>
              <a:t>Kroppsholdningen er lutet: Kroppen trekkes sammen i en beskyttet og mest mulig usynlig positur. </a:t>
            </a:r>
          </a:p>
          <a:p>
            <a:pPr marL="628650" lvl="1" indent="-171450" eaLnBrk="1" hangingPunct="1">
              <a:spcBef>
                <a:spcPct val="0"/>
              </a:spcBef>
              <a:buFontTx/>
              <a:buChar char="-"/>
            </a:pPr>
            <a:r>
              <a:rPr lang="nb-NO" altLang="nb-NO" sz="1100" dirty="0"/>
              <a:t>Ved</a:t>
            </a:r>
            <a:r>
              <a:rPr lang="nb-NO" altLang="nb-NO" sz="1100" baseline="0" dirty="0"/>
              <a:t> opplevd tristhet kan man gråte.</a:t>
            </a:r>
            <a:r>
              <a:rPr lang="nb-NO" altLang="nb-NO" sz="1100" dirty="0"/>
              <a:t> </a:t>
            </a:r>
          </a:p>
          <a:p>
            <a:pPr marL="628650" lvl="1" indent="-171450" eaLnBrk="1" hangingPunct="1">
              <a:spcBef>
                <a:spcPct val="0"/>
              </a:spcBef>
              <a:buFontTx/>
              <a:buChar char="-"/>
            </a:pPr>
            <a:r>
              <a:rPr lang="nb-NO" altLang="nb-NO" sz="1100" dirty="0"/>
              <a:t>Man kan få søvnvansker med for lite og dårlig søvn (vansker med innsovning, hyppige oppvåkninger og for tidlig oppvåkning) eller for mye søvn. </a:t>
            </a:r>
          </a:p>
          <a:p>
            <a:pPr marL="628650" lvl="1" indent="-171450" eaLnBrk="1" hangingPunct="1">
              <a:spcBef>
                <a:spcPct val="0"/>
              </a:spcBef>
              <a:buFontTx/>
              <a:buChar char="-"/>
            </a:pPr>
            <a:r>
              <a:rPr lang="nb-NO" altLang="nb-NO" sz="1100" dirty="0"/>
              <a:t>Redusert matlyst reduserer matinntaket og svekker energinivået ytterligere. Andre kan spise mer (trøstespise?). Man trekker seg unna andre mennesker/isolerer seg.  </a:t>
            </a:r>
          </a:p>
          <a:p>
            <a:pPr marL="0" indent="0" eaLnBrk="1" hangingPunct="1">
              <a:spcBef>
                <a:spcPct val="0"/>
              </a:spcBef>
              <a:buFontTx/>
              <a:buNone/>
            </a:pPr>
            <a:endParaRPr lang="nb-NO" altLang="nb-NO" sz="1100" baseline="0" dirty="0"/>
          </a:p>
          <a:p>
            <a:pPr marL="0" indent="0" eaLnBrk="1" hangingPunct="1">
              <a:spcBef>
                <a:spcPct val="0"/>
              </a:spcBef>
              <a:buFontTx/>
              <a:buNone/>
            </a:pPr>
            <a:r>
              <a:rPr lang="nb-NO" altLang="nb-NO" sz="1100" u="sng" baseline="0" dirty="0"/>
              <a:t>Tilleggsinformasjon ved behov:</a:t>
            </a:r>
          </a:p>
          <a:p>
            <a:pPr marL="171450" indent="-171450" eaLnBrk="1" hangingPunct="1">
              <a:spcBef>
                <a:spcPct val="0"/>
              </a:spcBef>
              <a:buFontTx/>
              <a:buChar char="-"/>
            </a:pPr>
            <a:r>
              <a:rPr lang="nb-NO" altLang="nb-NO" sz="1100" baseline="0" dirty="0"/>
              <a:t>Selvkritiskheten og den lave egenomsorgen som mange erfarer, forverrer depresjonen. En ting som kan bremse </a:t>
            </a:r>
            <a:r>
              <a:rPr lang="nb-NO" altLang="nb-NO" sz="1100" baseline="0" dirty="0" err="1"/>
              <a:t>depresjonspiralen</a:t>
            </a:r>
            <a:r>
              <a:rPr lang="nb-NO" altLang="nb-NO" sz="1100" baseline="0" dirty="0"/>
              <a:t> er å akseptere situasjonen, tenke at dette handler om sykdom i en viss tidsperiode, ikke om dårlige personlige egenskaper som manglende vilje eller latskap. Hvis man klarer dette, og klarer å justere ambisjonsnivået og fokusere på det som er overkommelig/realistisk å få til i tilstanden, vil depresjonen bli lettere å bære.</a:t>
            </a:r>
          </a:p>
          <a:p>
            <a:pPr marL="0" indent="0" eaLnBrk="1" hangingPunct="1">
              <a:spcBef>
                <a:spcPct val="0"/>
              </a:spcBef>
              <a:buFontTx/>
              <a:buNone/>
            </a:pPr>
            <a:endParaRPr lang="nb-NO" altLang="nb-NO" sz="1100" baseline="0" dirty="0"/>
          </a:p>
          <a:p>
            <a:pPr marL="0" indent="0" eaLnBrk="1" hangingPunct="1">
              <a:spcBef>
                <a:spcPct val="0"/>
              </a:spcBef>
              <a:buFontTx/>
              <a:buNone/>
            </a:pPr>
            <a:r>
              <a:rPr lang="nb-NO" altLang="nb-NO" sz="1100" baseline="0" dirty="0"/>
              <a:t>Merknad: Hentet fra </a:t>
            </a:r>
            <a:r>
              <a:rPr lang="nb-NO" altLang="nb-NO" sz="1100" baseline="0" dirty="0" err="1"/>
              <a:t>kursgang</a:t>
            </a:r>
            <a:r>
              <a:rPr lang="nb-NO" altLang="nb-NO" sz="1100" baseline="0" dirty="0"/>
              <a:t> 4, bilde 8</a:t>
            </a:r>
          </a:p>
        </p:txBody>
      </p:sp>
    </p:spTree>
    <p:extLst>
      <p:ext uri="{BB962C8B-B14F-4D97-AF65-F5344CB8AC3E}">
        <p14:creationId xmlns:p14="http://schemas.microsoft.com/office/powerpoint/2010/main" val="670271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t>Tekst: </a:t>
            </a:r>
          </a:p>
          <a:p>
            <a:pPr marL="0" indent="0" eaLnBrk="1" hangingPunct="1">
              <a:buFont typeface="Arial" panose="020B0604020202020204" pitchFamily="34" charset="0"/>
              <a:buNone/>
            </a:pPr>
            <a:r>
              <a:rPr lang="nb-NO" altLang="nb-NO" sz="1100" b="1" dirty="0"/>
              <a:t>Maskert depresjon</a:t>
            </a:r>
          </a:p>
          <a:p>
            <a:pPr marL="171450" indent="-171450" eaLnBrk="1" hangingPunct="1">
              <a:buFont typeface="Arial" panose="020B0604020202020204" pitchFamily="34" charset="0"/>
              <a:buChar char="•"/>
            </a:pPr>
            <a:r>
              <a:rPr lang="nb-NO" altLang="nb-NO" sz="1100" b="0" dirty="0"/>
              <a:t>Ved</a:t>
            </a:r>
            <a:r>
              <a:rPr lang="nb-NO" altLang="nb-NO" sz="1100" b="0" baseline="0" dirty="0"/>
              <a:t> maskert depresjon er d</a:t>
            </a:r>
            <a:r>
              <a:rPr lang="nb-NO" altLang="nb-NO" sz="1100" dirty="0"/>
              <a:t>epresjonssymptomene er tilstede, men er vanskelige å oppdage da det kliniske bildet domineres av andre mer fremtredende symptomer, slik som stort alkoholforbruk. </a:t>
            </a:r>
          </a:p>
          <a:p>
            <a:pPr marL="628650" lvl="1" indent="-171450" eaLnBrk="1" hangingPunct="1">
              <a:buFontTx/>
              <a:buChar char="-"/>
            </a:pPr>
            <a:r>
              <a:rPr lang="nb-NO" altLang="nb-NO" sz="1100" dirty="0"/>
              <a:t>Depresjonen kan være skjult både for personen selv, pårørende og helsepersonell. For eksempel merkes et behov for å drikke mer, mens problemet er økende depresjon.</a:t>
            </a:r>
          </a:p>
          <a:p>
            <a:pPr marL="628650" lvl="1" indent="-171450" eaLnBrk="1" hangingPunct="1">
              <a:buFontTx/>
              <a:buChar char="-"/>
            </a:pPr>
            <a:r>
              <a:rPr lang="nb-NO" altLang="nb-NO" sz="1100" dirty="0"/>
              <a:t>En</a:t>
            </a:r>
            <a:r>
              <a:rPr lang="nb-NO" altLang="nb-NO" sz="1100" baseline="0" dirty="0"/>
              <a:t> depresjon kan også være vanskelig å oppdage for andre ved atypisk depresjon. Da vil personen kunne </a:t>
            </a:r>
            <a:r>
              <a:rPr lang="nb-NO" altLang="nb-NO" sz="1100" dirty="0"/>
              <a:t>respondere positivt på</a:t>
            </a:r>
            <a:r>
              <a:rPr lang="nb-NO" altLang="nb-NO" sz="1100" baseline="0" dirty="0"/>
              <a:t> </a:t>
            </a:r>
            <a:r>
              <a:rPr lang="nb-NO" altLang="nb-NO" sz="1100" dirty="0"/>
              <a:t>hyggelige sosiale hendelser og framstå som upåfallende der og da. </a:t>
            </a:r>
          </a:p>
          <a:p>
            <a:pPr marL="171450" indent="-171450" eaLnBrk="1" hangingPunct="1">
              <a:buFont typeface="Arial" panose="020B0604020202020204" pitchFamily="34" charset="0"/>
              <a:buChar char="•"/>
            </a:pPr>
            <a:r>
              <a:rPr lang="nb-NO" altLang="nb-NO" sz="1100" dirty="0"/>
              <a:t>Den depressive tilstanden kan skjules av:</a:t>
            </a:r>
          </a:p>
          <a:p>
            <a:pPr marL="914400" lvl="1" indent="-457200" eaLnBrk="1" hangingPunct="1">
              <a:buClr>
                <a:srgbClr val="00338D"/>
              </a:buClr>
              <a:buFont typeface="Arial" panose="020B0604020202020204" pitchFamily="34" charset="0"/>
              <a:buChar char="•"/>
            </a:pPr>
            <a:r>
              <a:rPr lang="nb-NO" altLang="nb-NO" sz="1100" dirty="0"/>
              <a:t>irritabilitet</a:t>
            </a:r>
          </a:p>
          <a:p>
            <a:pPr marL="914400" lvl="1" indent="-457200" eaLnBrk="1" hangingPunct="1">
              <a:buClr>
                <a:srgbClr val="00338D"/>
              </a:buClr>
              <a:buFont typeface="Arial" panose="020B0604020202020204" pitchFamily="34" charset="0"/>
              <a:buChar char="•"/>
            </a:pPr>
            <a:r>
              <a:rPr lang="nb-NO" altLang="nb-NO" sz="1100" dirty="0"/>
              <a:t>stort alkoholkonsum eller økt forbruk av andre rusmidler</a:t>
            </a:r>
          </a:p>
          <a:p>
            <a:pPr marL="914400" lvl="1" indent="-457200" eaLnBrk="1" hangingPunct="1">
              <a:buClr>
                <a:srgbClr val="00338D"/>
              </a:buClr>
              <a:buFont typeface="Arial" panose="020B0604020202020204" pitchFamily="34" charset="0"/>
              <a:buChar char="•"/>
            </a:pPr>
            <a:r>
              <a:rPr lang="nb-NO" altLang="nb-NO" sz="1100" dirty="0"/>
              <a:t>angst og uro</a:t>
            </a:r>
          </a:p>
          <a:p>
            <a:pPr marL="914400" lvl="1" indent="-457200" eaLnBrk="1" hangingPunct="1">
              <a:buClr>
                <a:srgbClr val="00338D"/>
              </a:buClr>
              <a:buFont typeface="Arial" panose="020B0604020202020204" pitchFamily="34" charset="0"/>
              <a:buChar char="•"/>
            </a:pPr>
            <a:r>
              <a:rPr lang="nb-NO" altLang="nb-NO" sz="1100" dirty="0"/>
              <a:t>forverring av tidligere angstplager, f.eks. fobier, tvangstanker eller hypokondriske tanker</a:t>
            </a:r>
          </a:p>
          <a:p>
            <a:pPr marL="914400" lvl="1" indent="-457200" eaLnBrk="1" hangingPunct="1">
              <a:buClr>
                <a:srgbClr val="00338D"/>
              </a:buClr>
              <a:buFont typeface="Arial" panose="020B0604020202020204" pitchFamily="34" charset="0"/>
              <a:buChar char="•"/>
            </a:pPr>
            <a:r>
              <a:rPr lang="nb-NO" altLang="nb-NO" sz="1100" dirty="0"/>
              <a:t>at humøret kan bedres ved hyggelige hendelser</a:t>
            </a:r>
          </a:p>
          <a:p>
            <a:pPr marL="0" indent="0" eaLnBrk="1" hangingPunct="1">
              <a:buFontTx/>
              <a:buNone/>
            </a:pPr>
            <a:endParaRPr lang="nb-NO" altLang="nb-NO" sz="1100" dirty="0"/>
          </a:p>
          <a:p>
            <a:pPr marL="0" indent="0" eaLnBrk="1" hangingPunct="1">
              <a:buFontTx/>
              <a:buNone/>
            </a:pPr>
            <a:r>
              <a:rPr lang="nb-NO" altLang="nb-NO" sz="1100" b="1" dirty="0"/>
              <a:t>Depressive vrangforestillinger/psykose</a:t>
            </a:r>
          </a:p>
          <a:p>
            <a:pPr eaLnBrk="1" hangingPunct="1">
              <a:spcBef>
                <a:spcPct val="0"/>
              </a:spcBef>
            </a:pPr>
            <a:r>
              <a:rPr lang="nb-NO" altLang="nb-NO" sz="1100" dirty="0"/>
              <a:t>Innholdet i vrangforestillingene stemmer ofte overens med</a:t>
            </a:r>
            <a:r>
              <a:rPr lang="nb-NO" altLang="nb-NO" sz="1100" baseline="0" dirty="0"/>
              <a:t> personens stemningsleie (s</a:t>
            </a:r>
            <a:r>
              <a:rPr lang="nb-NO" altLang="nb-NO" sz="1100" dirty="0"/>
              <a:t>temningskongruent).</a:t>
            </a:r>
          </a:p>
          <a:p>
            <a:pPr marL="171450" indent="-171450">
              <a:buFont typeface="Arial" panose="020B0604020202020204" pitchFamily="34" charset="0"/>
              <a:buChar char="•"/>
            </a:pPr>
            <a:r>
              <a:rPr lang="nb-NO" altLang="nb-NO" sz="1100" u="none" dirty="0"/>
              <a:t>Depressive</a:t>
            </a:r>
            <a:r>
              <a:rPr lang="nb-NO" altLang="nb-NO" sz="1100" u="none" baseline="0" dirty="0"/>
              <a:t> vrangforestillinger er i</a:t>
            </a:r>
            <a:r>
              <a:rPr lang="nb-NO" altLang="nb-NO" sz="1100" u="none" dirty="0"/>
              <a:t>rrasjonelle forestillinger (overbevisninger), om at man for eksempel…</a:t>
            </a:r>
          </a:p>
          <a:p>
            <a:pPr marL="914400" lvl="1" indent="-457200">
              <a:buFont typeface="Arial" panose="020B0604020202020204" pitchFamily="34" charset="0"/>
              <a:buChar char="•"/>
            </a:pPr>
            <a:r>
              <a:rPr lang="nb-NO" altLang="nb-NO" sz="1100" u="none" dirty="0"/>
              <a:t>har skyld for andres lidelse (katastrofer, død, sult, terror, finanskrise)</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altLang="nb-NO" sz="1100" u="none" dirty="0"/>
              <a:t>opplevelsen av skyld / at man har syndet kan gjøre at personen tenker at hen fortjener å lide eller fortjener å bli straffet av andre</a:t>
            </a:r>
            <a:r>
              <a:rPr lang="nb-NO" altLang="nb-NO" sz="1100" u="none" baseline="0" dirty="0"/>
              <a:t> eller</a:t>
            </a:r>
            <a:r>
              <a:rPr lang="nb-NO" altLang="nb-NO" sz="1100" u="none" dirty="0"/>
              <a:t> Gud,</a:t>
            </a:r>
            <a:r>
              <a:rPr lang="nb-NO" altLang="nb-NO" sz="1100" u="none" baseline="0" dirty="0"/>
              <a:t> </a:t>
            </a:r>
            <a:r>
              <a:rPr lang="nb-NO" altLang="nb-NO" sz="1100" u="none" dirty="0"/>
              <a:t>men også frykter det og føler seg forfulgt</a:t>
            </a:r>
            <a:r>
              <a:rPr lang="nb-NO" altLang="nb-NO" sz="1100" u="none" baseline="0" dirty="0"/>
              <a:t> (</a:t>
            </a:r>
            <a:r>
              <a:rPr lang="nb-NO" altLang="nb-NO" sz="1100" u="none" baseline="0" dirty="0" err="1"/>
              <a:t>paranoiditet</a:t>
            </a:r>
            <a:r>
              <a:rPr lang="nb-NO" altLang="nb-NO" sz="1100" u="none" baseline="0" dirty="0"/>
              <a:t>)</a:t>
            </a:r>
            <a:r>
              <a:rPr lang="nb-NO" altLang="nb-NO" sz="1100" u="none" dirty="0"/>
              <a:t>. </a:t>
            </a:r>
          </a:p>
          <a:p>
            <a:pPr marL="914400" lvl="1" indent="-457200">
              <a:buFont typeface="Arial" panose="020B0604020202020204" pitchFamily="34" charset="0"/>
              <a:buChar char="•"/>
            </a:pPr>
            <a:r>
              <a:rPr lang="nb-NO" altLang="nb-NO" sz="1100" u="none" dirty="0"/>
              <a:t>blir eller kommer til å bli straffet (f.eks. av Guds vrede)</a:t>
            </a:r>
          </a:p>
          <a:p>
            <a:pPr marL="914400" lvl="1" indent="-457200">
              <a:buFont typeface="Arial" panose="020B0604020202020204" pitchFamily="34" charset="0"/>
              <a:buChar char="•"/>
            </a:pPr>
            <a:r>
              <a:rPr lang="nb-NO" altLang="nb-NO" sz="1100" u="none" dirty="0"/>
              <a:t>er dødelig syk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Tilleggsinformasjon ved behov:</a:t>
            </a:r>
            <a:endParaRPr lang="nb-NO" altLang="nb-NO" sz="11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Det er ingen rasjonell/realistisk/proporsjonal kobling mellom det personen selv mener</a:t>
            </a:r>
            <a:r>
              <a:rPr lang="nb-NO" altLang="nb-NO" sz="1100" baseline="0" dirty="0"/>
              <a:t> at hen har tenkt eller gjort som skal ha forårsaket dette, og de påståtte konsekvensene </a:t>
            </a:r>
            <a:r>
              <a:rPr lang="nb-NO" altLang="nb-NO" sz="1100" dirty="0"/>
              <a:t>(f.eks. tenkt syndige tanker, vært utro, smittet andre). En fjær blir til ti høns.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En person med depressiv psykose vil ofte høre stemmer som snakker nedsettende til hen, eller befaler personen å skade seg selv eller andre. Man kan også ha skremmende og bestialske synshallusinasjoner og oppleve at en selv eller andre blir angrepet eller forfulgt (</a:t>
            </a:r>
            <a:r>
              <a:rPr lang="nb-NO" altLang="nb-NO" sz="1100" dirty="0" err="1"/>
              <a:t>paranoiditet</a:t>
            </a:r>
            <a:r>
              <a:rPr lang="nb-NO" altLang="nb-NO" sz="1100" dirty="0"/>
              <a:t>). Dette medfører naturlig nok mye angst, humørsvingninger, plutselige voldelige/følelsesmessige utbrudd eller katatoni, søvnproblemer, selvforsømmelse, katatoni m.m.</a:t>
            </a:r>
          </a:p>
          <a:p>
            <a:pPr marL="0" indent="0">
              <a:buFontTx/>
              <a:buNone/>
            </a:pPr>
            <a:endParaRPr lang="nb-NO" altLang="nb-NO" sz="1100" dirty="0"/>
          </a:p>
          <a:p>
            <a:pPr eaLnBrk="1" hangingPunct="1"/>
            <a:r>
              <a:rPr lang="nb-NO" altLang="nb-NO" sz="1100" b="0" u="none" dirty="0"/>
              <a:t>Merknad: </a:t>
            </a:r>
            <a:r>
              <a:rPr lang="nb-NO" altLang="nb-NO" sz="1100" b="0" dirty="0"/>
              <a:t>Hentet fra </a:t>
            </a:r>
            <a:r>
              <a:rPr lang="nb-NO" altLang="nb-NO" sz="1100" b="0" dirty="0" err="1"/>
              <a:t>kursgang</a:t>
            </a:r>
            <a:r>
              <a:rPr lang="nb-NO" altLang="nb-NO" sz="1100" b="0" baseline="0" dirty="0"/>
              <a:t> 4, bilde 9 og 10</a:t>
            </a:r>
            <a:r>
              <a:rPr lang="nb-NO" altLang="nb-NO" sz="1100" b="0" dirty="0"/>
              <a:t>.</a:t>
            </a:r>
            <a:r>
              <a:rPr lang="nb-NO" altLang="nb-NO" sz="1100" b="0" baseline="0" dirty="0"/>
              <a:t> </a:t>
            </a:r>
            <a:endParaRPr lang="nb-NO" altLang="nb-NO" sz="1100" baseline="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22</a:t>
            </a:fld>
            <a:endParaRPr lang="nb-NO"/>
          </a:p>
        </p:txBody>
      </p:sp>
    </p:spTree>
    <p:extLst>
      <p:ext uri="{BB962C8B-B14F-4D97-AF65-F5344CB8AC3E}">
        <p14:creationId xmlns:p14="http://schemas.microsoft.com/office/powerpoint/2010/main" val="880707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100" b="1" kern="1200" dirty="0">
                <a:solidFill>
                  <a:schemeClr val="tx1"/>
                </a:solidFill>
                <a:effectLst/>
                <a:latin typeface="+mn-lt"/>
                <a:ea typeface="+mn-ea"/>
                <a:cs typeface="+mn-cs"/>
              </a:rPr>
              <a:t>Tekst:</a:t>
            </a:r>
          </a:p>
          <a:p>
            <a:pPr marL="0" indent="0">
              <a:buFont typeface="Arial" panose="020B0604020202020204" pitchFamily="34" charset="0"/>
              <a:buNone/>
            </a:pPr>
            <a:r>
              <a:rPr lang="nb-NO" sz="1100" kern="1200" dirty="0">
                <a:solidFill>
                  <a:schemeClr val="tx1"/>
                </a:solidFill>
                <a:effectLst/>
                <a:latin typeface="+mn-lt"/>
                <a:ea typeface="+mn-ea"/>
                <a:cs typeface="+mn-cs"/>
              </a:rPr>
              <a:t>Nå har vi snakket om depresjon, og før det om hypomani og mani. Nå går vi over på blandede tilstander.  </a:t>
            </a:r>
          </a:p>
          <a:p>
            <a:pPr marL="0" indent="0">
              <a:buFont typeface="Arial" panose="020B0604020202020204" pitchFamily="34" charset="0"/>
              <a:buNone/>
            </a:pPr>
            <a:r>
              <a:rPr lang="nb-NO" sz="1100" kern="1200" dirty="0">
                <a:solidFill>
                  <a:schemeClr val="tx1"/>
                </a:solidFill>
                <a:effectLst/>
                <a:latin typeface="+mn-lt"/>
                <a:ea typeface="+mn-ea"/>
                <a:cs typeface="+mn-cs"/>
              </a:rPr>
              <a:t>- Blandede tilstander kan oppleves på to måter: </a:t>
            </a:r>
            <a:r>
              <a:rPr lang="nb-NO" sz="1100" b="1" kern="1200" dirty="0">
                <a:solidFill>
                  <a:schemeClr val="tx1"/>
                </a:solidFill>
                <a:effectLst/>
                <a:latin typeface="+mn-lt"/>
                <a:ea typeface="+mn-ea"/>
                <a:cs typeface="+mn-cs"/>
              </a:rPr>
              <a:t>enten</a:t>
            </a:r>
            <a:r>
              <a:rPr lang="nb-NO" sz="1100" kern="1200" dirty="0">
                <a:solidFill>
                  <a:schemeClr val="tx1"/>
                </a:solidFill>
                <a:effectLst/>
                <a:latin typeface="+mn-lt"/>
                <a:ea typeface="+mn-ea"/>
                <a:cs typeface="+mn-cs"/>
              </a:rPr>
              <a:t> ved å</a:t>
            </a:r>
            <a:r>
              <a:rPr lang="nb-NO" sz="1100" kern="1200" baseline="0" dirty="0">
                <a:solidFill>
                  <a:schemeClr val="tx1"/>
                </a:solidFill>
                <a:effectLst/>
                <a:latin typeface="+mn-lt"/>
                <a:ea typeface="+mn-ea"/>
                <a:cs typeface="+mn-cs"/>
              </a:rPr>
              <a:t> oppleve enkeltsymptomer fra begge poler samtidig (f.eks. mye energi og depressivt stemningsleie. Se neste plansje) </a:t>
            </a:r>
            <a:r>
              <a:rPr lang="nb-NO" sz="1100" b="1" kern="1200" baseline="0" dirty="0">
                <a:solidFill>
                  <a:schemeClr val="tx1"/>
                </a:solidFill>
                <a:effectLst/>
                <a:latin typeface="+mn-lt"/>
                <a:ea typeface="+mn-ea"/>
                <a:cs typeface="+mn-cs"/>
              </a:rPr>
              <a:t>eller</a:t>
            </a:r>
            <a:r>
              <a:rPr lang="nb-NO" sz="1100" kern="1200" baseline="0" dirty="0">
                <a:solidFill>
                  <a:schemeClr val="tx1"/>
                </a:solidFill>
                <a:effectLst/>
                <a:latin typeface="+mn-lt"/>
                <a:ea typeface="+mn-ea"/>
                <a:cs typeface="+mn-cs"/>
              </a:rPr>
              <a:t> ved raske vekslinger mellom en manisk og depressiv tilstand (kan f.eks. skje i løpet av en dag eller med dagers mellomrom). </a:t>
            </a:r>
          </a:p>
          <a:p>
            <a:pPr marL="628650" lvl="1" indent="-171450">
              <a:buFontTx/>
              <a:buChar char="-"/>
            </a:pPr>
            <a:r>
              <a:rPr lang="nb-NO" sz="1100" kern="1200" baseline="0" dirty="0">
                <a:solidFill>
                  <a:schemeClr val="tx1"/>
                </a:solidFill>
                <a:effectLst/>
                <a:latin typeface="+mn-lt"/>
                <a:ea typeface="+mn-ea"/>
                <a:cs typeface="+mn-cs"/>
              </a:rPr>
              <a:t>Samtidig er det viktig å si at personer med bipolar lidelse i likhet med andre kan oppleve humørsvingninger av ulik styrke uten at det betyr at det er en blandet bipolar episode.</a:t>
            </a:r>
          </a:p>
          <a:p>
            <a:pPr marL="0" indent="0" eaLnBrk="1" hangingPunct="1">
              <a:spcBef>
                <a:spcPct val="50000"/>
              </a:spcBef>
              <a:buClr>
                <a:srgbClr val="00338D"/>
              </a:buClr>
              <a:buFont typeface="Arial" panose="020B0604020202020204" pitchFamily="34" charset="0"/>
              <a:buNone/>
            </a:pPr>
            <a:r>
              <a:rPr lang="nb-NO" altLang="nb-NO" sz="1100" dirty="0"/>
              <a:t>- Begge symptomgrupper er framtredende i det meste av sykdomsepisoden </a:t>
            </a:r>
          </a:p>
          <a:p>
            <a:pPr marL="0" indent="0" eaLnBrk="1" hangingPunct="1">
              <a:spcBef>
                <a:spcPct val="50000"/>
              </a:spcBef>
              <a:buClr>
                <a:srgbClr val="00338D"/>
              </a:buClr>
              <a:buFont typeface="Arial" panose="020B0604020202020204" pitchFamily="34" charset="0"/>
              <a:buNone/>
            </a:pPr>
            <a:r>
              <a:rPr lang="nb-NO" altLang="nb-NO" sz="1100" dirty="0"/>
              <a:t>- Må være til stede det meste av tiden i </a:t>
            </a:r>
            <a:r>
              <a:rPr lang="nb-NO" altLang="nb-NO" sz="1100" b="1" dirty="0"/>
              <a:t>minst to uker</a:t>
            </a:r>
          </a:p>
          <a:p>
            <a:pPr marL="0" indent="0">
              <a:buFontTx/>
              <a:buNone/>
            </a:pPr>
            <a:endParaRPr lang="nb-NO" sz="1100" kern="1200" dirty="0">
              <a:solidFill>
                <a:schemeClr val="tx1"/>
              </a:solidFill>
              <a:effectLst/>
              <a:latin typeface="+mn-lt"/>
              <a:ea typeface="+mn-ea"/>
              <a:cs typeface="+mn-cs"/>
            </a:endParaRPr>
          </a:p>
          <a:p>
            <a:pPr eaLnBrk="1" hangingPunct="1"/>
            <a:r>
              <a:rPr lang="nb-NO" altLang="nb-NO" sz="1100" u="sng" dirty="0"/>
              <a:t>Tilleggsinfo</a:t>
            </a:r>
            <a:r>
              <a:rPr lang="nb-NO" altLang="nb-NO" sz="1100" u="sng" baseline="0" dirty="0"/>
              <a:t> ved behov (for kursholdere):</a:t>
            </a:r>
            <a:endParaRPr lang="nb-NO" sz="1100" kern="1200" dirty="0">
              <a:solidFill>
                <a:schemeClr val="tx1"/>
              </a:solidFill>
              <a:effectLst/>
              <a:latin typeface="+mn-lt"/>
              <a:ea typeface="+mn-ea"/>
              <a:cs typeface="+mn-cs"/>
            </a:endParaRPr>
          </a:p>
          <a:p>
            <a:pPr marL="171450" indent="-171450">
              <a:buFontTx/>
              <a:buChar char="-"/>
            </a:pPr>
            <a:r>
              <a:rPr lang="nb-NO" sz="1100" kern="1200" dirty="0">
                <a:solidFill>
                  <a:schemeClr val="tx1"/>
                </a:solidFill>
                <a:effectLst/>
                <a:latin typeface="+mn-lt"/>
                <a:ea typeface="+mn-ea"/>
                <a:cs typeface="+mn-cs"/>
              </a:rPr>
              <a:t>Blandede tilstander synes å være mye mer utbredt enn man tidligere har trodd. Det er imidlertid stor variasjon i forekomst mellom studier. Dette skyldes bl.a. at</a:t>
            </a:r>
            <a:r>
              <a:rPr lang="nb-NO" sz="1100" kern="1200" baseline="0" dirty="0">
                <a:solidFill>
                  <a:schemeClr val="tx1"/>
                </a:solidFill>
                <a:effectLst/>
                <a:latin typeface="+mn-lt"/>
                <a:ea typeface="+mn-ea"/>
                <a:cs typeface="+mn-cs"/>
              </a:rPr>
              <a:t> det er brukt ulike kriterier for blandet tilstand/episode. I en stor studie av </a:t>
            </a:r>
            <a:r>
              <a:rPr lang="nb-NO" sz="1100" kern="1200" baseline="0" dirty="0" err="1">
                <a:solidFill>
                  <a:schemeClr val="tx1"/>
                </a:solidFill>
                <a:effectLst/>
                <a:latin typeface="+mn-lt"/>
                <a:ea typeface="+mn-ea"/>
                <a:cs typeface="+mn-cs"/>
              </a:rPr>
              <a:t>Tondo</a:t>
            </a:r>
            <a:r>
              <a:rPr lang="nb-NO" sz="1100" kern="1200" baseline="0" dirty="0">
                <a:solidFill>
                  <a:schemeClr val="tx1"/>
                </a:solidFill>
                <a:effectLst/>
                <a:latin typeface="+mn-lt"/>
                <a:ea typeface="+mn-ea"/>
                <a:cs typeface="+mn-cs"/>
              </a:rPr>
              <a:t> et al. (2018) ble det funnet blandede trekk hos 35,8 % av deltagerne med bipolar II lidelse og 23,2 % av de med bipolar I lidelse. I tillegg til å være mer utbredt ved bipolar II lidelse, synes blandede tilstander å være noe mer utbredt blant kvinner og yngre personer. Forskning viser også det er høyere forekomst av psykologiske traumer og bruk av rusmidler og antidepressiva hos dem med blandede tilstander. Blandede tilstander er også assosiert med dårligere prognose og høyere forekomst av </a:t>
            </a:r>
            <a:r>
              <a:rPr lang="nb-NO" sz="1100" kern="1200" baseline="0" dirty="0" err="1">
                <a:solidFill>
                  <a:schemeClr val="tx1"/>
                </a:solidFill>
                <a:effectLst/>
                <a:latin typeface="+mn-lt"/>
                <a:ea typeface="+mn-ea"/>
                <a:cs typeface="+mn-cs"/>
              </a:rPr>
              <a:t>suicidalitet</a:t>
            </a:r>
            <a:r>
              <a:rPr lang="nb-NO" sz="1100" kern="1200" baseline="0" dirty="0">
                <a:solidFill>
                  <a:schemeClr val="tx1"/>
                </a:solidFill>
                <a:effectLst/>
                <a:latin typeface="+mn-lt"/>
                <a:ea typeface="+mn-ea"/>
                <a:cs typeface="+mn-cs"/>
              </a:rPr>
              <a:t>. </a:t>
            </a:r>
          </a:p>
          <a:p>
            <a:pPr marL="171450" indent="-171450">
              <a:buFontTx/>
              <a:buChar char="-"/>
            </a:pPr>
            <a:r>
              <a:rPr lang="nb-NO" sz="1100" kern="1200" baseline="0" dirty="0">
                <a:solidFill>
                  <a:schemeClr val="tx1"/>
                </a:solidFill>
                <a:effectLst/>
                <a:latin typeface="+mn-lt"/>
                <a:ea typeface="+mn-ea"/>
                <a:cs typeface="+mn-cs"/>
              </a:rPr>
              <a:t>I DSM-5 ble det åpnet for at blandede tilstander også kan diagnostiseres ved bipolar II lidelse, ikke kun ved bipolar I lidelse som tidligere. I ICD-10 er det kun tillatt å diagnostisere blandede tilstander ved full mani, ikke hypomani. Det ser ut til at dette opprettholdes i ICD-11.</a:t>
            </a:r>
            <a:endParaRPr lang="nb-NO" sz="1100" kern="1200" dirty="0">
              <a:solidFill>
                <a:schemeClr val="tx1"/>
              </a:solidFill>
              <a:effectLst/>
              <a:latin typeface="+mn-lt"/>
              <a:ea typeface="+mn-ea"/>
              <a:cs typeface="+mn-cs"/>
            </a:endParaRPr>
          </a:p>
          <a:p>
            <a:pPr eaLnBrk="1" hangingPunct="1"/>
            <a:endParaRPr lang="nb-NO" altLang="nb-NO" sz="11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nb-NO" altLang="nb-NO" sz="1100" dirty="0"/>
              <a:t>I DSM-5 skal en </a:t>
            </a:r>
            <a:r>
              <a:rPr lang="nb-NO" altLang="nb-NO" sz="1100" u="sng" dirty="0"/>
              <a:t>(</a:t>
            </a:r>
            <a:r>
              <a:rPr lang="nb-NO" altLang="nb-NO" sz="1100" u="sng" dirty="0" err="1"/>
              <a:t>hypo</a:t>
            </a:r>
            <a:r>
              <a:rPr lang="nb-NO" altLang="nb-NO" sz="1100" u="sng" dirty="0"/>
              <a:t>)manisk episode med blandede trekk</a:t>
            </a:r>
            <a:r>
              <a:rPr lang="nb-NO" altLang="nb-NO" sz="1100" dirty="0"/>
              <a:t> tilfredsstille kriteriene for (</a:t>
            </a:r>
            <a:r>
              <a:rPr lang="nb-NO" altLang="nb-NO" sz="1100" dirty="0" err="1"/>
              <a:t>hypo</a:t>
            </a:r>
            <a:r>
              <a:rPr lang="nb-NO" altLang="nb-NO" sz="1100" dirty="0"/>
              <a:t>)mani + minst</a:t>
            </a:r>
            <a:r>
              <a:rPr lang="nb-NO" altLang="nb-NO" sz="1100" baseline="0" dirty="0"/>
              <a:t> 3 av følgende symptomer på depresjon </a:t>
            </a:r>
            <a:r>
              <a:rPr lang="nb-NO" sz="1100" kern="1200" dirty="0">
                <a:solidFill>
                  <a:schemeClr val="tx1"/>
                </a:solidFill>
                <a:effectLst/>
                <a:latin typeface="+mn-lt"/>
                <a:ea typeface="+mn-ea"/>
                <a:cs typeface="+mn-cs"/>
              </a:rPr>
              <a:t>(grovt sett 6 av de totalt 9 kriteriene for depresjon, med noen variasjoner):</a:t>
            </a:r>
          </a:p>
          <a:p>
            <a:pPr marL="685800" lvl="1" indent="-228600">
              <a:buAutoNum type="arabicParenR"/>
            </a:pPr>
            <a:r>
              <a:rPr lang="nb-NO" sz="1100" kern="1200" dirty="0">
                <a:solidFill>
                  <a:schemeClr val="tx1"/>
                </a:solidFill>
                <a:effectLst/>
                <a:latin typeface="+mn-lt"/>
                <a:ea typeface="+mn-ea"/>
                <a:cs typeface="+mn-cs"/>
              </a:rPr>
              <a:t>Framtredende dysfori eller depressivt humør</a:t>
            </a:r>
          </a:p>
          <a:p>
            <a:pPr marL="685800" lvl="1" indent="-228600">
              <a:buAutoNum type="arabicParenR"/>
            </a:pPr>
            <a:r>
              <a:rPr lang="nb-NO" sz="1100" kern="1200" dirty="0">
                <a:solidFill>
                  <a:schemeClr val="tx1"/>
                </a:solidFill>
                <a:effectLst/>
                <a:latin typeface="+mn-lt"/>
                <a:ea typeface="+mn-ea"/>
                <a:cs typeface="+mn-cs"/>
              </a:rPr>
              <a:t>Svekket interesse eller glede ved alle, eller nesten alle, aktiviteter</a:t>
            </a:r>
          </a:p>
          <a:p>
            <a:pPr marL="685800" lvl="1" indent="-228600">
              <a:buAutoNum type="arabicParenR"/>
            </a:pPr>
            <a:r>
              <a:rPr lang="nb-NO" sz="1100" kern="1200" dirty="0">
                <a:solidFill>
                  <a:schemeClr val="tx1"/>
                </a:solidFill>
                <a:effectLst/>
                <a:latin typeface="+mn-lt"/>
                <a:ea typeface="+mn-ea"/>
                <a:cs typeface="+mn-cs"/>
              </a:rPr>
              <a:t>Psykomotorisk hemning nesten hver dag</a:t>
            </a:r>
          </a:p>
          <a:p>
            <a:pPr marL="685800" lvl="1" indent="-228600">
              <a:buAutoNum type="arabicParenR"/>
            </a:pPr>
            <a:r>
              <a:rPr lang="nb-NO" sz="1100" kern="1200" dirty="0">
                <a:solidFill>
                  <a:schemeClr val="tx1"/>
                </a:solidFill>
                <a:effectLst/>
                <a:latin typeface="+mn-lt"/>
                <a:ea typeface="+mn-ea"/>
                <a:cs typeface="+mn-cs"/>
              </a:rPr>
              <a:t>Utmattelse eller tap av energi</a:t>
            </a:r>
          </a:p>
          <a:p>
            <a:pPr marL="685800" lvl="1" indent="-228600">
              <a:buAutoNum type="arabicParenR"/>
            </a:pPr>
            <a:r>
              <a:rPr lang="nb-NO" sz="1100" kern="1200" dirty="0">
                <a:solidFill>
                  <a:schemeClr val="tx1"/>
                </a:solidFill>
                <a:effectLst/>
                <a:latin typeface="+mn-lt"/>
                <a:ea typeface="+mn-ea"/>
                <a:cs typeface="+mn-cs"/>
              </a:rPr>
              <a:t>Følelse av verdiløshet eller overdreven eller upassende skyld (ikke kun selvklandring eller skyldfølelse for å være syk)</a:t>
            </a:r>
          </a:p>
          <a:p>
            <a:pPr marL="685800" lvl="1" indent="-228600">
              <a:buAutoNum type="arabicParenR"/>
            </a:pPr>
            <a:r>
              <a:rPr lang="nb-NO" sz="1100" kern="1200" dirty="0">
                <a:solidFill>
                  <a:schemeClr val="tx1"/>
                </a:solidFill>
                <a:effectLst/>
                <a:latin typeface="+mn-lt"/>
                <a:ea typeface="+mn-ea"/>
                <a:cs typeface="+mn-cs"/>
              </a:rPr>
              <a:t>Tilbakevendende tanker om døden (ikke kun frykt for å dø), tilbakevendende selvmordstanker uten en spesifikk plan, eller et selvmordsforsøk eller en spesifikk plan for å begå selvmord.</a:t>
            </a:r>
          </a:p>
          <a:p>
            <a:pPr lvl="1" eaLnBrk="1" hangingPunct="1"/>
            <a:endParaRPr lang="nb-NO" altLang="nb-NO" sz="1100" dirty="0"/>
          </a:p>
          <a:p>
            <a:pPr lvl="1" eaLnBrk="1" hangingPunct="1"/>
            <a:r>
              <a:rPr lang="nb-NO" altLang="nb-NO" sz="1100" dirty="0"/>
              <a:t>I DSM-5 skal</a:t>
            </a:r>
            <a:r>
              <a:rPr lang="nb-NO" altLang="nb-NO" sz="1100" baseline="0" dirty="0"/>
              <a:t> en </a:t>
            </a:r>
            <a:r>
              <a:rPr lang="nb-NO" altLang="nb-NO" sz="1100" u="sng" baseline="0" dirty="0"/>
              <a:t>depresjon med blandede trekk</a:t>
            </a:r>
            <a:r>
              <a:rPr lang="nb-NO" altLang="nb-NO" sz="1100" baseline="0" dirty="0"/>
              <a:t> tilfredsstille kriteriene for depresjon + minst 3 av følgende symptomer på (</a:t>
            </a:r>
            <a:r>
              <a:rPr lang="nb-NO" altLang="nb-NO" sz="1100" baseline="0" dirty="0" err="1"/>
              <a:t>hypo</a:t>
            </a:r>
            <a:r>
              <a:rPr lang="nb-NO" altLang="nb-NO" sz="1100" baseline="0" dirty="0"/>
              <a:t>)mani:</a:t>
            </a:r>
          </a:p>
          <a:p>
            <a:pPr lvl="1"/>
            <a:r>
              <a:rPr lang="nb-NO" sz="1100" kern="1200" dirty="0">
                <a:solidFill>
                  <a:schemeClr val="tx1"/>
                </a:solidFill>
                <a:effectLst/>
                <a:latin typeface="+mn-lt"/>
                <a:ea typeface="+mn-ea"/>
                <a:cs typeface="+mn-cs"/>
              </a:rPr>
              <a:t>1. Hevet, ekspansivt humør.</a:t>
            </a:r>
          </a:p>
          <a:p>
            <a:pPr lvl="1"/>
            <a:r>
              <a:rPr lang="nb-NO" sz="1100" kern="1200" dirty="0">
                <a:solidFill>
                  <a:schemeClr val="tx1"/>
                </a:solidFill>
                <a:effectLst/>
                <a:latin typeface="+mn-lt"/>
                <a:ea typeface="+mn-ea"/>
                <a:cs typeface="+mn-cs"/>
              </a:rPr>
              <a:t>2. Oppblåst selvfølelse eller grandiositet.</a:t>
            </a:r>
          </a:p>
          <a:p>
            <a:pPr lvl="1"/>
            <a:r>
              <a:rPr lang="nb-NO" sz="1100" kern="1200" dirty="0">
                <a:solidFill>
                  <a:schemeClr val="tx1"/>
                </a:solidFill>
                <a:effectLst/>
                <a:latin typeface="+mn-lt"/>
                <a:ea typeface="+mn-ea"/>
                <a:cs typeface="+mn-cs"/>
              </a:rPr>
              <a:t>3. Mer snakkesalig enn vanlig eller trang (press) til å fortsette å snakke.</a:t>
            </a:r>
          </a:p>
          <a:p>
            <a:pPr lvl="1"/>
            <a:r>
              <a:rPr lang="nb-NO" sz="1100" kern="1200" dirty="0">
                <a:solidFill>
                  <a:schemeClr val="tx1"/>
                </a:solidFill>
                <a:effectLst/>
                <a:latin typeface="+mn-lt"/>
                <a:ea typeface="+mn-ea"/>
                <a:cs typeface="+mn-cs"/>
              </a:rPr>
              <a:t>4. Ideflukt eller subjektiv opplevelse av tankekjør.</a:t>
            </a:r>
          </a:p>
          <a:p>
            <a:pPr lvl="1"/>
            <a:r>
              <a:rPr lang="nb-NO" sz="1100" kern="1200" dirty="0">
                <a:solidFill>
                  <a:schemeClr val="tx1"/>
                </a:solidFill>
                <a:effectLst/>
                <a:latin typeface="+mn-lt"/>
                <a:ea typeface="+mn-ea"/>
                <a:cs typeface="+mn-cs"/>
              </a:rPr>
              <a:t>5. Økt energi eller målrettet aktivitet (enten sosialt, på jobb eller skole, eller seksuelt)</a:t>
            </a:r>
          </a:p>
          <a:p>
            <a:pPr lvl="1"/>
            <a:r>
              <a:rPr lang="nb-NO" sz="1100" kern="1200" dirty="0">
                <a:solidFill>
                  <a:schemeClr val="tx1"/>
                </a:solidFill>
                <a:effectLst/>
                <a:latin typeface="+mn-lt"/>
                <a:ea typeface="+mn-ea"/>
                <a:cs typeface="+mn-cs"/>
              </a:rPr>
              <a:t>6. Økt eller overdreven involvering i aktiviteter som har et høyt potensiale for smertefulle konsekvenser (f.eks. uhemmet shopping, seksuelle utskeielser eller tåpelige forretningsinvesteringer).</a:t>
            </a:r>
          </a:p>
          <a:p>
            <a:pPr lvl="1"/>
            <a:r>
              <a:rPr lang="nb-NO" sz="1100" kern="1200" dirty="0">
                <a:solidFill>
                  <a:schemeClr val="tx1"/>
                </a:solidFill>
                <a:effectLst/>
                <a:latin typeface="+mn-lt"/>
                <a:ea typeface="+mn-ea"/>
                <a:cs typeface="+mn-cs"/>
              </a:rPr>
              <a:t>7. Nedsatt søvnbehov (føle seg uthvilt til tross for mindre søvn enn normalt, i motsetning til ved </a:t>
            </a:r>
            <a:r>
              <a:rPr lang="nb-NO" sz="1100" kern="1200" dirty="0" err="1">
                <a:solidFill>
                  <a:schemeClr val="tx1"/>
                </a:solidFill>
                <a:effectLst/>
                <a:latin typeface="+mn-lt"/>
                <a:ea typeface="+mn-ea"/>
                <a:cs typeface="+mn-cs"/>
              </a:rPr>
              <a:t>insomni</a:t>
            </a:r>
            <a:r>
              <a:rPr lang="nb-NO" sz="1100" kern="1200" dirty="0">
                <a:solidFill>
                  <a:schemeClr val="tx1"/>
                </a:solidFill>
                <a:effectLst/>
                <a:latin typeface="+mn-lt"/>
                <a:ea typeface="+mn-ea"/>
                <a:cs typeface="+mn-cs"/>
              </a:rPr>
              <a:t>).</a:t>
            </a:r>
          </a:p>
          <a:p>
            <a:pPr eaLnBrk="1" hangingPunct="1"/>
            <a:endParaRPr lang="nb-NO" altLang="nb-NO" sz="1100" dirty="0"/>
          </a:p>
          <a:p>
            <a:pPr eaLnBrk="1" hangingPunct="1"/>
            <a:r>
              <a:rPr lang="nb-NO" sz="1100" kern="1200" dirty="0">
                <a:solidFill>
                  <a:schemeClr val="tx1"/>
                </a:solidFill>
                <a:effectLst/>
                <a:latin typeface="+mn-lt"/>
                <a:ea typeface="+mn-ea"/>
                <a:cs typeface="+mn-cs"/>
              </a:rPr>
              <a:t>I motsetning til DSM-5 spesifiserer ikke ICD-10</a:t>
            </a:r>
            <a:r>
              <a:rPr lang="nb-NO" sz="1100" kern="1200" baseline="0" dirty="0">
                <a:solidFill>
                  <a:schemeClr val="tx1"/>
                </a:solidFill>
                <a:effectLst/>
                <a:latin typeface="+mn-lt"/>
                <a:ea typeface="+mn-ea"/>
                <a:cs typeface="+mn-cs"/>
              </a:rPr>
              <a:t> hvilke og antall symptomer som skal være til stede ved blandede episoder.</a:t>
            </a:r>
            <a:endParaRPr lang="nb-NO" altLang="nb-NO" sz="1100" dirty="0"/>
          </a:p>
          <a:p>
            <a:pPr eaLnBrk="1" hangingPunct="1"/>
            <a:endParaRPr lang="nb-NO" alt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Ressurs for videre lesing</a:t>
            </a:r>
            <a:r>
              <a:rPr lang="nb-NO" altLang="nb-NO" sz="1100" dirty="0"/>
              <a:t>:</a:t>
            </a:r>
            <a:r>
              <a:rPr lang="nb-NO" altLang="nb-NO" sz="1100"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baseline="0" dirty="0"/>
              <a:t>S</a:t>
            </a:r>
            <a:r>
              <a:rPr lang="nb-NO" altLang="nb-NO" sz="1100" dirty="0"/>
              <a:t>. 48-52</a:t>
            </a:r>
            <a:r>
              <a:rPr lang="nb-NO" altLang="nb-NO" sz="1100" baseline="0" dirty="0"/>
              <a:t> og s. </a:t>
            </a:r>
            <a:r>
              <a:rPr lang="nb-NO" altLang="nb-NO" sz="1100" dirty="0"/>
              <a:t>117-118 i Skjelstad (2021)</a:t>
            </a:r>
          </a:p>
          <a:p>
            <a:pPr eaLnBrk="1" hangingPunct="1"/>
            <a:endParaRPr lang="nb-NO" altLang="nb-NO" sz="11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kern="1200" dirty="0">
                <a:solidFill>
                  <a:schemeClr val="tx1"/>
                </a:solidFill>
                <a:effectLst/>
                <a:latin typeface="+mn-lt"/>
                <a:ea typeface="+mn-ea"/>
                <a:cs typeface="+mn-cs"/>
              </a:rPr>
              <a:t>Merknad: Hentet fra </a:t>
            </a:r>
            <a:r>
              <a:rPr lang="nb-NO" sz="1100" b="0" kern="1200" dirty="0" err="1">
                <a:solidFill>
                  <a:schemeClr val="tx1"/>
                </a:solidFill>
                <a:effectLst/>
                <a:latin typeface="+mn-lt"/>
                <a:ea typeface="+mn-ea"/>
                <a:cs typeface="+mn-cs"/>
              </a:rPr>
              <a:t>kursgang</a:t>
            </a:r>
            <a:r>
              <a:rPr lang="nb-NO" sz="1100" b="0" kern="1200" dirty="0">
                <a:solidFill>
                  <a:schemeClr val="tx1"/>
                </a:solidFill>
                <a:effectLst/>
                <a:latin typeface="+mn-lt"/>
                <a:ea typeface="+mn-ea"/>
                <a:cs typeface="+mn-cs"/>
              </a:rPr>
              <a:t> 4</a:t>
            </a:r>
          </a:p>
          <a:p>
            <a:pPr eaLnBrk="1" hangingPunct="1"/>
            <a:endParaRPr lang="nb-NO" altLang="nb-NO" sz="1100" dirty="0"/>
          </a:p>
          <a:p>
            <a:pPr eaLnBrk="1" hangingPunct="1"/>
            <a:endParaRPr lang="nb-NO" altLang="nb-NO" sz="1100" dirty="0"/>
          </a:p>
          <a:p>
            <a:endParaRPr lang="nb-NO" sz="110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23</a:t>
            </a:fld>
            <a:endParaRPr lang="nb-NO"/>
          </a:p>
        </p:txBody>
      </p:sp>
    </p:spTree>
    <p:extLst>
      <p:ext uri="{BB962C8B-B14F-4D97-AF65-F5344CB8AC3E}">
        <p14:creationId xmlns:p14="http://schemas.microsoft.com/office/powerpoint/2010/main" val="815722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p>
          <a:p>
            <a:pPr marL="0" indent="0">
              <a:buFont typeface="Arial" panose="020B0604020202020204" pitchFamily="34" charset="0"/>
              <a:buNone/>
            </a:pP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dirty="0"/>
              <a:t>Pårørende er ofte personens aller viktigste støttespillere. Pårørende ønsker vanligvis alt det beste for sin kjære og bidrar med mye hjelp, </a:t>
            </a:r>
            <a:r>
              <a:rPr lang="nb-NO" sz="1100" dirty="0"/>
              <a:t>støtte og omsorg</a:t>
            </a:r>
            <a:r>
              <a:rPr lang="nb-NO" sz="1100" i="0" dirty="0"/>
              <a:t>. </a:t>
            </a:r>
            <a:endParaRPr lang="nb-NO" sz="1100" dirty="0"/>
          </a:p>
          <a:p>
            <a:pPr marL="171450" indent="-171450">
              <a:buFont typeface="Arial" panose="020B0604020202020204" pitchFamily="34" charset="0"/>
              <a:buChar char="•"/>
            </a:pPr>
            <a:r>
              <a:rPr lang="nb-NO" sz="1100" dirty="0"/>
              <a:t>Pårørende er en </a:t>
            </a:r>
            <a:r>
              <a:rPr lang="nb-NO" sz="1100" b="0" dirty="0"/>
              <a:t>viktig </a:t>
            </a:r>
            <a:r>
              <a:rPr lang="nb-NO" sz="1100" b="0" i="0" dirty="0"/>
              <a:t>kunnskapskilde for helsetjenesten</a:t>
            </a:r>
            <a:r>
              <a:rPr lang="nb-NO" sz="1100" b="0" dirty="0"/>
              <a:t> </a:t>
            </a:r>
          </a:p>
          <a:p>
            <a:pPr marL="457200" lvl="1" indent="0">
              <a:buFont typeface="Arial" panose="020B0604020202020204" pitchFamily="34" charset="0"/>
              <a:buNone/>
            </a:pPr>
            <a:r>
              <a:rPr lang="nb-NO" sz="1100" dirty="0"/>
              <a:t>- Du kjenner</a:t>
            </a:r>
            <a:r>
              <a:rPr lang="nb-NO" sz="1100" baseline="0" dirty="0"/>
              <a:t> personen og dennes historie bedre enn behandlere gjør.</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Forskning viser at å involvere familien som en samarbeidspart i behandlingen av bipolar lidelse kan gi færre tilbakefall, kortere og mildere sykdomsepisoder og færre sykehusinnleggelser. Pårørende kan også fungere som en ressurs i tilfriskningsfasen etter en affektiv episode.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 Til tross for nasjonale retningslinjer og anbefalinger (se tilleggsinformasjonen) om å involvere pårørende i behandlingen gjøres ikke dette nødvendigvis rutinemessig i sykehus og i kommuner. Ofte må familien selv spille en aktiv rolle for å få informasjon og for å bli involvert i behandling og oppfølging. Vi vet også at personen selv kan oppleve det som utfordrende å involvere familien i behandlingen. Det er derfor viktig at helsepersonell gir god informasjon til den som har en bipolar lidelse om betydningen av å involvere familien, og om muligheten til å ta hensyn til personens ønsker og forutsetninger for et slikt samarbeid.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Å være pårørende til en person med bipolar lidelse kan over tid være en stor belastning. Mange bekymrer seg mye og strekker seg langt, noe som kan føre til at man selv blir utslitt, irritabel eller utvikler angst og depresjon.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I dag skal vi benytte resten av tiden til å snakke om hvordan det er å være pårørende og om ivaretakelse av seg selv og barn i familien. Til slutt skal vi ha en summegruppe om dette. Neste gang skal vi snakke om hvordan pårørende kan bidra overfor den som har bipolar lidelse. Vi skal da snakke om viktigheten av pårørendes involvering i utarbeidelsen og gjennomføringen av planer for å forebygge tilbakefall og håndtere kriser. </a:t>
            </a:r>
          </a:p>
          <a:p>
            <a:endParaRPr lang="nb-NO" sz="1100" b="1" dirty="0"/>
          </a:p>
          <a:p>
            <a:r>
              <a:rPr lang="nb-NO" sz="1100" b="1" dirty="0"/>
              <a:t>Tilleggsinformasjon: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 Samarbeid med familien er anbefalt som en del av behandlingen i Helsedirektoratets nasjonale retningslinje for utredning og behandling av bipolare lidelser (f.eks. </a:t>
            </a:r>
            <a:r>
              <a:rPr lang="nb-NO" sz="1100" dirty="0" err="1"/>
              <a:t>psykoedukativt</a:t>
            </a:r>
            <a:r>
              <a:rPr lang="nb-NO" sz="1100" dirty="0"/>
              <a:t> familiesamarbeid).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 Pårørendeveilederen, som også er utgitt av Helsedirektoratet, gir helsetjenesten anbefalinger om å gi pårørende ved langvarige psykiske og somatiske sykdommer, og også barn, informasjon og veiledning. Dette grunnleggende pårørendesamarbeidet som består av informasjon og veiledning, har til hensikt å gi kunnskap om sykdommen, støtte og hjelp til å håndtere den aktuelle situasjonen og ta vare på seg selv. </a:t>
            </a:r>
          </a:p>
          <a:p>
            <a:endParaRPr lang="nb-NO" sz="1100" dirty="0"/>
          </a:p>
          <a:p>
            <a:r>
              <a:rPr lang="nb-NO" sz="1100" u="sng" dirty="0"/>
              <a:t>Kilder</a:t>
            </a:r>
            <a:r>
              <a:rPr lang="nb-NO" sz="1100" dirty="0"/>
              <a:t>:</a:t>
            </a:r>
          </a:p>
          <a:p>
            <a:pPr marL="171450" indent="-171450">
              <a:buFontTx/>
              <a:buChar char="-"/>
            </a:pPr>
            <a:r>
              <a:rPr lang="nn-NO" sz="1100" dirty="0">
                <a:hlinkClick r:id="rId3"/>
              </a:rPr>
              <a:t>Bipolare lidingar – Nasjonal faglig retningslinje for utgreiing og behandling.pdf (helsedirektoratet.no)</a:t>
            </a:r>
            <a:endParaRPr lang="nn-NO" sz="1100" dirty="0">
              <a:solidFill>
                <a:schemeClr val="tx1"/>
              </a:solidFill>
              <a:latin typeface="+mn-lt"/>
            </a:endParaRPr>
          </a:p>
          <a:p>
            <a:pPr marL="171450" indent="-171450">
              <a:buFontTx/>
              <a:buChar char="-"/>
            </a:pPr>
            <a:r>
              <a:rPr lang="nb-NO" sz="1100" dirty="0">
                <a:solidFill>
                  <a:srgbClr val="FF0000"/>
                </a:solidFill>
                <a:latin typeface="+mn-lt"/>
                <a:hlinkClick r:id="rId4"/>
              </a:rPr>
              <a:t>Pårørendeveileder – Helsedirektoratet</a:t>
            </a:r>
            <a:r>
              <a:rPr lang="nb-NO" sz="1100" dirty="0">
                <a:latin typeface="+mn-lt"/>
              </a:rPr>
              <a:t>, se: </a:t>
            </a:r>
            <a:r>
              <a:rPr lang="nb-NO" sz="1100" b="0" dirty="0">
                <a:latin typeface="+mn-lt"/>
              </a:rPr>
              <a:t>Kap. 4. Involvere pårørende i utredning, behandling og oppfølging av pasient eller bruker</a:t>
            </a:r>
          </a:p>
          <a:p>
            <a:endParaRPr lang="nn-NO" sz="1100" dirty="0"/>
          </a:p>
          <a:p>
            <a:r>
              <a:rPr lang="nn-NO" sz="1100" u="sng" dirty="0"/>
              <a:t>Ressurs for videre lesing</a:t>
            </a:r>
            <a:r>
              <a:rPr lang="nn-NO" sz="1100" dirty="0"/>
              <a:t>: </a:t>
            </a:r>
          </a:p>
          <a:p>
            <a:pPr marL="171450" indent="-171450">
              <a:buFontTx/>
              <a:buChar char="-"/>
            </a:pPr>
            <a:r>
              <a:rPr lang="nn-NO" sz="1100" dirty="0"/>
              <a:t>Skjelstad (2021), kap. 13 s. 237-239</a:t>
            </a:r>
          </a:p>
          <a:p>
            <a:pPr marL="0" indent="0">
              <a:buFontTx/>
              <a:buNone/>
            </a:pPr>
            <a:endParaRPr lang="nb-NO" sz="1100" dirty="0"/>
          </a:p>
        </p:txBody>
      </p:sp>
      <p:sp>
        <p:nvSpPr>
          <p:cNvPr id="4" name="Plassholder for lysbildenummer 3"/>
          <p:cNvSpPr>
            <a:spLocks noGrp="1"/>
          </p:cNvSpPr>
          <p:nvPr>
            <p:ph type="sldNum" sz="quarter" idx="5"/>
          </p:nvPr>
        </p:nvSpPr>
        <p:spPr/>
        <p:txBody>
          <a:bodyPr/>
          <a:lstStyle/>
          <a:p>
            <a:fld id="{4C7CF169-FE1F-437A-B97B-C7CBAFA0B0AA}" type="slidenum">
              <a:rPr lang="nb-NO" smtClean="0"/>
              <a:t>24</a:t>
            </a:fld>
            <a:endParaRPr lang="nb-NO"/>
          </a:p>
        </p:txBody>
      </p:sp>
    </p:spTree>
    <p:extLst>
      <p:ext uri="{BB962C8B-B14F-4D97-AF65-F5344CB8AC3E}">
        <p14:creationId xmlns:p14="http://schemas.microsoft.com/office/powerpoint/2010/main" val="2377223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indent="0">
              <a:lnSpc>
                <a:spcPct val="100000"/>
              </a:lnSpc>
              <a:spcBef>
                <a:spcPct val="20000"/>
              </a:spcBef>
              <a:buClr>
                <a:srgbClr val="5599EE"/>
              </a:buClr>
              <a:buFont typeface="Arial" panose="020B0604020202020204" pitchFamily="34" charset="0"/>
              <a:buNone/>
            </a:pPr>
            <a:r>
              <a:rPr lang="nb-NO" sz="1100" b="1" dirty="0">
                <a:solidFill>
                  <a:prstClr val="black"/>
                </a:solidFill>
              </a:rPr>
              <a:t>Tekst:</a:t>
            </a:r>
          </a:p>
          <a:p>
            <a:pPr>
              <a:lnSpc>
                <a:spcPct val="100000"/>
              </a:lnSpc>
              <a:spcBef>
                <a:spcPct val="20000"/>
              </a:spcBef>
            </a:pPr>
            <a:r>
              <a:rPr lang="nb-NO" sz="1100" b="0" dirty="0">
                <a:solidFill>
                  <a:prstClr val="black"/>
                </a:solidFill>
              </a:rPr>
              <a:t>Helsedirektoratets Pårørendeveileder gir god informasjon om hvem som regnes som personens nærmeste pårørende, og pårørendes plikter. Helt kort nevnes følgende:</a:t>
            </a:r>
          </a:p>
          <a:p>
            <a:pPr>
              <a:lnSpc>
                <a:spcPct val="100000"/>
              </a:lnSpc>
              <a:spcBef>
                <a:spcPct val="20000"/>
              </a:spcBef>
            </a:pPr>
            <a:endParaRPr lang="nb-NO" sz="1100" b="0" dirty="0">
              <a:solidFill>
                <a:prstClr val="black"/>
              </a:solidFill>
            </a:endParaRPr>
          </a:p>
          <a:p>
            <a:pPr marL="171450" indent="-171450">
              <a:lnSpc>
                <a:spcPct val="100000"/>
              </a:lnSpc>
              <a:spcBef>
                <a:spcPct val="20000"/>
              </a:spcBef>
              <a:buFont typeface="Arial" panose="020B0604020202020204" pitchFamily="34" charset="0"/>
              <a:buChar char="•"/>
            </a:pPr>
            <a:r>
              <a:rPr lang="nb-NO" sz="1100" dirty="0">
                <a:solidFill>
                  <a:prstClr val="black"/>
                </a:solidFill>
              </a:rPr>
              <a:t>Nærmeste pårørende er den som pasienten selv oppgir </a:t>
            </a:r>
          </a:p>
          <a:p>
            <a:pPr marL="457200" lvl="1" indent="0">
              <a:lnSpc>
                <a:spcPct val="100000"/>
              </a:lnSpc>
              <a:spcBef>
                <a:spcPct val="20000"/>
              </a:spcBef>
              <a:buFont typeface="Arial" panose="020B0604020202020204" pitchFamily="34" charset="0"/>
              <a:buNone/>
            </a:pPr>
            <a:r>
              <a:rPr lang="nb-NO" sz="1100" dirty="0">
                <a:solidFill>
                  <a:prstClr val="black"/>
                </a:solidFill>
              </a:rPr>
              <a:t>- Den helsepersonell kommer til å kontakte først</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b-NO" sz="1100" dirty="0">
                <a:solidFill>
                  <a:prstClr val="black"/>
                </a:solidFill>
              </a:rPr>
              <a:t>Den som pasienten oppgir som nærmeste pårørende har </a:t>
            </a:r>
            <a:r>
              <a:rPr lang="nb-NO" sz="1100" u="sng" dirty="0">
                <a:solidFill>
                  <a:prstClr val="black"/>
                </a:solidFill>
              </a:rPr>
              <a:t>ikke</a:t>
            </a:r>
            <a:r>
              <a:rPr lang="nb-NO" sz="1100" u="none" dirty="0">
                <a:solidFill>
                  <a:prstClr val="black"/>
                </a:solidFill>
              </a:rPr>
              <a:t> </a:t>
            </a:r>
            <a:r>
              <a:rPr lang="nb-NO" sz="1100" dirty="0">
                <a:solidFill>
                  <a:prstClr val="black"/>
                </a:solidFill>
              </a:rPr>
              <a:t>plikt til å påta seg oppgaven. Pasienten kan endre valg av nærmeste pårørende.</a:t>
            </a:r>
            <a:endParaRPr lang="nb-NO" dirty="0">
              <a:latin typeface="+mj-lt"/>
            </a:endParaRP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b-NO" dirty="0">
                <a:latin typeface="+mj-lt"/>
              </a:rPr>
              <a:t>Rett til begrenset informasjon </a:t>
            </a:r>
            <a:r>
              <a:rPr lang="nb-NO" dirty="0" err="1">
                <a:latin typeface="+mj-lt"/>
              </a:rPr>
              <a:t>m.v</a:t>
            </a:r>
            <a:r>
              <a:rPr lang="nb-NO" dirty="0">
                <a:latin typeface="+mj-lt"/>
              </a:rPr>
              <a:t>.</a:t>
            </a:r>
            <a:endParaRPr lang="nb-NO" sz="1100" dirty="0">
              <a:solidFill>
                <a:prstClr val="black"/>
              </a:solidFill>
            </a:endParaRPr>
          </a:p>
          <a:p>
            <a:pPr marL="628650" marR="0" lvl="1" indent="-171450" algn="l" defTabSz="914400" rtl="0" eaLnBrk="1" fontAlgn="auto" latinLnBrk="0" hangingPunct="1">
              <a:lnSpc>
                <a:spcPct val="100000"/>
              </a:lnSpc>
              <a:spcBef>
                <a:spcPct val="20000"/>
              </a:spcBef>
              <a:spcAft>
                <a:spcPts val="0"/>
              </a:spcAft>
              <a:buSzTx/>
              <a:buFont typeface="Calibri Light" panose="020F0302020204030204" pitchFamily="34" charset="0"/>
              <a:buChar char="−"/>
              <a:tabLst/>
              <a:defRPr/>
            </a:pPr>
            <a:r>
              <a:rPr lang="nb-NO" sz="1100" dirty="0">
                <a:solidFill>
                  <a:prstClr val="black"/>
                </a:solidFill>
              </a:rPr>
              <a:t>Kun nærmeste pårørende har rett til å motta informasjon, klage på vedtak </a:t>
            </a:r>
            <a:r>
              <a:rPr lang="nb-NO" sz="1100" dirty="0" err="1">
                <a:solidFill>
                  <a:prstClr val="black"/>
                </a:solidFill>
              </a:rPr>
              <a:t>m.v</a:t>
            </a:r>
            <a:r>
              <a:rPr lang="nb-NO" sz="1100" dirty="0">
                <a:solidFill>
                  <a:prstClr val="black"/>
                </a:solidFill>
              </a:rPr>
              <a:t>.</a:t>
            </a:r>
          </a:p>
          <a:p>
            <a:pPr marL="628650" marR="0" lvl="1" indent="-171450" algn="l" defTabSz="914400" rtl="0" eaLnBrk="1" fontAlgn="auto" latinLnBrk="0" hangingPunct="1">
              <a:lnSpc>
                <a:spcPct val="100000"/>
              </a:lnSpc>
              <a:spcBef>
                <a:spcPct val="20000"/>
              </a:spcBef>
              <a:spcAft>
                <a:spcPts val="0"/>
              </a:spcAft>
              <a:buClrTx/>
              <a:buSzTx/>
              <a:buFont typeface="Calibri Light" panose="020F0302020204030204" pitchFamily="34" charset="0"/>
              <a:buChar char="−"/>
              <a:tabLst/>
              <a:defRPr/>
            </a:pPr>
            <a:r>
              <a:rPr lang="nb-NO" sz="1100" dirty="0"/>
              <a:t>Rett til å få </a:t>
            </a:r>
            <a:r>
              <a:rPr lang="nb-NO" sz="1100" u="sng" dirty="0"/>
              <a:t>generell</a:t>
            </a:r>
            <a:r>
              <a:rPr lang="nb-NO" sz="1100" dirty="0"/>
              <a:t> informasjon, opplæring og faglig kunnskap om psykisk</a:t>
            </a:r>
            <a:r>
              <a:rPr lang="nb-NO" sz="1100" baseline="0" dirty="0"/>
              <a:t> </a:t>
            </a:r>
            <a:r>
              <a:rPr lang="nb-NO" sz="1100" dirty="0"/>
              <a:t>lidelse, uavhengig av pasientens samtykke.</a:t>
            </a:r>
          </a:p>
          <a:p>
            <a:pPr marL="628650" marR="0" lvl="1" indent="-171450" algn="l" defTabSz="914400" rtl="0" eaLnBrk="1" fontAlgn="auto" latinLnBrk="0" hangingPunct="1">
              <a:lnSpc>
                <a:spcPct val="100000"/>
              </a:lnSpc>
              <a:spcBef>
                <a:spcPct val="20000"/>
              </a:spcBef>
              <a:spcAft>
                <a:spcPts val="0"/>
              </a:spcAft>
              <a:buClrTx/>
              <a:buSzTx/>
              <a:buFont typeface="Calibri Light" panose="020F0302020204030204" pitchFamily="34" charset="0"/>
              <a:buChar char="−"/>
              <a:tabLst/>
              <a:defRPr/>
            </a:pPr>
            <a:r>
              <a:rPr lang="nb-NO" sz="1100" dirty="0"/>
              <a:t>Helsetjenesten kan formidler opplysninger som pasienten har samtykket til.</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b-NO" dirty="0">
                <a:latin typeface="+mj-lt"/>
              </a:rPr>
              <a:t>Unntak fra taushetsplikten. Helsetjenesten er unntatt taushetsplikten når pasienten </a:t>
            </a:r>
            <a:r>
              <a:rPr lang="nb-NO" sz="1100" dirty="0"/>
              <a:t>ikke er</a:t>
            </a:r>
            <a:r>
              <a:rPr lang="nb-NO" sz="1100" baseline="0" dirty="0"/>
              <a:t> </a:t>
            </a:r>
            <a:r>
              <a:rPr lang="nb-NO" sz="1100" dirty="0"/>
              <a:t>samtykkekompetent og det er grunn å anta at pasienten ville samtykket.</a:t>
            </a:r>
          </a:p>
          <a:p>
            <a:pPr marL="171450" indent="-171450">
              <a:lnSpc>
                <a:spcPct val="100000"/>
              </a:lnSpc>
              <a:spcBef>
                <a:spcPct val="20000"/>
              </a:spcBef>
              <a:buFont typeface="Arial" panose="020B0604020202020204" pitchFamily="34" charset="0"/>
              <a:buChar char="•"/>
            </a:pPr>
            <a:endParaRPr lang="nb-NO" sz="1100" dirty="0"/>
          </a:p>
          <a:p>
            <a:pPr marL="0" indent="0">
              <a:lnSpc>
                <a:spcPct val="100000"/>
              </a:lnSpc>
              <a:spcBef>
                <a:spcPct val="20000"/>
              </a:spcBef>
              <a:buFont typeface="Calibri Light" panose="020F0302020204030204" pitchFamily="34" charset="0"/>
              <a:buNone/>
            </a:pPr>
            <a:r>
              <a:rPr lang="nb-NO" sz="1100" dirty="0"/>
              <a:t>Når det gjelder informasjon om pårørendes rettigheter anbefaler vi «Informasjon til pårørende av pasienter med psykiske lidelser og rusmiddelproblemer» som dere finner ved å </a:t>
            </a:r>
            <a:r>
              <a:rPr lang="nb-NO" sz="1100" dirty="0" err="1"/>
              <a:t>scanne</a:t>
            </a:r>
            <a:r>
              <a:rPr lang="nb-NO" sz="1100" dirty="0"/>
              <a:t> QR koden.</a:t>
            </a:r>
          </a:p>
          <a:p>
            <a:pPr marL="0" indent="0">
              <a:lnSpc>
                <a:spcPct val="100000"/>
              </a:lnSpc>
              <a:spcBef>
                <a:spcPct val="20000"/>
              </a:spcBef>
              <a:buClr>
                <a:srgbClr val="5599EE"/>
              </a:buClr>
              <a:buFont typeface="Arial" panose="020B0604020202020204" pitchFamily="34" charset="0"/>
              <a:buNone/>
            </a:pPr>
            <a:endParaRPr lang="nb-NO" sz="1100" dirty="0">
              <a:solidFill>
                <a:prstClr val="black"/>
              </a:solidFill>
            </a:endParaRPr>
          </a:p>
          <a:p>
            <a:r>
              <a:rPr lang="nb-NO" sz="1100" u="sng" baseline="0" dirty="0"/>
              <a:t>Kilde: </a:t>
            </a:r>
          </a:p>
          <a:p>
            <a:r>
              <a:rPr lang="nb-NO" sz="1100" dirty="0">
                <a:hlinkClick r:id="rId3"/>
              </a:rPr>
              <a:t>Avklar hvem som er nærmeste pårørende til voksne pasienter/brukere - Helsedirektoratet</a:t>
            </a:r>
            <a:endParaRPr lang="nb-NO" sz="1100" baseline="0" dirty="0"/>
          </a:p>
          <a:p>
            <a:endParaRPr lang="nb-NO" sz="1100" u="sng" baseline="0" dirty="0"/>
          </a:p>
          <a:p>
            <a:r>
              <a:rPr lang="nb-NO" sz="1100" u="sng" baseline="0" dirty="0"/>
              <a:t>Ressurser for videre lesning</a:t>
            </a:r>
            <a:r>
              <a:rPr lang="nb-NO" sz="1100" baseline="0" dirty="0"/>
              <a:t>:</a:t>
            </a:r>
          </a:p>
          <a:p>
            <a:pPr marL="171450" indent="-171450">
              <a:buFontTx/>
              <a:buChar char="-"/>
            </a:pPr>
            <a:r>
              <a:rPr lang="nb-NO" sz="1100" dirty="0">
                <a:hlinkClick r:id="rId4"/>
              </a:rPr>
              <a:t>Pårørendes rettigheter – En oversikt for helsepersonell i den psykiske helsetjenesten og rustiltak.pdf (helsedirektoratet.no)</a:t>
            </a:r>
            <a:endParaRPr lang="nb-NO" sz="1100" dirty="0"/>
          </a:p>
          <a:p>
            <a:pPr marL="0" indent="0">
              <a:buFontTx/>
              <a:buNone/>
            </a:pPr>
            <a:endParaRPr lang="nb-NO" sz="1100" dirty="0"/>
          </a:p>
        </p:txBody>
      </p:sp>
      <p:sp>
        <p:nvSpPr>
          <p:cNvPr id="4" name="Plassholder for lysbildenummer 3"/>
          <p:cNvSpPr>
            <a:spLocks noGrp="1"/>
          </p:cNvSpPr>
          <p:nvPr>
            <p:ph type="sldNum" sz="quarter" idx="10"/>
          </p:nvPr>
        </p:nvSpPr>
        <p:spPr/>
        <p:txBody>
          <a:bodyPr/>
          <a:lstStyle/>
          <a:p>
            <a:fld id="{8246DF54-1510-4169-BBE1-14EB2116B6CE}" type="slidenum">
              <a:rPr lang="nb-NO" smtClean="0"/>
              <a:t>25</a:t>
            </a:fld>
            <a:endParaRPr lang="nb-NO"/>
          </a:p>
        </p:txBody>
      </p:sp>
    </p:spTree>
    <p:extLst>
      <p:ext uri="{BB962C8B-B14F-4D97-AF65-F5344CB8AC3E}">
        <p14:creationId xmlns:p14="http://schemas.microsoft.com/office/powerpoint/2010/main" val="2728908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b="1" dirty="0">
                <a:solidFill>
                  <a:schemeClr val="tx1"/>
                </a:solidFill>
                <a:latin typeface="+mn-lt"/>
              </a:rPr>
              <a:t>Tekst</a:t>
            </a:r>
          </a:p>
          <a:p>
            <a:r>
              <a:rPr lang="nb-NO" dirty="0"/>
              <a:t>Som sagt kan det å være pårørende oppleves belastende. </a:t>
            </a:r>
            <a:r>
              <a:rPr lang="nb-NO" b="0" i="0" dirty="0">
                <a:solidFill>
                  <a:schemeClr val="tx1"/>
                </a:solidFill>
                <a:effectLst/>
                <a:latin typeface="+mn-lt"/>
              </a:rPr>
              <a:t>Som pårørende kan du fort tenke at det eneste som betyr noe, er hvordan det går med den som er syk. Ofte kan man oppleve å stå i et dilemma mellom hvordan man best mulig kan støtte den som er syk og samtidig ivareta seg selv. Med utgangspunkt i de belastningene pårørende kan oppleve, er det avgjørende å ivareta seg selv for å kunne gi støtte over tid. Ingen er tjent med at pårørende blir utslitt.</a:t>
            </a:r>
          </a:p>
          <a:p>
            <a:pPr algn="l"/>
            <a:endParaRPr lang="nb-NO" b="0" i="0" dirty="0">
              <a:solidFill>
                <a:schemeClr val="tx1"/>
              </a:solidFill>
              <a:effectLst/>
              <a:latin typeface="+mn-lt"/>
            </a:endParaRPr>
          </a:p>
          <a:p>
            <a:pPr algn="l"/>
            <a:r>
              <a:rPr lang="nb-NO" dirty="0">
                <a:solidFill>
                  <a:schemeClr val="tx1"/>
                </a:solidFill>
                <a:latin typeface="+mn-lt"/>
              </a:rPr>
              <a:t>Her er noen råd som vi håper kan inspirere til å ivareta egen helse: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tx1"/>
                </a:solidFill>
                <a:latin typeface="+mn-lt"/>
              </a:rPr>
              <a:t>Utfyllende informasjon om alle punktene finnes på Forskning.no som QR koden leder til om du vil se nærmere på disse etter kurset i dag.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solidFill>
                  <a:schemeClr val="tx1"/>
                </a:solidFill>
                <a:latin typeface="+mn-lt"/>
              </a:rPr>
              <a:t>De ti punktene:</a:t>
            </a:r>
          </a:p>
          <a:p>
            <a:pPr marL="171450" indent="-171450" algn="l">
              <a:buFont typeface="Arial" panose="020B0604020202020204" pitchFamily="34" charset="0"/>
              <a:buChar char="•"/>
            </a:pPr>
            <a:r>
              <a:rPr lang="nb-NO" b="0" i="0" dirty="0">
                <a:solidFill>
                  <a:schemeClr val="tx1"/>
                </a:solidFill>
                <a:effectLst/>
                <a:latin typeface="+mn-lt"/>
              </a:rPr>
              <a:t>Erkjenn at rollen som pårørende, kan være både stor og tung</a:t>
            </a:r>
          </a:p>
          <a:p>
            <a:pPr marL="171450" indent="-171450" algn="l">
              <a:buFont typeface="Arial" panose="020B0604020202020204" pitchFamily="34" charset="0"/>
              <a:buChar char="•"/>
            </a:pPr>
            <a:r>
              <a:rPr lang="nb-NO" b="0" i="0" dirty="0">
                <a:solidFill>
                  <a:schemeClr val="tx1"/>
                </a:solidFill>
                <a:effectLst/>
                <a:latin typeface="+mn-lt"/>
              </a:rPr>
              <a:t>Ikke glem din egen helse</a:t>
            </a:r>
          </a:p>
          <a:p>
            <a:pPr marL="171450" indent="-171450" algn="l">
              <a:buFont typeface="Arial" panose="020B0604020202020204" pitchFamily="34" charset="0"/>
              <a:buChar char="•"/>
            </a:pPr>
            <a:r>
              <a:rPr lang="nb-NO" b="0" i="0" dirty="0">
                <a:solidFill>
                  <a:schemeClr val="tx1"/>
                </a:solidFill>
                <a:effectLst/>
                <a:latin typeface="+mn-lt"/>
              </a:rPr>
              <a:t>Treff andre i samme situasjon</a:t>
            </a:r>
            <a:endParaRPr lang="nb-NO" b="0" i="1" dirty="0">
              <a:solidFill>
                <a:schemeClr val="tx1"/>
              </a:solidFill>
              <a:latin typeface="+mn-lt"/>
            </a:endParaRPr>
          </a:p>
          <a:p>
            <a:pPr marL="171450" indent="-171450">
              <a:buFont typeface="Arial" panose="020B0604020202020204" pitchFamily="34" charset="0"/>
              <a:buChar char="•"/>
            </a:pPr>
            <a:r>
              <a:rPr lang="nb-NO" b="0" dirty="0">
                <a:solidFill>
                  <a:schemeClr val="tx1"/>
                </a:solidFill>
                <a:latin typeface="+mn-lt"/>
              </a:rPr>
              <a:t>Søk kunnskap om lidelsen</a:t>
            </a:r>
          </a:p>
          <a:p>
            <a:pPr marL="171450" indent="-171450">
              <a:buFont typeface="Arial" panose="020B0604020202020204" pitchFamily="34" charset="0"/>
              <a:buChar char="•"/>
            </a:pPr>
            <a:r>
              <a:rPr lang="nb-NO" b="0" dirty="0">
                <a:solidFill>
                  <a:schemeClr val="tx1"/>
                </a:solidFill>
                <a:latin typeface="+mn-lt"/>
              </a:rPr>
              <a:t>Vær i dialog med helsetjenesten og etterspør behandlingstilbud som involverer pårørende</a:t>
            </a:r>
          </a:p>
          <a:p>
            <a:pPr marL="171450" indent="-171450">
              <a:buFont typeface="Arial" panose="020B0604020202020204" pitchFamily="34" charset="0"/>
              <a:buChar char="•"/>
            </a:pPr>
            <a:r>
              <a:rPr lang="nb-NO" b="0" dirty="0">
                <a:solidFill>
                  <a:schemeClr val="tx1"/>
                </a:solidFill>
                <a:latin typeface="+mn-lt"/>
              </a:rPr>
              <a:t>Når den som er syk ikke ønsker å involvere pårørende, be om generell informasjon</a:t>
            </a:r>
          </a:p>
          <a:p>
            <a:pPr marL="171450" indent="-171450">
              <a:buFont typeface="Arial" panose="020B0604020202020204" pitchFamily="34" charset="0"/>
              <a:buChar char="•"/>
            </a:pPr>
            <a:r>
              <a:rPr lang="nb-NO" b="0" dirty="0">
                <a:solidFill>
                  <a:schemeClr val="tx1"/>
                </a:solidFill>
                <a:latin typeface="+mn-lt"/>
              </a:rPr>
              <a:t>Hold deg aktiv, og hold på sosialt nettverk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solidFill>
                  <a:schemeClr val="tx1"/>
                </a:solidFill>
                <a:latin typeface="+mn-lt"/>
              </a:rPr>
              <a:t>Vær åpen om situasjonen din og om hvordan du har det</a:t>
            </a:r>
          </a:p>
          <a:p>
            <a:pPr marL="171450" indent="-171450">
              <a:buFont typeface="Arial" panose="020B0604020202020204" pitchFamily="34" charset="0"/>
              <a:buChar char="•"/>
            </a:pPr>
            <a:r>
              <a:rPr lang="nb-NO" b="0" dirty="0">
                <a:solidFill>
                  <a:schemeClr val="tx1"/>
                </a:solidFill>
                <a:latin typeface="+mn-lt"/>
              </a:rPr>
              <a:t>Snakk med arbeidsgiver om din livssituasjon, og undersøk muligheter for tilrettelegging </a:t>
            </a:r>
          </a:p>
          <a:p>
            <a:pPr marL="171450" indent="-171450">
              <a:buFont typeface="Arial" panose="020B0604020202020204" pitchFamily="34" charset="0"/>
              <a:buChar char="•"/>
            </a:pPr>
            <a:r>
              <a:rPr lang="nb-NO" b="0" dirty="0">
                <a:solidFill>
                  <a:schemeClr val="tx1"/>
                </a:solidFill>
                <a:latin typeface="+mn-lt"/>
              </a:rPr>
              <a:t>Undersøk muligheter for avlastning, og be om støtte fra helsetjenesten</a:t>
            </a:r>
          </a:p>
          <a:p>
            <a:pPr marL="171450" indent="-171450">
              <a:buFont typeface="Arial" panose="020B0604020202020204" pitchFamily="34" charset="0"/>
              <a:buChar char="•"/>
            </a:pPr>
            <a:r>
              <a:rPr lang="nb-NO" b="0" dirty="0">
                <a:solidFill>
                  <a:schemeClr val="tx1"/>
                </a:solidFill>
                <a:latin typeface="+mn-lt"/>
              </a:rPr>
              <a:t>Be om hjelp for egen del hvis belastningen blir for stor</a:t>
            </a:r>
          </a:p>
          <a:p>
            <a:pPr algn="l"/>
            <a:endParaRPr lang="nb-NO" dirty="0">
              <a:solidFill>
                <a:schemeClr val="tx1"/>
              </a:solidFill>
              <a:latin typeface="+mn-lt"/>
            </a:endParaRPr>
          </a:p>
          <a:p>
            <a:pPr algn="l"/>
            <a:r>
              <a:rPr lang="nb-NO" u="sng" dirty="0">
                <a:solidFill>
                  <a:schemeClr val="tx1"/>
                </a:solidFill>
                <a:latin typeface="+mn-lt"/>
              </a:rPr>
              <a:t>Kilde: </a:t>
            </a:r>
          </a:p>
          <a:p>
            <a:pPr marL="171450" indent="-171450" algn="l">
              <a:buFontTx/>
              <a:buChar char="-"/>
            </a:pPr>
            <a:r>
              <a:rPr lang="nb-NO" dirty="0">
                <a:solidFill>
                  <a:srgbClr val="0563C1"/>
                </a:solidFill>
                <a:latin typeface="+mn-lt"/>
                <a:hlinkClick r:id="rId3">
                  <a:extLst>
                    <a:ext uri="{A12FA001-AC4F-418D-AE19-62706E023703}">
                      <ahyp:hlinkClr xmlns:ahyp="http://schemas.microsoft.com/office/drawing/2018/hyperlinkcolor" val="tx"/>
                    </a:ext>
                  </a:extLst>
                </a:hlinkClick>
              </a:rPr>
              <a:t>Ti råd til deg som er pårørende til en person med psykisk lidelse (forskning.no</a:t>
            </a:r>
            <a:r>
              <a:rPr lang="nb-NO" dirty="0">
                <a:solidFill>
                  <a:schemeClr val="tx1"/>
                </a:solidFill>
                <a:latin typeface="+mn-lt"/>
                <a:hlinkClick r:id="rId3">
                  <a:extLst>
                    <a:ext uri="{A12FA001-AC4F-418D-AE19-62706E023703}">
                      <ahyp:hlinkClr xmlns:ahyp="http://schemas.microsoft.com/office/drawing/2018/hyperlinkcolor" val="tx"/>
                    </a:ext>
                  </a:extLst>
                </a:hlinkClick>
              </a:rPr>
              <a:t>)</a:t>
            </a:r>
            <a:endParaRPr lang="nb-NO" dirty="0">
              <a:solidFill>
                <a:schemeClr val="tx1"/>
              </a:solidFill>
              <a:latin typeface="+mn-lt"/>
            </a:endParaRPr>
          </a:p>
          <a:p>
            <a:endParaRPr lang="nb-NO" dirty="0">
              <a:solidFill>
                <a:schemeClr val="tx1"/>
              </a:solidFill>
              <a:latin typeface="+mn-lt"/>
            </a:endParaRPr>
          </a:p>
          <a:p>
            <a:r>
              <a:rPr lang="nb-NO" u="sng" dirty="0">
                <a:solidFill>
                  <a:schemeClr val="tx1"/>
                </a:solidFill>
                <a:latin typeface="+mn-lt"/>
              </a:rPr>
              <a:t>Ressurs</a:t>
            </a:r>
            <a:r>
              <a:rPr lang="nb-NO" u="sng" baseline="0" dirty="0">
                <a:solidFill>
                  <a:schemeClr val="tx1"/>
                </a:solidFill>
                <a:latin typeface="+mn-lt"/>
              </a:rPr>
              <a:t> for videre lesing:</a:t>
            </a:r>
          </a:p>
          <a:p>
            <a:pPr marL="171450" indent="-171450">
              <a:buFontTx/>
              <a:buChar char="-"/>
            </a:pPr>
            <a:r>
              <a:rPr lang="nb-NO" dirty="0">
                <a:solidFill>
                  <a:srgbClr val="0563C1"/>
                </a:solidFill>
                <a:latin typeface="+mn-lt"/>
                <a:hlinkClick r:id="rId4">
                  <a:extLst>
                    <a:ext uri="{A12FA001-AC4F-418D-AE19-62706E023703}">
                      <ahyp:hlinkClr xmlns:ahyp="http://schemas.microsoft.com/office/drawing/2018/hyperlinkcolor" val="tx"/>
                    </a:ext>
                  </a:extLst>
                </a:hlinkClick>
              </a:rPr>
              <a:t>Støtte familie og andre pårørende – </a:t>
            </a:r>
            <a:r>
              <a:rPr lang="nb-NO" dirty="0">
                <a:solidFill>
                  <a:schemeClr val="tx1"/>
                </a:solidFill>
                <a:latin typeface="+mn-lt"/>
                <a:hlinkClick r:id="rId4">
                  <a:extLst>
                    <a:ext uri="{A12FA001-AC4F-418D-AE19-62706E023703}">
                      <ahyp:hlinkClr xmlns:ahyp="http://schemas.microsoft.com/office/drawing/2018/hyperlinkcolor" val="tx"/>
                    </a:ext>
                  </a:extLst>
                </a:hlinkClick>
              </a:rPr>
              <a:t>Helsedirektoratet</a:t>
            </a:r>
            <a:endParaRPr lang="nb-NO" dirty="0">
              <a:solidFill>
                <a:schemeClr val="tx1"/>
              </a:solidFill>
              <a:latin typeface="+mn-lt"/>
            </a:endParaRPr>
          </a:p>
          <a:p>
            <a:pPr marL="0" indent="0">
              <a:buFontTx/>
              <a:buNone/>
            </a:pPr>
            <a:endParaRPr lang="nb-NO" dirty="0">
              <a:solidFill>
                <a:schemeClr val="tx1"/>
              </a:solidFill>
              <a:latin typeface="+mn-lt"/>
            </a:endParaRPr>
          </a:p>
          <a:p>
            <a:endParaRPr lang="nb-NO" dirty="0">
              <a:solidFill>
                <a:schemeClr val="tx1"/>
              </a:solidFill>
              <a:latin typeface="+mn-lt"/>
            </a:endParaRPr>
          </a:p>
          <a:p>
            <a:pPr algn="l"/>
            <a:endParaRPr lang="nb-NO" dirty="0">
              <a:solidFill>
                <a:schemeClr val="tx1"/>
              </a:solidFill>
              <a:latin typeface="+mn-lt"/>
            </a:endParaRPr>
          </a:p>
        </p:txBody>
      </p:sp>
      <p:sp>
        <p:nvSpPr>
          <p:cNvPr id="4" name="Plassholder for lysbildenummer 3"/>
          <p:cNvSpPr>
            <a:spLocks noGrp="1"/>
          </p:cNvSpPr>
          <p:nvPr>
            <p:ph type="sldNum" sz="quarter" idx="10"/>
          </p:nvPr>
        </p:nvSpPr>
        <p:spPr/>
        <p:txBody>
          <a:bodyPr/>
          <a:lstStyle/>
          <a:p>
            <a:fld id="{1D1689EB-75E5-470E-AA2D-C767EE2A303C}" type="slidenum">
              <a:rPr lang="nb-NO" smtClean="0"/>
              <a:t>26</a:t>
            </a:fld>
            <a:endParaRPr lang="nb-NO"/>
          </a:p>
        </p:txBody>
      </p:sp>
    </p:spTree>
    <p:extLst>
      <p:ext uri="{BB962C8B-B14F-4D97-AF65-F5344CB8AC3E}">
        <p14:creationId xmlns:p14="http://schemas.microsoft.com/office/powerpoint/2010/main" val="3841056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r>
              <a:rPr lang="nb-NO" sz="1100" b="1" baseline="0" dirty="0"/>
              <a:t> </a:t>
            </a:r>
            <a:endParaRPr lang="nb-NO" sz="1100" b="1" dirty="0"/>
          </a:p>
          <a:p>
            <a:r>
              <a:rPr lang="nb-NO" sz="1100" dirty="0"/>
              <a:t>Vi skal nå snakke om ivaretagelse av barn når en i familien har bipolar lidelse. Deltagerne på Bipolarkurset har om dette på </a:t>
            </a:r>
            <a:r>
              <a:rPr lang="nb-NO" sz="1100" dirty="0" err="1"/>
              <a:t>kursgang</a:t>
            </a:r>
            <a:r>
              <a:rPr lang="nb-NO" sz="1100" dirty="0"/>
              <a:t> 12.</a:t>
            </a:r>
          </a:p>
          <a:p>
            <a:endParaRPr lang="nb-NO" sz="1100" dirty="0"/>
          </a:p>
          <a:p>
            <a:r>
              <a:rPr lang="nb-NO" sz="1100" dirty="0"/>
              <a:t>Dette er et viktig tema, men også et tema det kan være vondt og vanskelig å snakke om. Det er også et tema som er mest </a:t>
            </a:r>
            <a:r>
              <a:rPr lang="nb-NO" sz="1100" baseline="0" dirty="0"/>
              <a:t>aktuelt for de av kursdeltagerne som har barn og ungdom boende hjemme. Men det kan også være relevant for de som vurderer å få barn i framtiden, eller har egne opplevelser med å være barn til en forelder med bipolar lidelse (eller andre plager/sykdommer). Noen har kanskje også mindreårige søsken.</a:t>
            </a:r>
          </a:p>
          <a:p>
            <a:endParaRPr lang="nb-NO" sz="1100" baseline="0" dirty="0"/>
          </a:p>
          <a:p>
            <a:pPr marL="171450" indent="-171450" algn="l">
              <a:buFont typeface="Arial" panose="020B0604020202020204" pitchFamily="34" charset="0"/>
              <a:buChar char="•"/>
            </a:pPr>
            <a:r>
              <a:rPr lang="nb-NO" sz="1100" dirty="0"/>
              <a:t>Barn er avhengige av sine primære omsorgspersoner. Det gjør dem spesielt følsomme for variasjoner i:</a:t>
            </a:r>
          </a:p>
          <a:p>
            <a:pPr marL="628650" lvl="1" indent="-171450" algn="l">
              <a:buFont typeface="Arial" panose="020B0604020202020204" pitchFamily="34" charset="0"/>
              <a:buChar char="•"/>
            </a:pPr>
            <a:r>
              <a:rPr lang="nb-NO" sz="1100" dirty="0"/>
              <a:t>foreldres humør, følelsesmessige og fysiske tilstedeværelse</a:t>
            </a:r>
          </a:p>
          <a:p>
            <a:pPr marL="628650" lvl="1" indent="-171450" algn="l">
              <a:buFont typeface="Arial" panose="020B0604020202020204" pitchFamily="34" charset="0"/>
              <a:buChar char="•"/>
            </a:pPr>
            <a:r>
              <a:rPr lang="nb-NO" sz="1100" dirty="0"/>
              <a:t>stemninger i hjemmet</a:t>
            </a:r>
          </a:p>
          <a:p>
            <a:pPr marL="628650" lvl="1" indent="-171450" algn="l">
              <a:buFont typeface="Arial" panose="020B0604020202020204" pitchFamily="34" charset="0"/>
              <a:buChar char="•"/>
            </a:pPr>
            <a:r>
              <a:rPr lang="nb-NO" sz="1100" dirty="0"/>
              <a:t>normale rutiner og aktiviteter</a:t>
            </a:r>
          </a:p>
          <a:p>
            <a:endParaRPr lang="nb-NO" sz="1100" baseline="0" dirty="0"/>
          </a:p>
          <a:p>
            <a:r>
              <a:rPr lang="nb-NO" sz="1100" u="sng" baseline="0" dirty="0"/>
              <a:t>Kilde</a:t>
            </a:r>
            <a:r>
              <a:rPr lang="nb-NO" sz="1100" u="none" baseline="0" dirty="0"/>
              <a:t>: </a:t>
            </a:r>
          </a:p>
          <a:p>
            <a:r>
              <a:rPr lang="nb-NO" sz="1100" baseline="0" dirty="0"/>
              <a:t>Delen om barn er utarbeidet med bidrag fra Kari Lund, Vestre Viken HF.</a:t>
            </a:r>
            <a:endParaRPr lang="nb-NO" sz="11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27</a:t>
            </a:fld>
            <a:endParaRPr lang="nb-NO"/>
          </a:p>
        </p:txBody>
      </p:sp>
    </p:spTree>
    <p:extLst>
      <p:ext uri="{BB962C8B-B14F-4D97-AF65-F5344CB8AC3E}">
        <p14:creationId xmlns:p14="http://schemas.microsoft.com/office/powerpoint/2010/main" val="2924905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r>
              <a:rPr lang="nb-NO" sz="1100" b="1" baseline="0" dirty="0"/>
              <a:t> </a:t>
            </a:r>
          </a:p>
          <a:p>
            <a:pPr marL="342900" indent="-342900" algn="l">
              <a:buFont typeface="Arial" panose="020B0604020202020204" pitchFamily="34" charset="0"/>
              <a:buChar char="•"/>
            </a:pPr>
            <a:r>
              <a:rPr lang="nb-NO" sz="1100" dirty="0"/>
              <a:t>Barn blir i likhet med voksne stresset av lav kontroll, lav forutsigbarhet og lav sosial støtte</a:t>
            </a:r>
          </a:p>
          <a:p>
            <a:pPr marL="457200" lvl="1" indent="0" algn="l">
              <a:buFont typeface="Arial" panose="020B0604020202020204" pitchFamily="34" charset="0"/>
              <a:buNone/>
            </a:pPr>
            <a:r>
              <a:rPr lang="nb-NO" sz="1100" dirty="0"/>
              <a:t>- Det som er uforståelig og uforutsigbart skaper usikkerhet, uro og engstelse</a:t>
            </a:r>
          </a:p>
          <a:p>
            <a:pPr marL="342900" indent="-342900" algn="l">
              <a:buFont typeface="Arial" panose="020B0604020202020204" pitchFamily="34" charset="0"/>
              <a:buChar char="•"/>
            </a:pPr>
            <a:r>
              <a:rPr lang="nb-NO" sz="1100" dirty="0"/>
              <a:t>Barn har begrensede forklaringsmodeller</a:t>
            </a:r>
          </a:p>
          <a:p>
            <a:pPr marL="457200" lvl="1" indent="0" algn="l">
              <a:buFont typeface="Arial" panose="020B0604020202020204" pitchFamily="34" charset="0"/>
              <a:buNone/>
            </a:pPr>
            <a:r>
              <a:rPr lang="nb-NO" sz="1100" dirty="0"/>
              <a:t>- Fravær av informasjon gjør at de leter etter forklaringer i egen væremåte, noe som igjen kan resultere i skyldfølelse</a:t>
            </a:r>
          </a:p>
          <a:p>
            <a:pPr marL="342900" indent="-342900" algn="l">
              <a:buFont typeface="Arial" panose="020B0604020202020204" pitchFamily="34" charset="0"/>
              <a:buChar char="•"/>
            </a:pPr>
            <a:r>
              <a:rPr lang="nb-NO" sz="1100" dirty="0"/>
              <a:t>Barn trenger å forstå hva som foregår</a:t>
            </a:r>
          </a:p>
          <a:p>
            <a:pPr marL="342900" indent="-342900" algn="l">
              <a:buFont typeface="Arial" panose="020B0604020202020204" pitchFamily="34" charset="0"/>
              <a:buChar char="•"/>
            </a:pPr>
            <a:endParaRPr lang="nb-NO" sz="1100" dirty="0"/>
          </a:p>
          <a:p>
            <a:endParaRPr lang="nb-NO" sz="1100" b="1"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28</a:t>
            </a:fld>
            <a:endParaRPr lang="nb-NO"/>
          </a:p>
        </p:txBody>
      </p:sp>
    </p:spTree>
    <p:extLst>
      <p:ext uri="{BB962C8B-B14F-4D97-AF65-F5344CB8AC3E}">
        <p14:creationId xmlns:p14="http://schemas.microsoft.com/office/powerpoint/2010/main" val="1624904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solidFill>
                  <a:schemeClr val="tx1"/>
                </a:solidFill>
              </a:rPr>
              <a:t>Tekst:</a:t>
            </a:r>
            <a:r>
              <a:rPr lang="nb-NO" altLang="nb-NO" sz="1100" b="1" baseline="0" dirty="0">
                <a:solidFill>
                  <a:schemeClr val="tx1"/>
                </a:solidFill>
              </a:rPr>
              <a:t> </a:t>
            </a:r>
          </a:p>
          <a:p>
            <a:pPr marL="171450" indent="-171450">
              <a:buFont typeface="Arial" panose="020B0604020202020204" pitchFamily="34" charset="0"/>
              <a:buChar char="•"/>
            </a:pPr>
            <a:r>
              <a:rPr lang="nb-NO" sz="1100" dirty="0">
                <a:solidFill>
                  <a:schemeClr val="tx1"/>
                </a:solidFill>
              </a:rPr>
              <a:t>Barn skal ikke vite alt, men nok</a:t>
            </a:r>
          </a:p>
          <a:p>
            <a:pPr marL="171450" indent="-171450">
              <a:buFont typeface="Arial" panose="020B0604020202020204" pitchFamily="34" charset="0"/>
              <a:buChar char="•"/>
            </a:pPr>
            <a:r>
              <a:rPr lang="nb-NO" sz="1100" dirty="0">
                <a:solidFill>
                  <a:schemeClr val="tx1"/>
                </a:solidFill>
              </a:rPr>
              <a:t>Beskriv på en enkel og alderstilpasset måte hvordan sykdommen påvirker den som har bipolar lidelse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solidFill>
                  <a:schemeClr val="tx1"/>
                </a:solidFill>
              </a:rPr>
              <a:t>Alderstilpassede</a:t>
            </a:r>
            <a:r>
              <a:rPr lang="nb-NO" altLang="nb-NO" sz="1100" baseline="0" dirty="0">
                <a:solidFill>
                  <a:schemeClr val="tx1"/>
                </a:solidFill>
              </a:rPr>
              <a:t> måter: For yngre barn kan man bruke p</a:t>
            </a:r>
            <a:r>
              <a:rPr lang="nb-NO" altLang="nb-NO" sz="1100" dirty="0">
                <a:solidFill>
                  <a:schemeClr val="tx1"/>
                </a:solidFill>
              </a:rPr>
              <a:t>arallelle historier (som ligner på deres erfaring), f.eks. gjennom bøker som «The bipolar </a:t>
            </a:r>
            <a:r>
              <a:rPr lang="nb-NO" altLang="nb-NO" sz="1100" dirty="0" err="1">
                <a:solidFill>
                  <a:schemeClr val="tx1"/>
                </a:solidFill>
              </a:rPr>
              <a:t>bear</a:t>
            </a:r>
            <a:r>
              <a:rPr lang="nb-NO" altLang="nb-NO" sz="1100" dirty="0">
                <a:solidFill>
                  <a:schemeClr val="tx1"/>
                </a:solidFill>
              </a:rPr>
              <a:t> </a:t>
            </a:r>
            <a:r>
              <a:rPr lang="nb-NO" altLang="nb-NO" sz="1100" dirty="0" err="1">
                <a:solidFill>
                  <a:schemeClr val="tx1"/>
                </a:solidFill>
              </a:rPr>
              <a:t>family</a:t>
            </a:r>
            <a:r>
              <a:rPr lang="nb-NO" altLang="nb-NO" sz="1100" dirty="0">
                <a:solidFill>
                  <a:schemeClr val="tx1"/>
                </a:solidFill>
              </a:rPr>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solidFill>
                  <a:schemeClr val="tx1"/>
                </a:solidFill>
              </a:rPr>
              <a:t>F.eks. at sykdommen kommer og går, som gjør at man i perioder orker mindre, må hvile mer og noen ganger må reise bort for å få hjelp. Andre ganger kan man ha for mye energi, noe som kan gjøre at…</a:t>
            </a:r>
            <a:endParaRPr lang="nb-NO" sz="1100" dirty="0">
              <a:solidFill>
                <a:schemeClr val="tx1"/>
              </a:solidFill>
            </a:endParaRPr>
          </a:p>
          <a:p>
            <a:pPr marL="171450" indent="-171450">
              <a:buFont typeface="Arial" panose="020B0604020202020204" pitchFamily="34" charset="0"/>
              <a:buChar char="•"/>
            </a:pPr>
            <a:r>
              <a:rPr lang="nb-NO" sz="1100" dirty="0">
                <a:solidFill>
                  <a:schemeClr val="tx1"/>
                </a:solidFill>
              </a:rPr>
              <a:t>Det viktigste er at forklaringen virker beroligende og betryggende og at endringene ved den som har en bipolar lidelse ikke er en avvisning av dem eller betyr at de har gjort noe galt</a:t>
            </a:r>
          </a:p>
          <a:p>
            <a:pPr marL="171450" indent="-171450">
              <a:buFont typeface="Arial" panose="020B0604020202020204" pitchFamily="34" charset="0"/>
              <a:buChar char="•"/>
            </a:pPr>
            <a:r>
              <a:rPr lang="nb-NO" sz="1100" dirty="0">
                <a:solidFill>
                  <a:schemeClr val="tx1"/>
                </a:solidFill>
              </a:rPr>
              <a:t>Oppmuntre til spørsmål om ting de lurer på</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solidFill>
                  <a:schemeClr val="tx1"/>
                </a:solidFill>
              </a:rPr>
              <a:t>Mange barn kvier seg for å stille personlige spørsmål til foreldrene, og kjenner på en fornemmelse av at dette er vanskelig for foreldrene. Ikke vent til barna spør!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solidFill>
                  <a:schemeClr val="tx1"/>
                </a:solidFill>
              </a:rPr>
              <a:t>Barn kan lure på om sykdommen er dødelig, smittsom, om forelderen blir bedre eller frisk, hva de selv kan gjør for å hjelpe, om de kan fortelle venner om sykdommen, hvor lenge forelderen eventuelt blir borte ved fravær som ved innleggelser, om de kan komme på besøk, hvem som skal passe på dem m.m.</a:t>
            </a:r>
            <a:endParaRPr lang="nb-NO" sz="1100" dirty="0">
              <a:solidFill>
                <a:schemeClr val="tx1"/>
              </a:solidFill>
            </a:endParaRPr>
          </a:p>
          <a:p>
            <a:pPr marL="171450" indent="-171450">
              <a:buFont typeface="Arial" panose="020B0604020202020204" pitchFamily="34" charset="0"/>
              <a:buChar char="•"/>
            </a:pPr>
            <a:r>
              <a:rPr lang="nb-NO" sz="1100" dirty="0">
                <a:solidFill>
                  <a:schemeClr val="tx1"/>
                </a:solidFill>
              </a:rPr>
              <a:t>Hjelp barna til å snakke om egne opplevelser, tanker og følelser – også med andre (barn er lojale) – og anerkjenn disse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solidFill>
                  <a:schemeClr val="tx1"/>
                </a:solidFill>
              </a:rPr>
              <a:t>Barn bør gis anledning til å snakke om egne reaksjoner, trygges («ja, mamma føler seg sliten, men det går bra, og det går over etter hvert selv om det kan ta litt tid») og veiledes i andre måter å bidra på (neste lysbilde).</a:t>
            </a:r>
          </a:p>
          <a:p>
            <a:pPr marL="171450" indent="-171450">
              <a:buFont typeface="Arial" panose="020B0604020202020204" pitchFamily="34" charset="0"/>
              <a:buChar char="•"/>
            </a:pPr>
            <a:r>
              <a:rPr lang="nb-NO" sz="1100" dirty="0">
                <a:solidFill>
                  <a:schemeClr val="tx1"/>
                </a:solidFill>
              </a:rPr>
              <a:t>Ved hver ny situasjon som oppstår, bør barna forklares hva som skjer og om mulig forberedes på endringer i god tid (forutsigbarhet)</a:t>
            </a:r>
          </a:p>
          <a:p>
            <a:pPr marL="171450" indent="-171450">
              <a:buFont typeface="Arial" panose="020B0604020202020204" pitchFamily="34" charset="0"/>
              <a:buChar char="•"/>
            </a:pPr>
            <a:r>
              <a:rPr lang="nb-NO" sz="1100" dirty="0">
                <a:solidFill>
                  <a:schemeClr val="tx1"/>
                </a:solidFill>
              </a:rPr>
              <a:t>Ting må gjentas for å huskes, bearbeides og normaliseres</a:t>
            </a:r>
          </a:p>
        </p:txBody>
      </p:sp>
      <p:sp>
        <p:nvSpPr>
          <p:cNvPr id="4" name="Plassholder for lysbildenummer 3"/>
          <p:cNvSpPr>
            <a:spLocks noGrp="1"/>
          </p:cNvSpPr>
          <p:nvPr>
            <p:ph type="sldNum" sz="quarter" idx="10"/>
          </p:nvPr>
        </p:nvSpPr>
        <p:spPr/>
        <p:txBody>
          <a:bodyPr/>
          <a:lstStyle/>
          <a:p>
            <a:fld id="{9435FB40-6131-4A19-980F-C35235EF2C4A}" type="slidenum">
              <a:rPr lang="nb-NO" smtClean="0"/>
              <a:t>29</a:t>
            </a:fld>
            <a:endParaRPr lang="nb-NO"/>
          </a:p>
        </p:txBody>
      </p:sp>
    </p:spTree>
    <p:extLst>
      <p:ext uri="{BB962C8B-B14F-4D97-AF65-F5344CB8AC3E}">
        <p14:creationId xmlns:p14="http://schemas.microsoft.com/office/powerpoint/2010/main" val="228498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Det er to hovedtyper av behandling ved bipolar lidelse: medikamentell behandling og psykososiale tiltak.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u="none" dirty="0"/>
              <a:t>Medikamentell</a:t>
            </a:r>
            <a:r>
              <a:rPr lang="nb-NO" sz="1100" b="1" u="none" baseline="0" dirty="0"/>
              <a:t> behandling: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For mange har medikamenter god tilbakefallsforebyggende effekt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og</a:t>
            </a:r>
            <a:r>
              <a:rPr lang="nb-NO" altLang="nb-NO" sz="1100" baseline="0" dirty="0"/>
              <a:t> m</a:t>
            </a:r>
            <a:r>
              <a:rPr lang="nb-NO" altLang="nb-NO" sz="1100" dirty="0"/>
              <a:t>edikamenter er fortsatt den grunnleggende behandlingsformen.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t>Men:</a:t>
            </a:r>
          </a:p>
          <a:p>
            <a:pPr marL="628650" lvl="1" indent="-171450">
              <a:buFontTx/>
              <a:buChar char="-"/>
            </a:pPr>
            <a:r>
              <a:rPr lang="nb-NO" altLang="nb-NO" sz="1100" dirty="0"/>
              <a:t>En del ønsker ikke å bruke medikamenter</a:t>
            </a:r>
          </a:p>
          <a:p>
            <a:pPr marL="628650" lvl="1" indent="-171450">
              <a:buFontTx/>
              <a:buChar char="-"/>
            </a:pPr>
            <a:r>
              <a:rPr lang="nb-NO" altLang="nb-NO" sz="1100" dirty="0"/>
              <a:t>En del har ikke forebyggende effekt av medisinering</a:t>
            </a:r>
          </a:p>
          <a:p>
            <a:pPr marL="628650" lvl="1" indent="-171450">
              <a:buFontTx/>
              <a:buChar char="-"/>
            </a:pPr>
            <a:r>
              <a:rPr lang="nb-NO" altLang="nb-NO" sz="1100" dirty="0"/>
              <a:t>Mange har kun delvis effekt</a:t>
            </a:r>
          </a:p>
          <a:p>
            <a:pPr marL="628650" lvl="1" indent="-171450">
              <a:buFontTx/>
              <a:buChar char="-"/>
            </a:pPr>
            <a:r>
              <a:rPr lang="nb-NO" altLang="nb-NO" sz="1100" dirty="0"/>
              <a:t>Dermed er det behov for andre behandlingsformer i tillegg eller som alternativer</a:t>
            </a: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u="none" dirty="0"/>
              <a:t>Psykososiale tiltak:</a:t>
            </a:r>
            <a:r>
              <a:rPr lang="nb-NO" altLang="nb-NO" sz="1100" b="1" u="none" baseline="0" dirty="0"/>
              <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nb-NO" sz="1100" dirty="0">
                <a:latin typeface="+mn-lt"/>
              </a:rPr>
              <a:t>Det finnes studier om ulike psykososiale behandlingsformer. Her nevnes kun bipolarkurs</a:t>
            </a:r>
            <a:r>
              <a:rPr lang="nb-NO" sz="1100" baseline="0" dirty="0">
                <a:latin typeface="+mn-lt"/>
              </a:rPr>
              <a:t>/gruppepsykoedukasjon. I studier av effekten av psykososiale tiltak har deltagerne benyttet medisiner. Vi vet derfor lite om effekten uten bruk av medisiner. </a:t>
            </a:r>
          </a:p>
          <a:p>
            <a:pPr marL="0" indent="0">
              <a:buFont typeface="+mj-lt"/>
              <a:buNone/>
            </a:pPr>
            <a:endParaRPr lang="nb-NO" sz="1100" b="1" dirty="0">
              <a:latin typeface="+mn-lt"/>
            </a:endParaRPr>
          </a:p>
          <a:p>
            <a:pPr marL="171450" indent="-171450">
              <a:buFont typeface="Arial" panose="020B0604020202020204" pitchFamily="34" charset="0"/>
              <a:buChar char="•"/>
            </a:pPr>
            <a:r>
              <a:rPr lang="nb-NO" altLang="nb-NO" sz="1100" dirty="0">
                <a:latin typeface="+mn-lt"/>
              </a:rPr>
              <a:t>De siste tiårene har forskning vist at behandlingsformer som bipolarkurs (gruppepsykoedukasjon) kan ha svært god tilleggseffekt til medikamenter</a:t>
            </a:r>
          </a:p>
          <a:p>
            <a:pPr marL="171450" indent="-171450">
              <a:buFont typeface="Arial" panose="020B0604020202020204" pitchFamily="34" charset="0"/>
              <a:buChar char="•"/>
            </a:pPr>
            <a:r>
              <a:rPr lang="nb-NO" altLang="nb-NO" sz="1100" dirty="0">
                <a:latin typeface="+mn-lt"/>
              </a:rPr>
              <a:t>Men for å oppnå denne effekten, kreves stor egeninnsats og ofte et godt samarbeid med gode hjelpere som pårørende og helsepersonell </a:t>
            </a:r>
            <a:endParaRPr lang="nb-NO" sz="1100" dirty="0">
              <a:latin typeface="+mn-lt"/>
            </a:endParaRPr>
          </a:p>
          <a:p>
            <a:pPr marL="0" indent="0">
              <a:buFontTx/>
              <a:buNone/>
            </a:pPr>
            <a:endParaRPr lang="nn-NO" altLang="nb-NO" sz="1100" baseline="0" dirty="0">
              <a:latin typeface="+mn-lt"/>
              <a:ea typeface="ＭＳ Ｐゴシック" panose="020B0600070205080204" pitchFamily="34" charset="-128"/>
            </a:endParaRPr>
          </a:p>
          <a:p>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rPr>
              <a:t>Tilleggsinformasjon ved behov:</a:t>
            </a:r>
          </a:p>
          <a:p>
            <a:pPr marL="285750" marR="0" lvl="0" indent="-285750" algn="l" defTabSz="914400" rtl="0" eaLnBrk="1" fontAlgn="auto" latinLnBrk="0" hangingPunct="1">
              <a:lnSpc>
                <a:spcPct val="100000"/>
              </a:lnSpc>
              <a:spcBef>
                <a:spcPct val="0"/>
              </a:spcBef>
              <a:spcAft>
                <a:spcPts val="0"/>
              </a:spcAft>
              <a:buClrTx/>
              <a:buSzTx/>
              <a:buFontTx/>
              <a:buChar char="-"/>
              <a:tabLst/>
              <a:defRPr/>
            </a:pPr>
            <a:r>
              <a:rPr lang="nn-NO" altLang="nb-NO" sz="1100" dirty="0" err="1">
                <a:latin typeface="+mn-lt"/>
                <a:ea typeface="ＭＳ Ｐゴシック" panose="020B0600070205080204" pitchFamily="34" charset="-128"/>
              </a:rPr>
              <a:t>Colom</a:t>
            </a:r>
            <a:r>
              <a:rPr lang="nn-NO" altLang="nb-NO" sz="1100" dirty="0">
                <a:latin typeface="+mn-lt"/>
                <a:ea typeface="ＭＳ Ｐゴシック" panose="020B0600070205080204" pitchFamily="34" charset="-128"/>
              </a:rPr>
              <a:t> og </a:t>
            </a:r>
            <a:r>
              <a:rPr lang="nn-NO" altLang="nb-NO" sz="1100" dirty="0" err="1">
                <a:latin typeface="+mn-lt"/>
                <a:ea typeface="ＭＳ Ｐゴシック" panose="020B0600070205080204" pitchFamily="34" charset="-128"/>
              </a:rPr>
              <a:t>kollegers</a:t>
            </a:r>
            <a:r>
              <a:rPr lang="nn-NO" altLang="nb-NO" sz="1100" dirty="0">
                <a:latin typeface="+mn-lt"/>
                <a:ea typeface="ＭＳ Ｐゴシック" panose="020B0600070205080204" pitchFamily="34" charset="-128"/>
              </a:rPr>
              <a:t> (2003, 2009) RCT-studie om effekten av </a:t>
            </a:r>
            <a:r>
              <a:rPr lang="nn-NO" altLang="nb-NO" sz="1100" dirty="0" err="1">
                <a:latin typeface="+mn-lt"/>
                <a:ea typeface="ＭＳ Ｐゴシック" panose="020B0600070205080204" pitchFamily="34" charset="-128"/>
              </a:rPr>
              <a:t>gruppepsykoedukasjon</a:t>
            </a:r>
            <a:r>
              <a:rPr lang="nn-NO" altLang="nb-NO" sz="1100" dirty="0">
                <a:latin typeface="+mn-lt"/>
                <a:ea typeface="ＭＳ Ｐゴシック" panose="020B0600070205080204" pitchFamily="34" charset="-128"/>
              </a:rPr>
              <a:t> var viktig for </a:t>
            </a:r>
            <a:r>
              <a:rPr lang="nn-NO" altLang="nb-NO" sz="1100" dirty="0" err="1">
                <a:latin typeface="+mn-lt"/>
                <a:ea typeface="ＭＳ Ｐゴシック" panose="020B0600070205080204" pitchFamily="34" charset="-128"/>
              </a:rPr>
              <a:t>etableringen</a:t>
            </a:r>
            <a:r>
              <a:rPr lang="nn-NO" altLang="nb-NO" sz="1100" dirty="0">
                <a:latin typeface="+mn-lt"/>
                <a:ea typeface="ＭＳ Ｐゴシック" panose="020B0600070205080204" pitchFamily="34" charset="-128"/>
              </a:rPr>
              <a:t> av de norske </a:t>
            </a:r>
            <a:r>
              <a:rPr lang="nn-NO" altLang="nb-NO" sz="1100" baseline="0" dirty="0" err="1">
                <a:latin typeface="+mn-lt"/>
                <a:ea typeface="ＭＳ Ｐゴシック" panose="020B0600070205080204" pitchFamily="34" charset="-128"/>
              </a:rPr>
              <a:t>bipolarkursene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Deltagerne</a:t>
            </a:r>
            <a:r>
              <a:rPr lang="nn-NO" altLang="nb-NO" sz="1100" baseline="0" dirty="0">
                <a:latin typeface="+mn-lt"/>
                <a:ea typeface="ＭＳ Ｐゴシック" panose="020B0600070205080204" pitchFamily="34" charset="-128"/>
              </a:rPr>
              <a:t> var medisinerte. Studien viste at de som </a:t>
            </a:r>
            <a:r>
              <a:rPr lang="nn-NO" altLang="nb-NO" sz="1100" baseline="0" dirty="0" err="1">
                <a:latin typeface="+mn-lt"/>
                <a:ea typeface="ＭＳ Ｐゴシック" panose="020B0600070205080204" pitchFamily="34" charset="-128"/>
              </a:rPr>
              <a:t>fikk</a:t>
            </a:r>
            <a:r>
              <a:rPr lang="nn-NO" altLang="nb-NO" sz="1100" baseline="0" dirty="0">
                <a:latin typeface="+mn-lt"/>
                <a:ea typeface="ＭＳ Ｐゴシック" panose="020B0600070205080204" pitchFamily="34" charset="-128"/>
              </a:rPr>
              <a:t> kurs opplevde en </a:t>
            </a:r>
            <a:r>
              <a:rPr lang="nn-NO" altLang="nb-NO" sz="1100" baseline="0" dirty="0" err="1">
                <a:latin typeface="+mn-lt"/>
                <a:ea typeface="ＭＳ Ｐゴシック" panose="020B0600070205080204" pitchFamily="34" charset="-128"/>
              </a:rPr>
              <a:t>betydelig</a:t>
            </a:r>
            <a:r>
              <a:rPr lang="nn-NO" altLang="nb-NO" sz="1100" baseline="0" dirty="0">
                <a:latin typeface="+mn-lt"/>
                <a:ea typeface="ＭＳ Ｐゴシック" panose="020B0600070205080204" pitchFamily="34" charset="-128"/>
              </a:rPr>
              <a:t> reduksjon i </a:t>
            </a:r>
            <a:r>
              <a:rPr lang="nn-NO" altLang="nb-NO" sz="1100" baseline="0" dirty="0" err="1">
                <a:latin typeface="+mn-lt"/>
                <a:ea typeface="ＭＳ Ｐゴシック" panose="020B0600070205080204" pitchFamily="34" charset="-128"/>
              </a:rPr>
              <a:t>antall</a:t>
            </a:r>
            <a:r>
              <a:rPr lang="nn-NO" altLang="nb-NO" sz="1100" baseline="0" dirty="0">
                <a:latin typeface="+mn-lt"/>
                <a:ea typeface="ＭＳ Ｐゴシック" panose="020B0600070205080204" pitchFamily="34" charset="-128"/>
              </a:rPr>
              <a:t> tilbakefall, </a:t>
            </a:r>
            <a:r>
              <a:rPr lang="en-US" altLang="nb-NO" sz="1100" b="0" dirty="0" err="1">
                <a:latin typeface="+mn-lt"/>
              </a:rPr>
              <a:t>forlenget</a:t>
            </a:r>
            <a:r>
              <a:rPr lang="en-US" altLang="nb-NO" sz="1100" b="0" dirty="0">
                <a:latin typeface="+mn-lt"/>
              </a:rPr>
              <a:t> </a:t>
            </a:r>
            <a:r>
              <a:rPr lang="en-US" altLang="nb-NO" sz="1100" b="0" dirty="0" err="1">
                <a:latin typeface="+mn-lt"/>
              </a:rPr>
              <a:t>tid</a:t>
            </a:r>
            <a:r>
              <a:rPr lang="en-US" altLang="nb-NO" sz="1100" b="0" dirty="0">
                <a:latin typeface="+mn-lt"/>
              </a:rPr>
              <a:t> </a:t>
            </a:r>
            <a:r>
              <a:rPr lang="en-US" altLang="nb-NO" sz="1100" b="0" dirty="0" err="1">
                <a:latin typeface="+mn-lt"/>
              </a:rPr>
              <a:t>til</a:t>
            </a:r>
            <a:r>
              <a:rPr lang="en-US" altLang="nb-NO" sz="1100" b="0" dirty="0">
                <a:latin typeface="+mn-lt"/>
              </a:rPr>
              <a:t> nye </a:t>
            </a:r>
            <a:r>
              <a:rPr lang="en-US" altLang="nb-NO" sz="1100" b="0" dirty="0" err="1">
                <a:latin typeface="+mn-lt"/>
              </a:rPr>
              <a:t>episoder</a:t>
            </a:r>
            <a:r>
              <a:rPr lang="en-US" altLang="nb-NO" sz="1100" b="0" dirty="0">
                <a:latin typeface="+mn-lt"/>
              </a:rPr>
              <a:t> </a:t>
            </a:r>
            <a:r>
              <a:rPr lang="en-US" altLang="nb-NO" sz="1100" b="0" dirty="0" err="1">
                <a:latin typeface="+mn-lt"/>
              </a:rPr>
              <a:t>og</a:t>
            </a:r>
            <a:r>
              <a:rPr lang="en-US" altLang="nb-NO" sz="1100" b="0" dirty="0">
                <a:latin typeface="+mn-lt"/>
              </a:rPr>
              <a:t> nye </a:t>
            </a:r>
            <a:r>
              <a:rPr lang="en-US" altLang="nb-NO" sz="1100" b="0" dirty="0" err="1">
                <a:latin typeface="+mn-lt"/>
              </a:rPr>
              <a:t>innleggelser</a:t>
            </a:r>
            <a:r>
              <a:rPr lang="en-US" altLang="nb-NO" sz="1100" b="0" dirty="0">
                <a:latin typeface="+mn-lt"/>
              </a:rPr>
              <a:t> </a:t>
            </a:r>
            <a:r>
              <a:rPr lang="en-US" altLang="nb-NO" sz="1100" b="0" dirty="0" err="1">
                <a:latin typeface="+mn-lt"/>
              </a:rPr>
              <a:t>og</a:t>
            </a:r>
            <a:r>
              <a:rPr lang="en-US" altLang="nb-NO" sz="1100" b="0" dirty="0">
                <a:latin typeface="+mn-lt"/>
              </a:rPr>
              <a:t> </a:t>
            </a:r>
            <a:r>
              <a:rPr lang="en-US" altLang="nb-NO" sz="1100" b="0" dirty="0" err="1">
                <a:latin typeface="+mn-lt"/>
              </a:rPr>
              <a:t>kortere</a:t>
            </a:r>
            <a:r>
              <a:rPr lang="en-US" altLang="nb-NO" sz="1100" b="0" dirty="0">
                <a:latin typeface="+mn-lt"/>
              </a:rPr>
              <a:t> </a:t>
            </a:r>
            <a:r>
              <a:rPr lang="en-US" altLang="nb-NO" sz="1100" b="0" dirty="0" err="1">
                <a:latin typeface="+mn-lt"/>
              </a:rPr>
              <a:t>innleggelsestid</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sammenlignet</a:t>
            </a:r>
            <a:r>
              <a:rPr lang="nn-NO" altLang="nb-NO" sz="1100" baseline="0" dirty="0">
                <a:latin typeface="+mn-lt"/>
                <a:ea typeface="ＭＳ Ｐゴシック" panose="020B0600070205080204" pitchFamily="34" charset="-128"/>
              </a:rPr>
              <a:t> med de som deltok i </a:t>
            </a:r>
            <a:r>
              <a:rPr lang="nn-NO" altLang="nb-NO" sz="1100" baseline="0" dirty="0" err="1">
                <a:latin typeface="+mn-lt"/>
                <a:ea typeface="ＭＳ Ｐゴシック" panose="020B0600070205080204" pitchFamily="34" charset="-128"/>
              </a:rPr>
              <a:t>ustrukturert</a:t>
            </a:r>
            <a:r>
              <a:rPr lang="nn-NO" altLang="nb-NO" sz="1100" baseline="0" dirty="0">
                <a:latin typeface="+mn-lt"/>
                <a:ea typeface="ＭＳ Ｐゴシック" panose="020B0600070205080204" pitchFamily="34" charset="-128"/>
              </a:rPr>
              <a:t> samtalegruppe av </a:t>
            </a:r>
            <a:r>
              <a:rPr lang="nn-NO" altLang="nb-NO" sz="1100" baseline="0" dirty="0" err="1">
                <a:latin typeface="+mn-lt"/>
                <a:ea typeface="ＭＳ Ｐゴシック" panose="020B0600070205080204" pitchFamily="34" charset="-128"/>
              </a:rPr>
              <a:t>samme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varighet</a:t>
            </a:r>
            <a:r>
              <a:rPr lang="nn-NO" altLang="nb-NO" sz="1100" baseline="0" dirty="0">
                <a:latin typeface="+mn-lt"/>
                <a:ea typeface="ＭＳ Ｐゴシック" panose="020B0600070205080204" pitchFamily="34" charset="-128"/>
              </a:rPr>
              <a:t>. De fant denne forskjellen både to og fem år etter at gruppene var </a:t>
            </a:r>
            <a:r>
              <a:rPr lang="nn-NO" altLang="nb-NO" sz="1100" baseline="0" dirty="0" err="1">
                <a:latin typeface="+mn-lt"/>
                <a:ea typeface="ＭＳ Ｐゴシック" panose="020B0600070205080204" pitchFamily="34" charset="-128"/>
              </a:rPr>
              <a:t>avsluttet</a:t>
            </a:r>
            <a:r>
              <a:rPr lang="nn-NO" altLang="nb-NO" sz="1100" baseline="0" dirty="0">
                <a:latin typeface="+mn-lt"/>
                <a:ea typeface="ＭＳ Ｐゴシック" panose="020B0600070205080204" pitchFamily="34" charset="-128"/>
              </a:rPr>
              <a:t>.  </a:t>
            </a:r>
          </a:p>
          <a:p>
            <a:pPr marL="285750" indent="-285750" eaLnBrk="1" hangingPunct="1">
              <a:spcBef>
                <a:spcPct val="0"/>
              </a:spcBef>
              <a:buFontTx/>
              <a:buChar char="-"/>
            </a:pPr>
            <a:r>
              <a:rPr lang="nn-NO" altLang="nb-NO" sz="1100" baseline="0" dirty="0">
                <a:latin typeface="+mn-lt"/>
                <a:ea typeface="ＭＳ Ｐゴシック" panose="020B0600070205080204" pitchFamily="34" charset="-128"/>
              </a:rPr>
              <a:t>Det har </a:t>
            </a:r>
            <a:r>
              <a:rPr lang="nn-NO" altLang="nb-NO" sz="1100" baseline="0" dirty="0" err="1">
                <a:latin typeface="+mn-lt"/>
                <a:ea typeface="ＭＳ Ｐゴシック" panose="020B0600070205080204" pitchFamily="34" charset="-128"/>
              </a:rPr>
              <a:t>senere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kommet</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flere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studier</a:t>
            </a:r>
            <a:r>
              <a:rPr lang="nn-NO" altLang="nb-NO" sz="1100" baseline="0" dirty="0">
                <a:latin typeface="+mn-lt"/>
                <a:ea typeface="ＭＳ Ｐゴシック" panose="020B0600070205080204" pitchFamily="34" charset="-128"/>
              </a:rPr>
              <a:t> som underbygger </a:t>
            </a:r>
            <a:r>
              <a:rPr lang="nn-NO" altLang="nb-NO" sz="1100" baseline="0" dirty="0" err="1">
                <a:latin typeface="+mn-lt"/>
                <a:ea typeface="ＭＳ Ｐゴシック" panose="020B0600070205080204" pitchFamily="34" charset="-128"/>
              </a:rPr>
              <a:t>resultatene</a:t>
            </a:r>
            <a:r>
              <a:rPr lang="nn-NO" altLang="nb-NO" sz="1100" baseline="0" dirty="0">
                <a:latin typeface="+mn-lt"/>
                <a:ea typeface="ＭＳ Ｐゴシック" panose="020B0600070205080204" pitchFamily="34" charset="-128"/>
              </a:rPr>
              <a:t>. I Norge gjennomførte Kallestad og </a:t>
            </a:r>
            <a:r>
              <a:rPr lang="nn-NO" altLang="nb-NO" sz="1100" baseline="0" dirty="0" err="1">
                <a:latin typeface="+mn-lt"/>
                <a:ea typeface="ＭＳ Ｐゴシック" panose="020B0600070205080204" pitchFamily="34" charset="-128"/>
              </a:rPr>
              <a:t>kolleger</a:t>
            </a:r>
            <a:r>
              <a:rPr lang="nn-NO" altLang="nb-NO" sz="1100" baseline="0" dirty="0">
                <a:latin typeface="+mn-lt"/>
                <a:ea typeface="ＭＳ Ｐゴシック" panose="020B0600070205080204" pitchFamily="34" charset="-128"/>
              </a:rPr>
              <a:t> (2016) en studie som viste at de som </a:t>
            </a:r>
            <a:r>
              <a:rPr lang="nn-NO" altLang="nb-NO" sz="1100" baseline="0" dirty="0" err="1">
                <a:latin typeface="+mn-lt"/>
                <a:ea typeface="ＭＳ Ｐゴシック" panose="020B0600070205080204" pitchFamily="34" charset="-128"/>
              </a:rPr>
              <a:t>gikk</a:t>
            </a:r>
            <a:r>
              <a:rPr lang="nn-NO" altLang="nb-NO" sz="1100" baseline="0" dirty="0">
                <a:latin typeface="+mn-lt"/>
                <a:ea typeface="ＭＳ Ｐゴシック" panose="020B0600070205080204" pitchFamily="34" charset="-128"/>
              </a:rPr>
              <a:t> på kurs hadde færre </a:t>
            </a:r>
            <a:r>
              <a:rPr lang="nn-NO" altLang="nb-NO" sz="1100" baseline="0" dirty="0" err="1">
                <a:latin typeface="+mn-lt"/>
                <a:ea typeface="ＭＳ Ｐゴシック" panose="020B0600070205080204" pitchFamily="34" charset="-128"/>
              </a:rPr>
              <a:t>innleggelser</a:t>
            </a:r>
            <a:r>
              <a:rPr lang="nn-NO" altLang="nb-NO" sz="1100" baseline="0" dirty="0">
                <a:latin typeface="+mn-lt"/>
                <a:ea typeface="ＭＳ Ｐゴシック" panose="020B0600070205080204" pitchFamily="34" charset="-128"/>
              </a:rPr>
              <a:t> i årene etterpå </a:t>
            </a:r>
            <a:r>
              <a:rPr lang="nn-NO" altLang="nb-NO" sz="1100" baseline="0" dirty="0" err="1">
                <a:latin typeface="+mn-lt"/>
                <a:ea typeface="ＭＳ Ｐゴシック" panose="020B0600070205080204" pitchFamily="34" charset="-128"/>
              </a:rPr>
              <a:t>sammenlignet</a:t>
            </a:r>
            <a:r>
              <a:rPr lang="nn-NO" altLang="nb-NO" sz="1100" baseline="0" dirty="0">
                <a:latin typeface="+mn-lt"/>
                <a:ea typeface="ＭＳ Ｐゴシック" panose="020B0600070205080204" pitchFamily="34" charset="-128"/>
              </a:rPr>
              <a:t> med de som </a:t>
            </a:r>
            <a:r>
              <a:rPr lang="nn-NO" altLang="nb-NO" sz="1100" baseline="0" dirty="0" err="1">
                <a:latin typeface="+mn-lt"/>
                <a:ea typeface="ＭＳ Ｐゴシック" panose="020B0600070205080204" pitchFamily="34" charset="-128"/>
              </a:rPr>
              <a:t>fikk</a:t>
            </a:r>
            <a:r>
              <a:rPr lang="nn-NO" altLang="nb-NO" sz="1100" baseline="0" dirty="0">
                <a:latin typeface="+mn-lt"/>
                <a:ea typeface="ＭＳ Ｐゴシック" panose="020B0600070205080204" pitchFamily="34" charset="-128"/>
              </a:rPr>
              <a:t> individuell </a:t>
            </a:r>
            <a:r>
              <a:rPr lang="nn-NO" altLang="nb-NO" sz="1100" baseline="0" dirty="0" err="1">
                <a:latin typeface="+mn-lt"/>
                <a:ea typeface="ＭＳ Ｐゴシック" panose="020B0600070205080204" pitchFamily="34" charset="-128"/>
              </a:rPr>
              <a:t>psykoedukasjon</a:t>
            </a:r>
            <a:r>
              <a:rPr lang="nn-NO" altLang="nb-NO" sz="1100" baseline="0" dirty="0">
                <a:latin typeface="+mn-lt"/>
                <a:ea typeface="ＭＳ Ｐゴシック" panose="020B0600070205080204" pitchFamily="34" charset="-128"/>
              </a:rPr>
              <a:t>.</a:t>
            </a:r>
          </a:p>
          <a:p>
            <a:pPr marL="285750" indent="-285750" eaLnBrk="1" hangingPunct="1">
              <a:spcBef>
                <a:spcPct val="0"/>
              </a:spcBef>
              <a:buFontTx/>
              <a:buChar char="-"/>
            </a:pPr>
            <a:r>
              <a:rPr lang="nb-NO" altLang="nb-NO" sz="1100" baseline="0" dirty="0">
                <a:latin typeface="+mn-lt"/>
                <a:ea typeface="ＭＳ Ｐゴシック" panose="020B0600070205080204" pitchFamily="34" charset="-128"/>
              </a:rPr>
              <a:t>En norsk studie som fulgte opp personer med bipolar lidelse (og schizofreni) i etterkant av deres første psykose, fant at 2/3 erfarte klinisk og/eller opplevd bedring 10 år senere (</a:t>
            </a:r>
            <a:r>
              <a:rPr lang="en-US" altLang="nb-NO" sz="1100" baseline="0" dirty="0">
                <a:latin typeface="+mn-lt"/>
                <a:ea typeface="ＭＳ Ｐゴシック" panose="020B0600070205080204" pitchFamily="34" charset="-128"/>
              </a:rPr>
              <a:t>Simonsen m. fl., 2024</a:t>
            </a:r>
            <a:r>
              <a:rPr lang="nb-NO" altLang="nb-NO" sz="1100" baseline="0" dirty="0">
                <a:latin typeface="+mn-lt"/>
                <a:ea typeface="ＭＳ Ｐゴシック" panose="020B0600070205080204" pitchFamily="34" charset="-128"/>
              </a:rPr>
              <a:t>)).</a:t>
            </a:r>
            <a:endParaRPr lang="nb-NO" sz="1100" b="0" i="0" u="none" strike="noStrike" kern="1200" baseline="0" dirty="0">
              <a:solidFill>
                <a:schemeClr val="tx1"/>
              </a:solidFill>
              <a:latin typeface="+mn-lt"/>
              <a:ea typeface="+mn-ea"/>
              <a:cs typeface="+mn-cs"/>
            </a:endParaRPr>
          </a:p>
          <a:p>
            <a:endParaRPr lang="nn-NO" altLang="nb-NO" sz="1100" baseline="0" dirty="0">
              <a:latin typeface="+mn-lt"/>
              <a:ea typeface="ＭＳ Ｐゴシック" panose="020B0600070205080204" pitchFamily="34"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nn-NO" altLang="nb-NO" sz="1100" u="sng" baseline="0" dirty="0">
                <a:latin typeface="+mn-lt"/>
                <a:ea typeface="ＭＳ Ｐゴシック" panose="020B0600070205080204" pitchFamily="34" charset="-128"/>
              </a:rPr>
              <a:t>Ressurs for videre lesing:</a:t>
            </a:r>
            <a:r>
              <a:rPr lang="nn-NO" altLang="nb-NO" sz="1100" baseline="0" dirty="0">
                <a:latin typeface="+mn-lt"/>
                <a:ea typeface="ＭＳ Ｐゴシック" panose="020B0600070205080204" pitchFamily="34" charset="-128"/>
              </a:rPr>
              <a:t> </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n-NO" altLang="nb-NO" sz="1100" baseline="0" dirty="0">
                <a:latin typeface="+mn-lt"/>
                <a:ea typeface="ＭＳ Ｐゴシック" panose="020B0600070205080204" pitchFamily="34" charset="-128"/>
              </a:rPr>
              <a:t>Se for eksempel Skjelstad (2021) s. 311-12</a:t>
            </a:r>
          </a:p>
          <a:p>
            <a:pPr marL="0" marR="0" lvl="0" indent="0" algn="l" defTabSz="914400" rtl="0" eaLnBrk="1" fontAlgn="auto" latinLnBrk="0" hangingPunct="1">
              <a:lnSpc>
                <a:spcPct val="100000"/>
              </a:lnSpc>
              <a:spcBef>
                <a:spcPct val="0"/>
              </a:spcBef>
              <a:spcAft>
                <a:spcPts val="0"/>
              </a:spcAft>
              <a:buClrTx/>
              <a:buSzTx/>
              <a:buFontTx/>
              <a:buNone/>
              <a:tabLst/>
              <a:defRPr/>
            </a:pPr>
            <a:endParaRPr lang="nn-NO" altLang="nb-NO" sz="1100" baseline="0" dirty="0">
              <a:latin typeface="+mn-lt"/>
              <a:ea typeface="ＭＳ Ｐゴシック" panose="020B0600070205080204" pitchFamily="34" charset="-128"/>
            </a:endParaRPr>
          </a:p>
          <a:p>
            <a:r>
              <a:rPr lang="nb-NO" sz="1100" u="sng" dirty="0">
                <a:latin typeface="+mn-lt"/>
              </a:rPr>
              <a:t>Kilder:</a:t>
            </a:r>
          </a:p>
          <a:p>
            <a:pPr marL="285750" indent="-285750">
              <a:buFontTx/>
              <a:buChar char="-"/>
            </a:pPr>
            <a:r>
              <a:rPr lang="nb-NO" sz="1100" b="0" i="0" dirty="0" err="1">
                <a:solidFill>
                  <a:srgbClr val="212121"/>
                </a:solidFill>
                <a:effectLst/>
                <a:highlight>
                  <a:srgbClr val="FFFFFF"/>
                </a:highlight>
                <a:latin typeface="+mn-lt"/>
              </a:rPr>
              <a:t>Colom</a:t>
            </a:r>
            <a:r>
              <a:rPr lang="nb-NO" sz="1100" b="0" i="0" dirty="0">
                <a:solidFill>
                  <a:srgbClr val="212121"/>
                </a:solidFill>
                <a:effectLst/>
                <a:highlight>
                  <a:srgbClr val="FFFFFF"/>
                </a:highlight>
                <a:latin typeface="+mn-lt"/>
              </a:rPr>
              <a:t> F, </a:t>
            </a:r>
            <a:r>
              <a:rPr lang="nb-NO" sz="1100" b="0" i="0" dirty="0" err="1">
                <a:solidFill>
                  <a:srgbClr val="212121"/>
                </a:solidFill>
                <a:effectLst/>
                <a:highlight>
                  <a:srgbClr val="FFFFFF"/>
                </a:highlight>
                <a:latin typeface="+mn-lt"/>
              </a:rPr>
              <a:t>Vieta</a:t>
            </a:r>
            <a:r>
              <a:rPr lang="nb-NO" sz="1100" b="0" i="0" dirty="0">
                <a:solidFill>
                  <a:srgbClr val="212121"/>
                </a:solidFill>
                <a:effectLst/>
                <a:highlight>
                  <a:srgbClr val="FFFFFF"/>
                </a:highlight>
                <a:latin typeface="+mn-lt"/>
              </a:rPr>
              <a:t> E, Martinez-</a:t>
            </a:r>
            <a:r>
              <a:rPr lang="nb-NO" sz="1100" b="0" i="0" dirty="0" err="1">
                <a:solidFill>
                  <a:srgbClr val="212121"/>
                </a:solidFill>
                <a:effectLst/>
                <a:highlight>
                  <a:srgbClr val="FFFFFF"/>
                </a:highlight>
                <a:latin typeface="+mn-lt"/>
              </a:rPr>
              <a:t>Aran</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Reinares</a:t>
            </a:r>
            <a:r>
              <a:rPr lang="nb-NO" sz="1100" b="0" i="0" dirty="0">
                <a:solidFill>
                  <a:srgbClr val="212121"/>
                </a:solidFill>
                <a:effectLst/>
                <a:highlight>
                  <a:srgbClr val="FFFFFF"/>
                </a:highlight>
                <a:latin typeface="+mn-lt"/>
              </a:rPr>
              <a:t> M, </a:t>
            </a:r>
            <a:r>
              <a:rPr lang="nb-NO" sz="1100" b="0" i="0" dirty="0" err="1">
                <a:solidFill>
                  <a:srgbClr val="212121"/>
                </a:solidFill>
                <a:effectLst/>
                <a:highlight>
                  <a:srgbClr val="FFFFFF"/>
                </a:highlight>
                <a:latin typeface="+mn-lt"/>
              </a:rPr>
              <a:t>Goikolea</a:t>
            </a:r>
            <a:r>
              <a:rPr lang="nb-NO" sz="1100" b="0" i="0" dirty="0">
                <a:solidFill>
                  <a:srgbClr val="212121"/>
                </a:solidFill>
                <a:effectLst/>
                <a:highlight>
                  <a:srgbClr val="FFFFFF"/>
                </a:highlight>
                <a:latin typeface="+mn-lt"/>
              </a:rPr>
              <a:t> JM, </a:t>
            </a:r>
            <a:r>
              <a:rPr lang="nb-NO" sz="1100" b="0" i="0" dirty="0" err="1">
                <a:solidFill>
                  <a:srgbClr val="212121"/>
                </a:solidFill>
                <a:effectLst/>
                <a:highlight>
                  <a:srgbClr val="FFFFFF"/>
                </a:highlight>
                <a:latin typeface="+mn-lt"/>
              </a:rPr>
              <a:t>Benabarre</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Torrent</a:t>
            </a:r>
            <a:r>
              <a:rPr lang="nb-NO" sz="1100" b="0" i="0" dirty="0">
                <a:solidFill>
                  <a:srgbClr val="212121"/>
                </a:solidFill>
                <a:effectLst/>
                <a:highlight>
                  <a:srgbClr val="FFFFFF"/>
                </a:highlight>
                <a:latin typeface="+mn-lt"/>
              </a:rPr>
              <a:t> C, </a:t>
            </a:r>
            <a:r>
              <a:rPr lang="nb-NO" sz="1100" b="0" i="0" dirty="0" err="1">
                <a:solidFill>
                  <a:srgbClr val="212121"/>
                </a:solidFill>
                <a:effectLst/>
                <a:highlight>
                  <a:srgbClr val="FFFFFF"/>
                </a:highlight>
                <a:latin typeface="+mn-lt"/>
              </a:rPr>
              <a:t>Comes</a:t>
            </a:r>
            <a:r>
              <a:rPr lang="nb-NO" sz="1100" b="0" i="0" dirty="0">
                <a:solidFill>
                  <a:srgbClr val="212121"/>
                </a:solidFill>
                <a:effectLst/>
                <a:highlight>
                  <a:srgbClr val="FFFFFF"/>
                </a:highlight>
                <a:latin typeface="+mn-lt"/>
              </a:rPr>
              <a:t> M, </a:t>
            </a:r>
            <a:r>
              <a:rPr lang="nb-NO" sz="1100" b="0" i="0" dirty="0" err="1">
                <a:solidFill>
                  <a:srgbClr val="212121"/>
                </a:solidFill>
                <a:effectLst/>
                <a:highlight>
                  <a:srgbClr val="FFFFFF"/>
                </a:highlight>
                <a:latin typeface="+mn-lt"/>
              </a:rPr>
              <a:t>Corbella</a:t>
            </a:r>
            <a:r>
              <a:rPr lang="nb-NO" sz="1100" b="0" i="0" dirty="0">
                <a:solidFill>
                  <a:srgbClr val="212121"/>
                </a:solidFill>
                <a:effectLst/>
                <a:highlight>
                  <a:srgbClr val="FFFFFF"/>
                </a:highlight>
                <a:latin typeface="+mn-lt"/>
              </a:rPr>
              <a:t> B, </a:t>
            </a:r>
            <a:r>
              <a:rPr lang="nb-NO" sz="1100" b="0" i="0" dirty="0" err="1">
                <a:solidFill>
                  <a:srgbClr val="212121"/>
                </a:solidFill>
                <a:effectLst/>
                <a:highlight>
                  <a:srgbClr val="FFFFFF"/>
                </a:highlight>
                <a:latin typeface="+mn-lt"/>
              </a:rPr>
              <a:t>Parramon</a:t>
            </a:r>
            <a:r>
              <a:rPr lang="nb-NO" sz="1100" b="0" i="0" dirty="0">
                <a:solidFill>
                  <a:srgbClr val="212121"/>
                </a:solidFill>
                <a:effectLst/>
                <a:highlight>
                  <a:srgbClr val="FFFFFF"/>
                </a:highlight>
                <a:latin typeface="+mn-lt"/>
              </a:rPr>
              <a:t> G, </a:t>
            </a:r>
            <a:r>
              <a:rPr lang="nb-NO" sz="1100" b="0" i="0" dirty="0" err="1">
                <a:solidFill>
                  <a:srgbClr val="212121"/>
                </a:solidFill>
                <a:effectLst/>
                <a:highlight>
                  <a:srgbClr val="FFFFFF"/>
                </a:highlight>
                <a:latin typeface="+mn-lt"/>
              </a:rPr>
              <a:t>Corominas</a:t>
            </a:r>
            <a:r>
              <a:rPr lang="nb-NO" sz="1100" b="0" i="0" dirty="0">
                <a:solidFill>
                  <a:srgbClr val="212121"/>
                </a:solidFill>
                <a:effectLst/>
                <a:highlight>
                  <a:srgbClr val="FFFFFF"/>
                </a:highlight>
                <a:latin typeface="+mn-lt"/>
              </a:rPr>
              <a:t> J. A </a:t>
            </a:r>
            <a:r>
              <a:rPr lang="nb-NO" sz="1100" b="0" i="0" dirty="0" err="1">
                <a:solidFill>
                  <a:srgbClr val="212121"/>
                </a:solidFill>
                <a:effectLst/>
                <a:highlight>
                  <a:srgbClr val="FFFFFF"/>
                </a:highlight>
                <a:latin typeface="+mn-lt"/>
              </a:rPr>
              <a:t>randomized</a:t>
            </a:r>
            <a:r>
              <a:rPr lang="nb-NO" sz="1100" b="0" i="0" dirty="0">
                <a:solidFill>
                  <a:srgbClr val="212121"/>
                </a:solidFill>
                <a:effectLst/>
                <a:highlight>
                  <a:srgbClr val="FFFFFF"/>
                </a:highlight>
                <a:latin typeface="+mn-lt"/>
              </a:rPr>
              <a:t> trial </a:t>
            </a:r>
            <a:r>
              <a:rPr lang="nb-NO" sz="1100" b="0" i="0" dirty="0" err="1">
                <a:solidFill>
                  <a:srgbClr val="212121"/>
                </a:solidFill>
                <a:effectLst/>
                <a:highlight>
                  <a:srgbClr val="FFFFFF"/>
                </a:highlight>
                <a:latin typeface="+mn-lt"/>
              </a:rPr>
              <a:t>on</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the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efficacy</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group</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psychoeducation</a:t>
            </a:r>
            <a:r>
              <a:rPr lang="nb-NO" sz="1100" b="0" i="0" dirty="0">
                <a:solidFill>
                  <a:srgbClr val="212121"/>
                </a:solidFill>
                <a:effectLst/>
                <a:highlight>
                  <a:srgbClr val="FFFFFF"/>
                </a:highlight>
                <a:latin typeface="+mn-lt"/>
              </a:rPr>
              <a:t> in </a:t>
            </a:r>
            <a:r>
              <a:rPr lang="nb-NO" sz="1100" b="0" i="0" dirty="0" err="1">
                <a:solidFill>
                  <a:srgbClr val="212121"/>
                </a:solidFill>
                <a:effectLst/>
                <a:highlight>
                  <a:srgbClr val="FFFFFF"/>
                </a:highlight>
                <a:latin typeface="+mn-lt"/>
              </a:rPr>
              <a:t>the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prophylaxis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recurrences</a:t>
            </a:r>
            <a:r>
              <a:rPr lang="nb-NO" sz="1100" b="0" i="0" dirty="0">
                <a:solidFill>
                  <a:srgbClr val="212121"/>
                </a:solidFill>
                <a:effectLst/>
                <a:highlight>
                  <a:srgbClr val="FFFFFF"/>
                </a:highlight>
                <a:latin typeface="+mn-lt"/>
              </a:rPr>
              <a:t> in bipolar </a:t>
            </a:r>
            <a:r>
              <a:rPr lang="nb-NO" sz="1100" b="0" i="0" dirty="0" err="1">
                <a:solidFill>
                  <a:srgbClr val="212121"/>
                </a:solidFill>
                <a:effectLst/>
                <a:highlight>
                  <a:srgbClr val="FFFFFF"/>
                </a:highlight>
                <a:latin typeface="+mn-lt"/>
              </a:rPr>
              <a:t>patients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whose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disease</a:t>
            </a:r>
            <a:r>
              <a:rPr lang="nb-NO" sz="1100" b="0" i="0" dirty="0">
                <a:solidFill>
                  <a:srgbClr val="212121"/>
                </a:solidFill>
                <a:effectLst/>
                <a:highlight>
                  <a:srgbClr val="FFFFFF"/>
                </a:highlight>
                <a:latin typeface="+mn-lt"/>
              </a:rPr>
              <a:t> is in </a:t>
            </a:r>
            <a:r>
              <a:rPr lang="nb-NO" sz="1100" b="0" i="0" dirty="0" err="1">
                <a:solidFill>
                  <a:srgbClr val="212121"/>
                </a:solidFill>
                <a:effectLst/>
                <a:highlight>
                  <a:srgbClr val="FFFFFF"/>
                </a:highlight>
                <a:latin typeface="+mn-lt"/>
              </a:rPr>
              <a:t>remission</a:t>
            </a:r>
            <a:r>
              <a:rPr lang="nb-NO" sz="1100" b="0" i="0" dirty="0">
                <a:solidFill>
                  <a:srgbClr val="212121"/>
                </a:solidFill>
                <a:effectLst/>
                <a:highlight>
                  <a:srgbClr val="FFFFFF"/>
                </a:highlight>
                <a:latin typeface="+mn-lt"/>
              </a:rPr>
              <a:t>. Arch Gen </a:t>
            </a:r>
            <a:r>
              <a:rPr lang="nb-NO" sz="1100" b="0" i="0" dirty="0" err="1">
                <a:solidFill>
                  <a:srgbClr val="212121"/>
                </a:solidFill>
                <a:effectLst/>
                <a:highlight>
                  <a:srgbClr val="FFFFFF"/>
                </a:highlight>
                <a:latin typeface="+mn-lt"/>
              </a:rPr>
              <a:t>Psychiatry</a:t>
            </a:r>
            <a:r>
              <a:rPr lang="nb-NO" sz="1100" b="0" i="0" dirty="0">
                <a:solidFill>
                  <a:srgbClr val="212121"/>
                </a:solidFill>
                <a:effectLst/>
                <a:highlight>
                  <a:srgbClr val="FFFFFF"/>
                </a:highlight>
                <a:latin typeface="+mn-lt"/>
              </a:rPr>
              <a:t>. 2003 Apr;60(4):402-7.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10.1001/archpsyc.60.4.402. PMID: 12695318.</a:t>
            </a:r>
          </a:p>
          <a:p>
            <a:pPr marL="285750" indent="-285750">
              <a:buFontTx/>
              <a:buChar char="-"/>
            </a:pPr>
            <a:r>
              <a:rPr lang="nb-NO" sz="1100" b="0" i="0" dirty="0" err="1">
                <a:solidFill>
                  <a:srgbClr val="212121"/>
                </a:solidFill>
                <a:effectLst/>
                <a:highlight>
                  <a:srgbClr val="FFFFFF"/>
                </a:highlight>
                <a:latin typeface="+mn-lt"/>
              </a:rPr>
              <a:t>Colom</a:t>
            </a:r>
            <a:r>
              <a:rPr lang="nb-NO" sz="1100" b="0" i="0" dirty="0">
                <a:solidFill>
                  <a:srgbClr val="212121"/>
                </a:solidFill>
                <a:effectLst/>
                <a:highlight>
                  <a:srgbClr val="FFFFFF"/>
                </a:highlight>
                <a:latin typeface="+mn-lt"/>
              </a:rPr>
              <a:t> F, </a:t>
            </a:r>
            <a:r>
              <a:rPr lang="nb-NO" sz="1100" b="0" i="0" dirty="0" err="1">
                <a:solidFill>
                  <a:srgbClr val="212121"/>
                </a:solidFill>
                <a:effectLst/>
                <a:highlight>
                  <a:srgbClr val="FFFFFF"/>
                </a:highlight>
                <a:latin typeface="+mn-lt"/>
              </a:rPr>
              <a:t>Vieta</a:t>
            </a:r>
            <a:r>
              <a:rPr lang="nb-NO" sz="1100" b="0" i="0" dirty="0">
                <a:solidFill>
                  <a:srgbClr val="212121"/>
                </a:solidFill>
                <a:effectLst/>
                <a:highlight>
                  <a:srgbClr val="FFFFFF"/>
                </a:highlight>
                <a:latin typeface="+mn-lt"/>
              </a:rPr>
              <a:t> E, </a:t>
            </a:r>
            <a:r>
              <a:rPr lang="nb-NO" sz="1100" b="0" i="0" dirty="0" err="1">
                <a:solidFill>
                  <a:srgbClr val="212121"/>
                </a:solidFill>
                <a:effectLst/>
                <a:highlight>
                  <a:srgbClr val="FFFFFF"/>
                </a:highlight>
                <a:latin typeface="+mn-lt"/>
              </a:rPr>
              <a:t>Sánchez-Moreno</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Palomino-Otiniano</a:t>
            </a:r>
            <a:r>
              <a:rPr lang="nb-NO" sz="1100" b="0" i="0" dirty="0">
                <a:solidFill>
                  <a:srgbClr val="212121"/>
                </a:solidFill>
                <a:effectLst/>
                <a:highlight>
                  <a:srgbClr val="FFFFFF"/>
                </a:highlight>
                <a:latin typeface="+mn-lt"/>
              </a:rPr>
              <a:t> R, </a:t>
            </a:r>
            <a:r>
              <a:rPr lang="nb-NO" sz="1100" b="0" i="0" dirty="0" err="1">
                <a:solidFill>
                  <a:srgbClr val="212121"/>
                </a:solidFill>
                <a:effectLst/>
                <a:highlight>
                  <a:srgbClr val="FFFFFF"/>
                </a:highlight>
                <a:latin typeface="+mn-lt"/>
              </a:rPr>
              <a:t>Reinares</a:t>
            </a:r>
            <a:r>
              <a:rPr lang="nb-NO" sz="1100" b="0" i="0" dirty="0">
                <a:solidFill>
                  <a:srgbClr val="212121"/>
                </a:solidFill>
                <a:effectLst/>
                <a:highlight>
                  <a:srgbClr val="FFFFFF"/>
                </a:highlight>
                <a:latin typeface="+mn-lt"/>
              </a:rPr>
              <a:t> M, </a:t>
            </a:r>
            <a:r>
              <a:rPr lang="nb-NO" sz="1100" b="0" i="0" dirty="0" err="1">
                <a:solidFill>
                  <a:srgbClr val="212121"/>
                </a:solidFill>
                <a:effectLst/>
                <a:highlight>
                  <a:srgbClr val="FFFFFF"/>
                </a:highlight>
                <a:latin typeface="+mn-lt"/>
              </a:rPr>
              <a:t>Goikolea</a:t>
            </a:r>
            <a:r>
              <a:rPr lang="nb-NO" sz="1100" b="0" i="0" dirty="0">
                <a:solidFill>
                  <a:srgbClr val="212121"/>
                </a:solidFill>
                <a:effectLst/>
                <a:highlight>
                  <a:srgbClr val="FFFFFF"/>
                </a:highlight>
                <a:latin typeface="+mn-lt"/>
              </a:rPr>
              <a:t> JM, </a:t>
            </a:r>
            <a:r>
              <a:rPr lang="nb-NO" sz="1100" b="0" i="0" dirty="0" err="1">
                <a:solidFill>
                  <a:srgbClr val="212121"/>
                </a:solidFill>
                <a:effectLst/>
                <a:highlight>
                  <a:srgbClr val="FFFFFF"/>
                </a:highlight>
                <a:latin typeface="+mn-lt"/>
              </a:rPr>
              <a:t>Benabarre</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Martínez-Arán</a:t>
            </a:r>
            <a:r>
              <a:rPr lang="nb-NO" sz="1100" b="0" i="0" dirty="0">
                <a:solidFill>
                  <a:srgbClr val="212121"/>
                </a:solidFill>
                <a:effectLst/>
                <a:highlight>
                  <a:srgbClr val="FFFFFF"/>
                </a:highlight>
                <a:latin typeface="+mn-lt"/>
              </a:rPr>
              <a:t> A. Group </a:t>
            </a:r>
            <a:r>
              <a:rPr lang="nb-NO" sz="1100" b="0" i="0" dirty="0" err="1">
                <a:solidFill>
                  <a:srgbClr val="212121"/>
                </a:solidFill>
                <a:effectLst/>
                <a:highlight>
                  <a:srgbClr val="FFFFFF"/>
                </a:highlight>
                <a:latin typeface="+mn-lt"/>
              </a:rPr>
              <a:t>psychoeducation</a:t>
            </a:r>
            <a:r>
              <a:rPr lang="nb-NO" sz="1100" b="0" i="0" dirty="0">
                <a:solidFill>
                  <a:srgbClr val="212121"/>
                </a:solidFill>
                <a:effectLst/>
                <a:highlight>
                  <a:srgbClr val="FFFFFF"/>
                </a:highlight>
                <a:latin typeface="+mn-lt"/>
              </a:rPr>
              <a:t> for </a:t>
            </a:r>
            <a:r>
              <a:rPr lang="nb-NO" sz="1100" b="0" i="0" dirty="0" err="1">
                <a:solidFill>
                  <a:srgbClr val="212121"/>
                </a:solidFill>
                <a:effectLst/>
                <a:highlight>
                  <a:srgbClr val="FFFFFF"/>
                </a:highlight>
                <a:latin typeface="+mn-lt"/>
              </a:rPr>
              <a:t>stabilised</a:t>
            </a:r>
            <a:r>
              <a:rPr lang="nb-NO" sz="1100" b="0" i="0" dirty="0">
                <a:solidFill>
                  <a:srgbClr val="212121"/>
                </a:solidFill>
                <a:effectLst/>
                <a:highlight>
                  <a:srgbClr val="FFFFFF"/>
                </a:highlight>
                <a:latin typeface="+mn-lt"/>
              </a:rPr>
              <a:t> bipolar </a:t>
            </a:r>
            <a:r>
              <a:rPr lang="nb-NO" sz="1100" b="0" i="0" dirty="0" err="1">
                <a:solidFill>
                  <a:srgbClr val="212121"/>
                </a:solidFill>
                <a:effectLst/>
                <a:highlight>
                  <a:srgbClr val="FFFFFF"/>
                </a:highlight>
                <a:latin typeface="+mn-lt"/>
              </a:rPr>
              <a:t>disorders</a:t>
            </a:r>
            <a:r>
              <a:rPr lang="nb-NO" sz="1100" b="0" i="0" dirty="0">
                <a:solidFill>
                  <a:srgbClr val="212121"/>
                </a:solidFill>
                <a:effectLst/>
                <a:highlight>
                  <a:srgbClr val="FFFFFF"/>
                </a:highlight>
                <a:latin typeface="+mn-lt"/>
              </a:rPr>
              <a:t>: 5-year </a:t>
            </a:r>
            <a:r>
              <a:rPr lang="nb-NO" sz="1100" b="0" i="0" dirty="0" err="1">
                <a:solidFill>
                  <a:srgbClr val="212121"/>
                </a:solidFill>
                <a:effectLst/>
                <a:highlight>
                  <a:srgbClr val="FFFFFF"/>
                </a:highlight>
                <a:latin typeface="+mn-lt"/>
              </a:rPr>
              <a:t>outcome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randomised</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clinical</a:t>
            </a:r>
            <a:r>
              <a:rPr lang="nb-NO" sz="1100" b="0" i="0" dirty="0">
                <a:solidFill>
                  <a:srgbClr val="212121"/>
                </a:solidFill>
                <a:effectLst/>
                <a:highlight>
                  <a:srgbClr val="FFFFFF"/>
                </a:highlight>
                <a:latin typeface="+mn-lt"/>
              </a:rPr>
              <a:t> trial. </a:t>
            </a:r>
            <a:r>
              <a:rPr lang="nb-NO" sz="1100" b="0" i="0" dirty="0" err="1">
                <a:solidFill>
                  <a:srgbClr val="212121"/>
                </a:solidFill>
                <a:effectLst/>
                <a:highlight>
                  <a:srgbClr val="FFFFFF"/>
                </a:highlight>
                <a:latin typeface="+mn-lt"/>
              </a:rPr>
              <a:t>Br</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Psychiatry</a:t>
            </a:r>
            <a:r>
              <a:rPr lang="nb-NO" sz="1100" b="0" i="0" dirty="0">
                <a:solidFill>
                  <a:srgbClr val="212121"/>
                </a:solidFill>
                <a:effectLst/>
                <a:highlight>
                  <a:srgbClr val="FFFFFF"/>
                </a:highlight>
                <a:latin typeface="+mn-lt"/>
              </a:rPr>
              <a:t>. 2009 Mar;194(3):260-5.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10.1192/bjp.bp.107.040485. Erratum in: </a:t>
            </a:r>
            <a:r>
              <a:rPr lang="nb-NO" sz="1100" b="0" i="0" dirty="0" err="1">
                <a:solidFill>
                  <a:srgbClr val="212121"/>
                </a:solidFill>
                <a:effectLst/>
                <a:highlight>
                  <a:srgbClr val="FFFFFF"/>
                </a:highlight>
                <a:latin typeface="+mn-lt"/>
              </a:rPr>
              <a:t>Br</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Psychiatry</a:t>
            </a:r>
            <a:r>
              <a:rPr lang="nb-NO" sz="1100" b="0" i="0" dirty="0">
                <a:solidFill>
                  <a:srgbClr val="212121"/>
                </a:solidFill>
                <a:effectLst/>
                <a:highlight>
                  <a:srgbClr val="FFFFFF"/>
                </a:highlight>
                <a:latin typeface="+mn-lt"/>
              </a:rPr>
              <a:t>. 2009 Jun;194(6):571. PMID: 19252157. </a:t>
            </a:r>
          </a:p>
          <a:p>
            <a:pPr marL="285750" indent="-285750">
              <a:buFontTx/>
              <a:buChar char="-"/>
            </a:pPr>
            <a:r>
              <a:rPr lang="nb-NO" sz="1100" b="0" i="0" dirty="0">
                <a:solidFill>
                  <a:srgbClr val="212121"/>
                </a:solidFill>
                <a:effectLst/>
                <a:highlight>
                  <a:srgbClr val="FFFFFF"/>
                </a:highlight>
                <a:latin typeface="+mn-lt"/>
              </a:rPr>
              <a:t>Kallestad H, </a:t>
            </a:r>
            <a:r>
              <a:rPr lang="nb-NO" sz="1100" b="0" i="0" dirty="0" err="1">
                <a:solidFill>
                  <a:srgbClr val="212121"/>
                </a:solidFill>
                <a:effectLst/>
                <a:highlight>
                  <a:srgbClr val="FFFFFF"/>
                </a:highlight>
                <a:latin typeface="+mn-lt"/>
              </a:rPr>
              <a:t>Wullum</a:t>
            </a:r>
            <a:r>
              <a:rPr lang="nb-NO" sz="1100" b="0" i="0" dirty="0">
                <a:solidFill>
                  <a:srgbClr val="212121"/>
                </a:solidFill>
                <a:effectLst/>
                <a:highlight>
                  <a:srgbClr val="FFFFFF"/>
                </a:highlight>
                <a:latin typeface="+mn-lt"/>
              </a:rPr>
              <a:t> E, Scott J, Stiles TC, Morken G. The long-term </a:t>
            </a:r>
            <a:r>
              <a:rPr lang="nb-NO" sz="1100" b="0" i="0" dirty="0" err="1">
                <a:solidFill>
                  <a:srgbClr val="212121"/>
                </a:solidFill>
                <a:effectLst/>
                <a:highlight>
                  <a:srgbClr val="FFFFFF"/>
                </a:highlight>
                <a:latin typeface="+mn-lt"/>
              </a:rPr>
              <a:t>outcomes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an </a:t>
            </a:r>
            <a:r>
              <a:rPr lang="nb-NO" sz="1100" b="0" i="0" dirty="0" err="1">
                <a:solidFill>
                  <a:srgbClr val="212121"/>
                </a:solidFill>
                <a:effectLst/>
                <a:highlight>
                  <a:srgbClr val="FFFFFF"/>
                </a:highlight>
                <a:latin typeface="+mn-lt"/>
              </a:rPr>
              <a:t>effectiveness</a:t>
            </a:r>
            <a:r>
              <a:rPr lang="nb-NO" sz="1100" b="0" i="0" dirty="0">
                <a:solidFill>
                  <a:srgbClr val="212121"/>
                </a:solidFill>
                <a:effectLst/>
                <a:highlight>
                  <a:srgbClr val="FFFFFF"/>
                </a:highlight>
                <a:latin typeface="+mn-lt"/>
              </a:rPr>
              <a:t> trial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group</a:t>
            </a:r>
            <a:r>
              <a:rPr lang="nb-NO" sz="1100" b="0" i="0" dirty="0">
                <a:solidFill>
                  <a:srgbClr val="212121"/>
                </a:solidFill>
                <a:effectLst/>
                <a:highlight>
                  <a:srgbClr val="FFFFFF"/>
                </a:highlight>
                <a:latin typeface="+mn-lt"/>
              </a:rPr>
              <a:t> versus </a:t>
            </a:r>
            <a:r>
              <a:rPr lang="nb-NO" sz="1100" b="0" i="0" dirty="0" err="1">
                <a:solidFill>
                  <a:srgbClr val="212121"/>
                </a:solidFill>
                <a:effectLst/>
                <a:highlight>
                  <a:srgbClr val="FFFFFF"/>
                </a:highlight>
                <a:latin typeface="+mn-lt"/>
              </a:rPr>
              <a:t>individual</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psychoeducation</a:t>
            </a:r>
            <a:r>
              <a:rPr lang="nb-NO" sz="1100" b="0" i="0" dirty="0">
                <a:solidFill>
                  <a:srgbClr val="212121"/>
                </a:solidFill>
                <a:effectLst/>
                <a:highlight>
                  <a:srgbClr val="FFFFFF"/>
                </a:highlight>
                <a:latin typeface="+mn-lt"/>
              </a:rPr>
              <a:t> for bipolar </a:t>
            </a:r>
            <a:r>
              <a:rPr lang="nb-NO" sz="1100" b="0" i="0" dirty="0" err="1">
                <a:solidFill>
                  <a:srgbClr val="212121"/>
                </a:solidFill>
                <a:effectLst/>
                <a:highlight>
                  <a:srgbClr val="FFFFFF"/>
                </a:highlight>
                <a:latin typeface="+mn-lt"/>
              </a:rPr>
              <a:t>disorders</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Affect</a:t>
            </a:r>
            <a:r>
              <a:rPr lang="nb-NO" sz="1100" b="0" i="0" dirty="0">
                <a:solidFill>
                  <a:srgbClr val="212121"/>
                </a:solidFill>
                <a:effectLst/>
                <a:highlight>
                  <a:srgbClr val="FFFFFF"/>
                </a:highlight>
                <a:latin typeface="+mn-lt"/>
              </a:rPr>
              <a:t> Disord. 2016 </a:t>
            </a:r>
            <a:r>
              <a:rPr lang="nb-NO" sz="1100" b="0" i="0" dirty="0" err="1">
                <a:solidFill>
                  <a:srgbClr val="212121"/>
                </a:solidFill>
                <a:effectLst/>
                <a:highlight>
                  <a:srgbClr val="FFFFFF"/>
                </a:highlight>
                <a:latin typeface="+mn-lt"/>
              </a:rPr>
              <a:t>Sep</a:t>
            </a:r>
            <a:r>
              <a:rPr lang="nb-NO" sz="1100" b="0" i="0" dirty="0">
                <a:solidFill>
                  <a:srgbClr val="212121"/>
                </a:solidFill>
                <a:effectLst/>
                <a:highlight>
                  <a:srgbClr val="FFFFFF"/>
                </a:highlight>
                <a:latin typeface="+mn-lt"/>
              </a:rPr>
              <a:t> 15;202:32-8.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10.1016/j.jad.2016.05.043. </a:t>
            </a:r>
            <a:r>
              <a:rPr lang="nb-NO" sz="1100" b="0" i="0" dirty="0" err="1">
                <a:solidFill>
                  <a:srgbClr val="212121"/>
                </a:solidFill>
                <a:effectLst/>
                <a:highlight>
                  <a:srgbClr val="FFFFFF"/>
                </a:highlight>
                <a:latin typeface="+mn-lt"/>
              </a:rPr>
              <a:t>Epub</a:t>
            </a:r>
            <a:r>
              <a:rPr lang="nb-NO" sz="1100" b="0" i="0" dirty="0">
                <a:solidFill>
                  <a:srgbClr val="212121"/>
                </a:solidFill>
                <a:effectLst/>
                <a:highlight>
                  <a:srgbClr val="FFFFFF"/>
                </a:highlight>
                <a:latin typeface="+mn-lt"/>
              </a:rPr>
              <a:t> 2016 May 24. PMID: 27253214.</a:t>
            </a:r>
          </a:p>
          <a:p>
            <a:pPr marL="285750" indent="-285750">
              <a:buFontTx/>
              <a:buChar char="-"/>
            </a:pPr>
            <a:r>
              <a:rPr lang="nb-NO" sz="1100" b="0" i="0" dirty="0">
                <a:solidFill>
                  <a:srgbClr val="212121"/>
                </a:solidFill>
                <a:effectLst/>
                <a:highlight>
                  <a:srgbClr val="FFFFFF"/>
                </a:highlight>
                <a:latin typeface="+mn-lt"/>
              </a:rPr>
              <a:t>Simonsen C, </a:t>
            </a:r>
            <a:r>
              <a:rPr lang="nb-NO" sz="1100" b="0" i="0" dirty="0" err="1">
                <a:solidFill>
                  <a:srgbClr val="212121"/>
                </a:solidFill>
                <a:effectLst/>
                <a:highlight>
                  <a:srgbClr val="FFFFFF"/>
                </a:highlight>
                <a:latin typeface="+mn-lt"/>
              </a:rPr>
              <a:t>Åsbø</a:t>
            </a:r>
            <a:r>
              <a:rPr lang="nb-NO" sz="1100" b="0" i="0" dirty="0">
                <a:solidFill>
                  <a:srgbClr val="212121"/>
                </a:solidFill>
                <a:effectLst/>
                <a:highlight>
                  <a:srgbClr val="FFFFFF"/>
                </a:highlight>
                <a:latin typeface="+mn-lt"/>
              </a:rPr>
              <a:t> G, Slade M, Wold KF, </a:t>
            </a:r>
            <a:r>
              <a:rPr lang="nb-NO" sz="1100" b="0" i="0" dirty="0" err="1">
                <a:solidFill>
                  <a:srgbClr val="212121"/>
                </a:solidFill>
                <a:effectLst/>
                <a:highlight>
                  <a:srgbClr val="FFFFFF"/>
                </a:highlight>
                <a:latin typeface="+mn-lt"/>
              </a:rPr>
              <a:t>Widing</a:t>
            </a:r>
            <a:r>
              <a:rPr lang="nb-NO" sz="1100" b="0" i="0" dirty="0">
                <a:solidFill>
                  <a:srgbClr val="212121"/>
                </a:solidFill>
                <a:effectLst/>
                <a:highlight>
                  <a:srgbClr val="FFFFFF"/>
                </a:highlight>
                <a:latin typeface="+mn-lt"/>
              </a:rPr>
              <a:t> L, Flaaten CB, Engen MJ, Lyngstad SH, Gardsjord E, Bjella T, Romm KL, Ueland T, Melle I. A </a:t>
            </a:r>
            <a:r>
              <a:rPr lang="nb-NO" sz="1100" b="0" i="0" dirty="0" err="1">
                <a:solidFill>
                  <a:srgbClr val="212121"/>
                </a:solidFill>
                <a:effectLst/>
                <a:highlight>
                  <a:srgbClr val="FFFFFF"/>
                </a:highlight>
                <a:latin typeface="+mn-lt"/>
              </a:rPr>
              <a:t>good</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life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with</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psychosis</a:t>
            </a:r>
            <a:r>
              <a:rPr lang="nb-NO" sz="1100" b="0" i="0" dirty="0">
                <a:solidFill>
                  <a:srgbClr val="212121"/>
                </a:solidFill>
                <a:effectLst/>
                <a:highlight>
                  <a:srgbClr val="FFFFFF"/>
                </a:highlight>
                <a:latin typeface="+mn-lt"/>
              </a:rPr>
              <a:t>: rate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positive </a:t>
            </a:r>
            <a:r>
              <a:rPr lang="nb-NO" sz="1100" b="0" i="0" dirty="0" err="1">
                <a:solidFill>
                  <a:srgbClr val="212121"/>
                </a:solidFill>
                <a:effectLst/>
                <a:highlight>
                  <a:srgbClr val="FFFFFF"/>
                </a:highlight>
                <a:latin typeface="+mn-lt"/>
              </a:rPr>
              <a:t>outcomes</a:t>
            </a:r>
            <a:r>
              <a:rPr lang="nb-NO" sz="1100" b="0" i="0" dirty="0">
                <a:solidFill>
                  <a:srgbClr val="212121"/>
                </a:solidFill>
                <a:effectLst/>
                <a:highlight>
                  <a:srgbClr val="FFFFFF"/>
                </a:highlight>
                <a:latin typeface="+mn-lt"/>
              </a:rPr>
              <a:t> in first-episode </a:t>
            </a:r>
            <a:r>
              <a:rPr lang="nb-NO" sz="1100" b="0" i="0" dirty="0" err="1">
                <a:solidFill>
                  <a:srgbClr val="212121"/>
                </a:solidFill>
                <a:effectLst/>
                <a:highlight>
                  <a:srgbClr val="FFFFFF"/>
                </a:highlight>
                <a:latin typeface="+mn-lt"/>
              </a:rPr>
              <a:t>psychosis</a:t>
            </a:r>
            <a:r>
              <a:rPr lang="nb-NO" sz="1100" b="0" i="0" dirty="0">
                <a:solidFill>
                  <a:srgbClr val="212121"/>
                </a:solidFill>
                <a:effectLst/>
                <a:highlight>
                  <a:srgbClr val="FFFFFF"/>
                </a:highlight>
                <a:latin typeface="+mn-lt"/>
              </a:rPr>
              <a:t> at 10-year </a:t>
            </a:r>
            <a:r>
              <a:rPr lang="nb-NO" sz="1100" b="0" i="0" dirty="0" err="1">
                <a:solidFill>
                  <a:srgbClr val="212121"/>
                </a:solidFill>
                <a:effectLst/>
                <a:highlight>
                  <a:srgbClr val="FFFFFF"/>
                </a:highlight>
                <a:latin typeface="+mn-lt"/>
              </a:rPr>
              <a:t>follow</a:t>
            </a:r>
            <a:r>
              <a:rPr lang="nb-NO" sz="1100" b="0" i="0" dirty="0">
                <a:solidFill>
                  <a:srgbClr val="212121"/>
                </a:solidFill>
                <a:effectLst/>
                <a:highlight>
                  <a:srgbClr val="FFFFFF"/>
                </a:highlight>
                <a:latin typeface="+mn-lt"/>
              </a:rPr>
              <a:t>-up. </a:t>
            </a:r>
            <a:r>
              <a:rPr lang="nb-NO" sz="1100" b="0" i="0" dirty="0" err="1">
                <a:solidFill>
                  <a:srgbClr val="212121"/>
                </a:solidFill>
                <a:effectLst/>
                <a:highlight>
                  <a:srgbClr val="FFFFFF"/>
                </a:highlight>
                <a:latin typeface="+mn-lt"/>
              </a:rPr>
              <a:t>Psychol</a:t>
            </a:r>
            <a:r>
              <a:rPr lang="nb-NO" sz="1100" b="0" i="0" dirty="0">
                <a:solidFill>
                  <a:srgbClr val="212121"/>
                </a:solidFill>
                <a:effectLst/>
                <a:highlight>
                  <a:srgbClr val="FFFFFF"/>
                </a:highlight>
                <a:latin typeface="+mn-lt"/>
              </a:rPr>
              <a:t> Med. 2024 </a:t>
            </a:r>
            <a:r>
              <a:rPr lang="nb-NO" sz="1100" b="0" i="0" dirty="0" err="1">
                <a:solidFill>
                  <a:srgbClr val="212121"/>
                </a:solidFill>
                <a:effectLst/>
                <a:highlight>
                  <a:srgbClr val="FFFFFF"/>
                </a:highlight>
                <a:latin typeface="+mn-lt"/>
              </a:rPr>
              <a:t>Feb</a:t>
            </a:r>
            <a:r>
              <a:rPr lang="nb-NO" sz="1100" b="0" i="0" dirty="0">
                <a:solidFill>
                  <a:srgbClr val="212121"/>
                </a:solidFill>
                <a:effectLst/>
                <a:highlight>
                  <a:srgbClr val="FFFFFF"/>
                </a:highlight>
                <a:latin typeface="+mn-lt"/>
              </a:rPr>
              <a:t> 23:1-10.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10.1017/S0033291724000205. </a:t>
            </a:r>
            <a:r>
              <a:rPr lang="nb-NO" sz="1100" b="0" i="0" dirty="0" err="1">
                <a:solidFill>
                  <a:srgbClr val="212121"/>
                </a:solidFill>
                <a:effectLst/>
                <a:highlight>
                  <a:srgbClr val="FFFFFF"/>
                </a:highlight>
                <a:latin typeface="+mn-lt"/>
              </a:rPr>
              <a:t>Epub</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ahead</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print</a:t>
            </a:r>
            <a:r>
              <a:rPr lang="nb-NO" sz="1100" b="0" i="0" dirty="0">
                <a:solidFill>
                  <a:srgbClr val="212121"/>
                </a:solidFill>
                <a:effectLst/>
                <a:highlight>
                  <a:srgbClr val="FFFFFF"/>
                </a:highlight>
                <a:latin typeface="+mn-lt"/>
              </a:rPr>
              <a:t>. PMID: 38389456.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t>Merknad: </a:t>
            </a:r>
            <a:r>
              <a:rPr lang="nb-NO" sz="1100" dirty="0"/>
              <a:t>Hentet fra </a:t>
            </a:r>
            <a:r>
              <a:rPr lang="nb-NO" sz="1100" dirty="0" err="1"/>
              <a:t>kursgang</a:t>
            </a:r>
            <a:r>
              <a:rPr lang="nb-NO" sz="1100" baseline="0" dirty="0"/>
              <a: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altLang="nb-NO" sz="1100" baseline="0" dirty="0">
                <a:ea typeface="ＭＳ Ｐゴシック" panose="020B0600070205080204" pitchFamily="34" charset="-128"/>
              </a:rPr>
              <a:t>Om andre </a:t>
            </a:r>
            <a:r>
              <a:rPr lang="nn-NO" altLang="nb-NO" sz="1100" baseline="0" dirty="0" err="1">
                <a:ea typeface="ＭＳ Ｐゴシック" panose="020B0600070205080204" pitchFamily="34" charset="-128"/>
              </a:rPr>
              <a:t>behandlingstilbud</a:t>
            </a:r>
            <a:r>
              <a:rPr lang="nn-NO" altLang="nb-NO" sz="1100" baseline="0" dirty="0">
                <a:ea typeface="ＭＳ Ｐゴシック" panose="020B0600070205080204" pitchFamily="34" charset="-128"/>
              </a:rPr>
              <a: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i="0" dirty="0"/>
              <a:t>I tillegg til kurs for personer med bipolar lidelse, vil mange</a:t>
            </a:r>
            <a:r>
              <a:rPr lang="nb-NO" sz="1100" i="0" baseline="0" dirty="0"/>
              <a:t> også ha nytte av individuell behandling eller oppfølging i perioder, eller over tid. Individuell behandling og oppfølging kan gis av DPS, privatpraktiserende psykolog eller psykiater, fastlege eller fra ansatte i kommunen. Det kan også være andre tiltak og tilbud som har stor betydning for den psykiske helsen slik som fysisk aktivitet, tilrettelegging av aktivitet og/eller arbeid, og eventuelt hjelp med økonomiske utfordringer hvis man har det.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t>Det finnes også et behandlingstilbud som kalles </a:t>
            </a:r>
            <a:r>
              <a:rPr lang="nb-NO" sz="1100" i="0" baseline="0" dirty="0" err="1"/>
              <a:t>psykoedukativt</a:t>
            </a:r>
            <a:r>
              <a:rPr lang="nb-NO" sz="1100" i="0" baseline="0" dirty="0"/>
              <a:t> familiesamarbeid, der både den som har bipolar lidelse og de pårørende kan delta sammen. Dette er et undervisnings- og gruppetilbud for en og en familie eller flere familier sammen som kan gå over en lengre periode. Informasjon om dette kommer på slutten av denne </a:t>
            </a:r>
            <a:r>
              <a:rPr lang="nb-NO" sz="1100" i="0" baseline="0" dirty="0" err="1"/>
              <a:t>kursgangen</a:t>
            </a:r>
            <a:r>
              <a:rPr lang="nb-NO" sz="1100" i="0" baseline="0" dirty="0"/>
              <a:t>.</a:t>
            </a:r>
            <a:endParaRPr lang="nb-NO" altLang="nb-NO" sz="110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3</a:t>
            </a:fld>
            <a:endParaRPr lang="nb-NO"/>
          </a:p>
        </p:txBody>
      </p:sp>
    </p:spTree>
    <p:extLst>
      <p:ext uri="{BB962C8B-B14F-4D97-AF65-F5344CB8AC3E}">
        <p14:creationId xmlns:p14="http://schemas.microsoft.com/office/powerpoint/2010/main" val="2722402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100" b="1" dirty="0"/>
              <a:t>Tekst: </a:t>
            </a:r>
          </a:p>
          <a:p>
            <a:pPr marL="171450" indent="-171450">
              <a:buFont typeface="Arial" panose="020B0604020202020204" pitchFamily="34" charset="0"/>
              <a:buChar char="•"/>
            </a:pPr>
            <a:r>
              <a:rPr lang="nb-NO" sz="1100" dirty="0"/>
              <a:t>Mange barn ønsker å hjelpe. Det gir styrket selvfølelse og mestringsopplevelse (kontroll)</a:t>
            </a:r>
          </a:p>
          <a:p>
            <a:pPr marL="171450" indent="-171450">
              <a:buFont typeface="Arial" panose="020B0604020202020204" pitchFamily="34" charset="0"/>
              <a:buChar char="•"/>
            </a:pPr>
            <a:r>
              <a:rPr lang="nb-NO" dirty="0"/>
              <a:t>Barn skal ikke ha ansvar for voksne</a:t>
            </a:r>
            <a:endParaRPr lang="nb-NO" sz="1100" dirty="0"/>
          </a:p>
          <a:p>
            <a:pPr marL="628650" lvl="1" indent="-171450">
              <a:buFont typeface="Arial" panose="020B0604020202020204" pitchFamily="34" charset="0"/>
              <a:buChar char="•"/>
            </a:pPr>
            <a:r>
              <a:rPr lang="nb-NO" sz="1100" dirty="0"/>
              <a:t>Utrygge barn kan forsøke å bidra til å regulere foreldres vanskelige følelser og involvere seg i voksnes utfordringer</a:t>
            </a:r>
          </a:p>
          <a:p>
            <a:pPr marL="1085850" lvl="2" indent="-171450">
              <a:buFontTx/>
              <a:buChar char="-"/>
            </a:pPr>
            <a:r>
              <a:rPr lang="nb-NO" sz="1100" dirty="0"/>
              <a:t>Slike «invitasjoner» bør avslås på en vennlig måte. </a:t>
            </a:r>
          </a:p>
          <a:p>
            <a:pPr marL="628650" lvl="1" indent="-171450">
              <a:buFont typeface="Arial" panose="020B0604020202020204" pitchFamily="34" charset="0"/>
              <a:buChar char="•"/>
            </a:pPr>
            <a:r>
              <a:rPr lang="nb-NO" sz="1100" dirty="0"/>
              <a:t>Barn bør heller gis anledning til å bidra på andre måter, som å ta ansvar for mindre og alderstilpassede praktiske oppgaver i hjemmet</a:t>
            </a:r>
          </a:p>
          <a:p>
            <a:pPr marL="171450" indent="-171450">
              <a:buFont typeface="Arial" panose="020B0604020202020204" pitchFamily="34" charset="0"/>
              <a:buChar char="•"/>
            </a:pPr>
            <a:r>
              <a:rPr lang="nb-NO" sz="1100" dirty="0"/>
              <a:t>Forutsigbare oppgaver, rutiner og strukturer i hverdagen fremmer trygghet i unntakssituasjoner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dirty="0"/>
          </a:p>
          <a:p>
            <a:endParaRPr lang="nb-NO" sz="11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30</a:t>
            </a:fld>
            <a:endParaRPr lang="nb-NO"/>
          </a:p>
        </p:txBody>
      </p:sp>
    </p:spTree>
    <p:extLst>
      <p:ext uri="{BB962C8B-B14F-4D97-AF65-F5344CB8AC3E}">
        <p14:creationId xmlns:p14="http://schemas.microsoft.com/office/powerpoint/2010/main" val="3962665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sz="1100" b="0" i="1" dirty="0"/>
          </a:p>
          <a:p>
            <a:pPr marL="0" indent="0">
              <a:buFontTx/>
              <a:buNone/>
            </a:pPr>
            <a:r>
              <a:rPr lang="nb-NO" sz="1100" b="1" dirty="0"/>
              <a:t>Tekst:</a:t>
            </a:r>
            <a:r>
              <a:rPr lang="nb-NO" sz="1100" b="1" baseline="0" dirty="0"/>
              <a:t> </a:t>
            </a:r>
            <a:endParaRPr lang="nb-NO" sz="1100" b="1" dirty="0"/>
          </a:p>
          <a:p>
            <a:pPr marL="0" indent="0">
              <a:buFontTx/>
              <a:buNone/>
            </a:pPr>
            <a:r>
              <a:rPr lang="nb-NO" sz="1100" dirty="0"/>
              <a:t>Rettighetene gjelder også</a:t>
            </a:r>
            <a:r>
              <a:rPr lang="nb-NO" sz="1100" baseline="0" dirty="0"/>
              <a:t> for pasientens ev. mindreårige søsken. </a:t>
            </a:r>
            <a:r>
              <a:rPr lang="nb-NO" sz="1100" dirty="0"/>
              <a:t>Dette er altså noe helsepersonell er pålagt og som deltagere med mindreårige barn og søsken (under 18 år) kan forvente at tas opp i samtaler</a:t>
            </a:r>
            <a:r>
              <a:rPr lang="nb-NO" sz="11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sng" kern="1200" dirty="0">
                <a:solidFill>
                  <a:schemeClr val="tx1"/>
                </a:solidFill>
                <a:effectLst/>
                <a:latin typeface="+mn-lt"/>
                <a:ea typeface="+mn-ea"/>
                <a:cs typeface="+mn-cs"/>
              </a:rPr>
              <a:t>Tilleggsinformasjon ved behov: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kern="1200" dirty="0">
                <a:solidFill>
                  <a:schemeClr val="tx1"/>
                </a:solidFill>
                <a:effectLst/>
                <a:latin typeface="+mn-lt"/>
                <a:ea typeface="+mn-ea"/>
                <a:cs typeface="+mn-cs"/>
              </a:rPr>
              <a:t>Utdrag fra lovteksten: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«Avgjørende for vurderingen vil være om helsetilstanden til pasienten er slik at den får, eller må antas å få, vesentlige konsekvenser for nær familie generelt og barna til pasienten spesielt. Man må vurdere om forelderens helsetilstand kan medføre at barn blir usikre og sårbare, får mestringsproblemer eller opplever frykt. Det skal være lav terskel for å igangsette undersøkelser om hvilke behov barn har for informasjon og oppfølging. Barn trenger ikke å utvise symptomer før plikten gjør seg gjeldende. Også tilsynelatende ressurssterke familier skal få tilbud om hjelp og råd.»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«Terskelen for å vurdere hvilke behov mindreårige søsken har for informasjon og nødvendig oppfølging, skal være den samme som overfor mindreårige barn av pasienter. En viktig rettesnor vil slik sett være om helsetilstanden til pasienten er egnet til å gjøre et søsken utrygt, sårbart, skape mestringsproblem eller redsel. Helsepersonell skal generelt ha en lav terskel for å vurdere hvilke behov barnet har for informasjon og oppfølging.»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«Normalt bør helsepersonellet foreta seg noe dersom foreldrene ikke er eller ser seg i stand til å ta hånd om behovene til barna. Videre skal erfaringer deles med foreldrene i tilfeller der foreldrene søker råd om hvordan de bør forholde seg overfor barna eller i tilfeller der det er tydelig at de vil ha nytte av det. Hva som skal til for å dekke behovet til barnet må vurderes i det enkelte tilfellet. Mange barn vil kunne få tilstrekkelig oppfølgning av foreldrene sine, og i disse tilfellene kan det være nok å gi foreldrene generell informasjon om tilbudet.»</a:t>
            </a:r>
          </a:p>
          <a:p>
            <a:pPr marL="171450" indent="-171450">
              <a:buFontTx/>
              <a:buChar cha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sng" kern="1200" dirty="0">
                <a:solidFill>
                  <a:schemeClr val="tx1"/>
                </a:solidFill>
                <a:effectLst/>
                <a:latin typeface="+mn-lt"/>
                <a:ea typeface="+mn-ea"/>
                <a:cs typeface="+mn-cs"/>
              </a:rPr>
              <a:t>Kilde</a:t>
            </a:r>
            <a:r>
              <a:rPr lang="nb-NO" sz="1100" b="0" i="0" kern="1200" dirty="0">
                <a:solidFill>
                  <a:schemeClr val="tx1"/>
                </a:solidFill>
                <a:effectLst/>
                <a:latin typeface="+mn-lt"/>
                <a:ea typeface="+mn-ea"/>
                <a:cs typeface="+mn-cs"/>
              </a:rPr>
              <a:t>: </a:t>
            </a:r>
            <a:r>
              <a:rPr lang="nb-NO" sz="1100" dirty="0">
                <a:hlinkClick r:id="rId3"/>
              </a:rPr>
              <a:t>§ 10a. Helsepersonells plikt til å bidra til å ivareta mindreårige barn som pårørende – Helsedirektoratet</a:t>
            </a:r>
            <a:r>
              <a:rPr lang="nb-NO" sz="1100" dirty="0"/>
              <a:t>)</a:t>
            </a:r>
            <a:endParaRPr lang="nb-NO" sz="11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b="0" i="0" kern="1200" dirty="0">
              <a:solidFill>
                <a:schemeClr val="tx1"/>
              </a:solidFill>
              <a:effectLst/>
              <a:latin typeface="+mn-lt"/>
              <a:ea typeface="+mn-ea"/>
              <a:cs typeface="+mn-cs"/>
            </a:endParaRPr>
          </a:p>
          <a:p>
            <a:pPr marL="0" indent="0">
              <a:buFontTx/>
              <a:buNone/>
            </a:pPr>
            <a:endParaRPr lang="nb-NO" sz="12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31</a:t>
            </a:fld>
            <a:endParaRPr lang="nb-NO"/>
          </a:p>
        </p:txBody>
      </p:sp>
    </p:spTree>
    <p:extLst>
      <p:ext uri="{BB962C8B-B14F-4D97-AF65-F5344CB8AC3E}">
        <p14:creationId xmlns:p14="http://schemas.microsoft.com/office/powerpoint/2010/main" val="2448709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solidFill>
                  <a:schemeClr val="tx1"/>
                </a:solidFill>
              </a:rPr>
              <a:t>Tekst: </a:t>
            </a:r>
          </a:p>
          <a:p>
            <a:pPr marL="0" marR="0" lvl="0" indent="0" algn="l" defTabSz="914400" rtl="0" eaLnBrk="1" fontAlgn="auto" latinLnBrk="0" hangingPunct="1">
              <a:lnSpc>
                <a:spcPct val="100000"/>
              </a:lnSpc>
              <a:spcBef>
                <a:spcPts val="0"/>
              </a:spcBef>
              <a:spcAft>
                <a:spcPts val="0"/>
              </a:spcAft>
              <a:buClr>
                <a:srgbClr val="204B8E"/>
              </a:buClr>
              <a:buSzTx/>
              <a:buFontTx/>
              <a:buNone/>
              <a:tabLst/>
              <a:defRPr/>
            </a:pPr>
            <a:r>
              <a:rPr lang="nb-NO" altLang="nb-NO" sz="1100" dirty="0">
                <a:solidFill>
                  <a:schemeClr val="tx1"/>
                </a:solidFill>
              </a:rPr>
              <a:t>Det er legitimt å være ”ute av drift” i foreldrerollen i en sykdomsperiode. Vi oppfordrer deltagerne til å snakke med dere som pårørende og andre om ekstra hjelp og avlastning med barna ved sykdom. For å ivareta dere selv som pårørende, kan det være lurt å involvere hjelpere utenfor familien. </a:t>
            </a:r>
          </a:p>
          <a:p>
            <a:pPr marL="0" indent="0">
              <a:buClr>
                <a:srgbClr val="204B8E"/>
              </a:buClr>
              <a:buNone/>
            </a:pPr>
            <a:endParaRPr lang="nb-NO" altLang="nb-NO" sz="1100" dirty="0">
              <a:solidFill>
                <a:schemeClr val="tx1"/>
              </a:solidFill>
            </a:endParaRPr>
          </a:p>
          <a:p>
            <a:pPr marL="0" indent="0">
              <a:buClr>
                <a:srgbClr val="204B8E"/>
              </a:buClr>
              <a:buNone/>
            </a:pPr>
            <a:r>
              <a:rPr lang="nb-NO" altLang="nb-NO" sz="1100" dirty="0">
                <a:solidFill>
                  <a:schemeClr val="tx1"/>
                </a:solidFill>
              </a:rPr>
              <a:t>Involver andre i barnas liv og be om avlastning og hjelp, f.eks. med barnas deltagelse i fritidsaktiviteter</a:t>
            </a:r>
          </a:p>
          <a:p>
            <a:pPr marL="628650" lvl="1" indent="-171450">
              <a:buClr>
                <a:srgbClr val="204B8E"/>
              </a:buClr>
              <a:buFont typeface="Arial" panose="020B0604020202020204" pitchFamily="34" charset="0"/>
              <a:buChar char="•"/>
            </a:pPr>
            <a:r>
              <a:rPr lang="nb-NO" altLang="nb-NO" sz="1100" dirty="0">
                <a:solidFill>
                  <a:schemeClr val="tx1"/>
                </a:solidFill>
              </a:rPr>
              <a:t>Partner, besteforeldre, onkler, tanter og øvrige familie</a:t>
            </a:r>
          </a:p>
          <a:p>
            <a:pPr marL="628650" lvl="1" indent="-171450">
              <a:buClr>
                <a:srgbClr val="204B8E"/>
              </a:buClr>
              <a:buFont typeface="Arial" panose="020B0604020202020204" pitchFamily="34" charset="0"/>
              <a:buChar char="•"/>
            </a:pPr>
            <a:r>
              <a:rPr lang="nb-NO" altLang="nb-NO" sz="1100" dirty="0">
                <a:solidFill>
                  <a:schemeClr val="tx1"/>
                </a:solidFill>
              </a:rPr>
              <a:t>Venner av familien</a:t>
            </a:r>
          </a:p>
          <a:p>
            <a:pPr marL="628650" lvl="1" indent="-171450">
              <a:buClr>
                <a:srgbClr val="204B8E"/>
              </a:buClr>
              <a:buFont typeface="Arial" panose="020B0604020202020204" pitchFamily="34" charset="0"/>
              <a:buChar char="•"/>
            </a:pPr>
            <a:r>
              <a:rPr lang="nb-NO" altLang="nb-NO" sz="1100" dirty="0">
                <a:solidFill>
                  <a:schemeClr val="tx1"/>
                </a:solidFill>
              </a:rPr>
              <a:t>Barnas venner og deres familie</a:t>
            </a:r>
          </a:p>
          <a:p>
            <a:pPr marL="628650" marR="0" lvl="1" indent="-171450" algn="l" defTabSz="914400" rtl="0" eaLnBrk="1" fontAlgn="auto" latinLnBrk="0" hangingPunct="1">
              <a:lnSpc>
                <a:spcPct val="100000"/>
              </a:lnSpc>
              <a:spcBef>
                <a:spcPts val="0"/>
              </a:spcBef>
              <a:spcAft>
                <a:spcPts val="0"/>
              </a:spcAft>
              <a:buClr>
                <a:srgbClr val="204B8E"/>
              </a:buClr>
              <a:buSzTx/>
              <a:buFont typeface="Arial" panose="020B0604020202020204" pitchFamily="34" charset="0"/>
              <a:buChar char="•"/>
              <a:tabLst/>
              <a:defRPr/>
            </a:pPr>
            <a:r>
              <a:rPr lang="nb-NO" sz="1100" dirty="0">
                <a:solidFill>
                  <a:schemeClr val="tx1"/>
                </a:solidFill>
              </a:rPr>
              <a:t>Barnehageansatte, lærere, helsesøstre møter barn og unge hver dag. De kan være til god støtte hvis de er noe informert om familiesituasjonen. Velg ut noen du har tillit til</a:t>
            </a:r>
          </a:p>
          <a:p>
            <a:pPr marL="628650" lvl="1" indent="-171450">
              <a:buClr>
                <a:srgbClr val="204B8E"/>
              </a:buClr>
              <a:buFont typeface="Arial" panose="020B0604020202020204" pitchFamily="34" charset="0"/>
              <a:buChar char="•"/>
            </a:pPr>
            <a:r>
              <a:rPr lang="nb-NO" sz="1100" dirty="0">
                <a:solidFill>
                  <a:schemeClr val="tx1"/>
                </a:solidFill>
              </a:rPr>
              <a:t>Kommunale tilbud, f.eks. samtalegrupper for barn og unge eller familier</a:t>
            </a:r>
          </a:p>
          <a:p>
            <a:pPr marL="628650" lvl="1" indent="-171450">
              <a:buClr>
                <a:srgbClr val="204B8E"/>
              </a:buClr>
              <a:buFont typeface="Arial" panose="020B0604020202020204" pitchFamily="34" charset="0"/>
              <a:buChar char="•"/>
            </a:pPr>
            <a:r>
              <a:rPr lang="nb-NO" sz="1100" dirty="0">
                <a:solidFill>
                  <a:schemeClr val="tx1"/>
                </a:solidFill>
              </a:rPr>
              <a:t>Barneverntjenesten, frivillige hjelpetiltak</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solidFill>
                  <a:schemeClr val="tx1"/>
                </a:solidFill>
              </a:rPr>
              <a:t>Eksempler på hjelp fra barneverntjenesten kan være råd og veiledning, avlastning, økonomisk støtte, besøkshjem, støttekontakt eller hjelp</a:t>
            </a:r>
            <a:r>
              <a:rPr lang="nb-NO" sz="1100" baseline="0" dirty="0">
                <a:solidFill>
                  <a:schemeClr val="tx1"/>
                </a:solidFill>
              </a:rPr>
              <a:t> til å få plass i barnehage eller SFO. Det er kun når barna ikke får den omsorgen de trenger at barnevernet har en plikt til å gripe inn.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1" dirty="0">
              <a:solidFill>
                <a:schemeClr val="tx1"/>
              </a:solidFill>
            </a:endParaRPr>
          </a:p>
        </p:txBody>
      </p:sp>
      <p:sp>
        <p:nvSpPr>
          <p:cNvPr id="4" name="Plassholder for lysbildenummer 3"/>
          <p:cNvSpPr>
            <a:spLocks noGrp="1"/>
          </p:cNvSpPr>
          <p:nvPr>
            <p:ph type="sldNum" sz="quarter" idx="10"/>
          </p:nvPr>
        </p:nvSpPr>
        <p:spPr/>
        <p:txBody>
          <a:bodyPr/>
          <a:lstStyle/>
          <a:p>
            <a:fld id="{9435FB40-6131-4A19-980F-C35235EF2C4A}" type="slidenum">
              <a:rPr lang="nb-NO" smtClean="0"/>
              <a:t>32</a:t>
            </a:fld>
            <a:endParaRPr lang="nb-NO"/>
          </a:p>
        </p:txBody>
      </p:sp>
    </p:spTree>
    <p:extLst>
      <p:ext uri="{BB962C8B-B14F-4D97-AF65-F5344CB8AC3E}">
        <p14:creationId xmlns:p14="http://schemas.microsoft.com/office/powerpoint/2010/main" val="119867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dirty="0"/>
              <a:t>SUMMEGRUPPE</a:t>
            </a:r>
          </a:p>
          <a:p>
            <a:pPr marL="0" indent="0">
              <a:buNone/>
            </a:pPr>
            <a:endParaRPr lang="nb-NO" dirty="0"/>
          </a:p>
          <a:p>
            <a:pPr marL="0" indent="0">
              <a:buNone/>
            </a:pPr>
            <a:r>
              <a:rPr lang="nb-NO" dirty="0"/>
              <a:t>Hvilke erfaringer har du med å ivareta deg selv og eventuelle andre familiemedlemmer når den du er pårørende til er syk?</a:t>
            </a:r>
          </a:p>
          <a:p>
            <a:endParaRPr lang="nb-NO" dirty="0"/>
          </a:p>
          <a:p>
            <a:endParaRPr lang="nb-NO" i="1"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33</a:t>
            </a:fld>
            <a:endParaRPr lang="nb-NO"/>
          </a:p>
        </p:txBody>
      </p:sp>
    </p:spTree>
    <p:extLst>
      <p:ext uri="{BB962C8B-B14F-4D97-AF65-F5344CB8AC3E}">
        <p14:creationId xmlns:p14="http://schemas.microsoft.com/office/powerpoint/2010/main" val="1595603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Tekst:</a:t>
            </a:r>
          </a:p>
          <a:p>
            <a:r>
              <a:rPr lang="nb-NO" dirty="0"/>
              <a:t>Dersom man som pårørende har behov for støtte og hjelp, enten sammen med den som har bipolar lidelse eller for egen del, finnes det ulike tilbud.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Orienter deg om tilbudene til pårørende i regi av Landsforeningen for pårørende innen psykisk helse (LPP) og Bipolarforeningen. Begge disse organisasjonene har lokallag mange steder i landet. De har en rekke tilbud, blant annet møteplasser, temakvelder, mestringskurs og støttetelefontjenester for pårørende. QR koden til venstre fører til LPP sin nettside, og QR koden i midten fører til Bipolarforeningens nettside.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Mange kommuner har tilbud tilrettelagt for pårørende uavhengig av diagnoser. Det kan være tilbud om individuelle samtaler, gruppetilbud, eller kurs; for eksempel Kurs i belastningsmestring for voksne (</a:t>
            </a:r>
            <a:r>
              <a:rPr lang="nb-NO" dirty="0" err="1"/>
              <a:t>KiB</a:t>
            </a:r>
            <a:r>
              <a:rPr lang="nb-NO" dirty="0"/>
              <a:t>). Det kan imidlertid være store forskjeller kommunene imellom.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Fastlegen kan også gi deg oppfølging, og informasjon ut fra dine behov.</a:t>
            </a:r>
          </a:p>
          <a:p>
            <a:endParaRPr lang="nb-NO" dirty="0"/>
          </a:p>
          <a:p>
            <a:r>
              <a:rPr lang="nb-NO" dirty="0"/>
              <a:t>Når det gjelder tilbud fra DPS eller annen behandlingsinstans der din pårørende mottar behandling, kan du i samarbeid med den du er pårørende til spørre om å få en samtale med aktuell behandler. Dette kan enten være en samtale sammen med den du er pårørende til, eller alene.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Noen DPS har også et behandlingstilbud som heter «</a:t>
            </a:r>
            <a:r>
              <a:rPr lang="nb-NO" sz="1100" dirty="0" err="1"/>
              <a:t>psykoedukativt</a:t>
            </a:r>
            <a:r>
              <a:rPr lang="nb-NO" sz="1100" dirty="0"/>
              <a:t> familiesamarbeid». Behandlingstilbudet har til hensikt å fremme bedring for personen selv og redusere belastningen hos de pårørende. Familiesamarbeidet består av samtaler der både den det gjelder og familien møtes sammen med behandler over en periode på 4 til 12 måneder, avhengig av familiens behov. Innholdet i tilbudet omfatter å få kunnskap om bipolar lidelse, forståelse for hverandres situasjon, bedre kommunikasjon, hjelp til å håndtere kriser og å gjennomføre problemløsning av utfordringer i hverdagen. Noen steder finnes det også flerfamiliegrupper. </a:t>
            </a:r>
            <a:r>
              <a:rPr lang="nb-NO" sz="1100" u="none" dirty="0"/>
              <a:t>Mer informasjon om dette behandlingstilbudet finnes på </a:t>
            </a:r>
            <a:r>
              <a:rPr lang="nb-NO" sz="1100" u="none" dirty="0" err="1"/>
              <a:t>HelseNorge’s</a:t>
            </a:r>
            <a:r>
              <a:rPr lang="nb-NO" sz="1100" u="none" dirty="0"/>
              <a:t> nettsider. Følg QR koden lengst til høyre.</a:t>
            </a:r>
          </a:p>
          <a:p>
            <a:endParaRPr lang="nb-NO" dirty="0"/>
          </a:p>
          <a:p>
            <a:r>
              <a:rPr lang="nb-NO" dirty="0"/>
              <a:t>Kilder:</a:t>
            </a:r>
          </a:p>
          <a:p>
            <a:r>
              <a:rPr lang="nb-NO" dirty="0">
                <a:hlinkClick r:id="rId3"/>
              </a:rPr>
              <a:t>LPP - Pårørende innen Psykisk helse</a:t>
            </a:r>
            <a:endParaRPr lang="nb-NO" dirty="0"/>
          </a:p>
          <a:p>
            <a:r>
              <a:rPr lang="nb-NO" dirty="0">
                <a:hlinkClick r:id="rId4"/>
              </a:rPr>
              <a:t>Bipolarforeningen Norge</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hlinkClick r:id="rId5"/>
              </a:rPr>
              <a:t>Familie- og flerfamiliegruppe – </a:t>
            </a:r>
            <a:r>
              <a:rPr lang="nb-NO" sz="1100" dirty="0" err="1">
                <a:hlinkClick r:id="rId5"/>
              </a:rPr>
              <a:t>Helsenorge</a:t>
            </a:r>
            <a:r>
              <a:rPr lang="nb-NO" sz="1100" dirty="0"/>
              <a:t> </a:t>
            </a:r>
          </a:p>
          <a:p>
            <a:r>
              <a:rPr lang="nb-NO" dirty="0"/>
              <a:t>	</a:t>
            </a:r>
          </a:p>
        </p:txBody>
      </p:sp>
      <p:sp>
        <p:nvSpPr>
          <p:cNvPr id="4" name="Plassholder for lysbildenummer 3"/>
          <p:cNvSpPr>
            <a:spLocks noGrp="1"/>
          </p:cNvSpPr>
          <p:nvPr>
            <p:ph type="sldNum" sz="quarter" idx="5"/>
          </p:nvPr>
        </p:nvSpPr>
        <p:spPr/>
        <p:txBody>
          <a:bodyPr/>
          <a:lstStyle/>
          <a:p>
            <a:fld id="{E6B9617B-0E44-4381-B111-71228812115C}" type="slidenum">
              <a:rPr lang="nb-NO" smtClean="0"/>
              <a:t>34</a:t>
            </a:fld>
            <a:endParaRPr lang="nb-NO"/>
          </a:p>
        </p:txBody>
      </p:sp>
    </p:spTree>
    <p:extLst>
      <p:ext uri="{BB962C8B-B14F-4D97-AF65-F5344CB8AC3E}">
        <p14:creationId xmlns:p14="http://schemas.microsoft.com/office/powerpoint/2010/main" val="3337446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i="0"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0" dirty="0"/>
              <a:t>Alle presentasjonene for både deltagerne og dere ligger på en egen nettside under Vestre Viken helseforetak. Følg QR koden lengst til venstre så kommer du til siden for pårørende.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hlinkClick r:id="rId3"/>
              </a:rPr>
              <a:t>bipolarkurs - Vestre Viken HF</a:t>
            </a:r>
            <a:r>
              <a:rPr lang="nb-NO" dirty="0"/>
              <a:t> </a:t>
            </a:r>
            <a:endParaRPr lang="nb-NO" sz="1100" i="0" dirty="0"/>
          </a:p>
          <a:p>
            <a:endParaRPr lang="nb-NO" sz="1100" i="0" dirty="0"/>
          </a:p>
          <a:p>
            <a:r>
              <a:rPr lang="nb-NO" sz="1100" i="0" dirty="0"/>
              <a:t>Det finnes mye god kunnskap både om bipolar lidelse og om det å være pårørende. På Vestre Vikens nettside finner dere en egen flipp som heter «Nettressurser». Om dere følger QR-koden, kommer dere inn på ressurssiden for pårørende med aktuelle og kvalitetssikrede nettsider, filmer og podkaster. </a:t>
            </a:r>
          </a:p>
          <a:p>
            <a:r>
              <a:rPr lang="nb-NO" sz="1100" i="0" dirty="0"/>
              <a:t>På denne nettsiden er det også en egen lenke til informasjon for barn og unge pårørende.</a:t>
            </a:r>
          </a:p>
          <a:p>
            <a:endParaRPr lang="nb-NO" sz="1100" i="0" dirty="0"/>
          </a:p>
        </p:txBody>
      </p:sp>
      <p:sp>
        <p:nvSpPr>
          <p:cNvPr id="4" name="Plassholder for lysbildenummer 3"/>
          <p:cNvSpPr>
            <a:spLocks noGrp="1"/>
          </p:cNvSpPr>
          <p:nvPr>
            <p:ph type="sldNum" sz="quarter" idx="5"/>
          </p:nvPr>
        </p:nvSpPr>
        <p:spPr/>
        <p:txBody>
          <a:bodyPr/>
          <a:lstStyle/>
          <a:p>
            <a:fld id="{4C7CF169-FE1F-437A-B97B-C7CBAFA0B0AA}" type="slidenum">
              <a:rPr lang="nb-NO" smtClean="0"/>
              <a:t>35</a:t>
            </a:fld>
            <a:endParaRPr lang="nb-NO"/>
          </a:p>
        </p:txBody>
      </p:sp>
    </p:spTree>
    <p:extLst>
      <p:ext uri="{BB962C8B-B14F-4D97-AF65-F5344CB8AC3E}">
        <p14:creationId xmlns:p14="http://schemas.microsoft.com/office/powerpoint/2010/main" val="2436353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endParaRPr lang="nb-NO" u="sng" dirty="0"/>
          </a:p>
          <a:p>
            <a:r>
              <a:rPr lang="nb-NO" u="sng" dirty="0"/>
              <a:t>Tilleggsressurs for</a:t>
            </a:r>
            <a:r>
              <a:rPr lang="nb-NO" u="sng" baseline="0" dirty="0"/>
              <a:t> kursledere:</a:t>
            </a:r>
          </a:p>
          <a:p>
            <a:pPr marL="171450" indent="-171450">
              <a:buFontTx/>
              <a:buChar char="-"/>
            </a:pPr>
            <a:r>
              <a:rPr lang="nb-NO" dirty="0">
                <a:hlinkClick r:id="rId3"/>
              </a:rPr>
              <a:t>Legepodden: #21 psykiater Lise Grøndahl om bipolar lidelse on Apple Podcasts</a:t>
            </a:r>
            <a:endParaRPr lang="nb-NO" dirty="0"/>
          </a:p>
          <a:p>
            <a:pPr marL="0" indent="0">
              <a:buFontTx/>
              <a:buNone/>
            </a:pPr>
            <a:endParaRPr lang="nb-NO" dirty="0"/>
          </a:p>
          <a:p>
            <a:endParaRPr lang="nb-NO" dirty="0"/>
          </a:p>
          <a:p>
            <a:endParaRPr lang="nb-NO"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36</a:t>
            </a:fld>
            <a:endParaRPr lang="nb-NO"/>
          </a:p>
        </p:txBody>
      </p:sp>
    </p:spTree>
    <p:extLst>
      <p:ext uri="{BB962C8B-B14F-4D97-AF65-F5344CB8AC3E}">
        <p14:creationId xmlns:p14="http://schemas.microsoft.com/office/powerpoint/2010/main" val="2173700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6B9617B-0E44-4381-B111-71228812115C}" type="slidenum">
              <a:rPr lang="nb-NO" smtClean="0"/>
              <a:t>37</a:t>
            </a:fld>
            <a:endParaRPr lang="nb-NO"/>
          </a:p>
        </p:txBody>
      </p:sp>
    </p:spTree>
    <p:extLst>
      <p:ext uri="{BB962C8B-B14F-4D97-AF65-F5344CB8AC3E}">
        <p14:creationId xmlns:p14="http://schemas.microsoft.com/office/powerpoint/2010/main" val="278455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a:t>
            </a:r>
          </a:p>
          <a:p>
            <a:r>
              <a:rPr lang="nb-NO" sz="1100" dirty="0"/>
              <a:t>Det finnes flere</a:t>
            </a:r>
            <a:r>
              <a:rPr lang="nb-NO" sz="1100" baseline="0" dirty="0"/>
              <a:t> typer medisiner for personer med bipolar lidelse. De vanligste medikamentgruppene er listet opp her. Hver enkelt person med bipolar lidelse har en egen presentasjon av sykdommen, forskjellig fra andre. Dette gjenspeiler seg i bruk og nytte av medikamenter. </a:t>
            </a:r>
          </a:p>
          <a:p>
            <a:endParaRPr lang="nb-NO" sz="1100" baseline="0" dirty="0"/>
          </a:p>
          <a:p>
            <a:r>
              <a:rPr lang="nb-NO" sz="1100" baseline="0" dirty="0"/>
              <a:t>Medikamentell behandling av bipolar lidelse er meget individuell og ofte må man sammen med sin lege/psykiater prøve seg litt fram for å finne den beste behandlingen. Hvilken behandling som er den beste kan også forandre seg over tid for den enkelte, og det er derfor viktig å være åpen med sin behandler om evt. bivirkninger, livshendelser, stress, andre sykdommer, misbruk ol, som kan få konsekvenser for valg av medikamentell behandling. </a:t>
            </a:r>
          </a:p>
          <a:p>
            <a:endParaRPr lang="nb-NO" sz="1100" baseline="0" dirty="0"/>
          </a:p>
          <a:p>
            <a:r>
              <a:rPr lang="nb-NO" sz="1100" baseline="0" dirty="0"/>
              <a:t>Helt kort om medikamentgruppene på listen over: </a:t>
            </a:r>
          </a:p>
          <a:p>
            <a:pPr marL="171450" indent="-171450">
              <a:buFont typeface="Arial" panose="020B0604020202020204" pitchFamily="34" charset="0"/>
              <a:buChar char="•"/>
            </a:pPr>
            <a:r>
              <a:rPr lang="nb-NO" sz="1100" baseline="0" dirty="0"/>
              <a:t>Litium:</a:t>
            </a:r>
          </a:p>
          <a:p>
            <a:pPr marL="628650" lvl="1" indent="-171450">
              <a:buFont typeface="Calibri Light" panose="020F0302020204030204" pitchFamily="34" charset="0"/>
              <a:buChar char="−"/>
            </a:pPr>
            <a:r>
              <a:rPr lang="nb-NO" sz="1100" baseline="0" dirty="0"/>
              <a:t>God effekt mot både depresjon og mani hos såkalte «</a:t>
            </a:r>
            <a:r>
              <a:rPr lang="nb-NO" sz="1100" baseline="0" dirty="0" err="1"/>
              <a:t>litiumrespondere</a:t>
            </a:r>
            <a:r>
              <a:rPr lang="nb-NO" sz="1100" baseline="0" dirty="0"/>
              <a:t>», dose justeres </a:t>
            </a:r>
            <a:r>
              <a:rPr lang="nb-NO" sz="1100" baseline="0" dirty="0" err="1"/>
              <a:t>ihht</a:t>
            </a:r>
            <a:r>
              <a:rPr lang="nb-NO" sz="1100" baseline="0" dirty="0"/>
              <a:t> blodprøve </a:t>
            </a:r>
          </a:p>
          <a:p>
            <a:pPr marL="171450" indent="-171450">
              <a:buFont typeface="Arial" panose="020B0604020202020204" pitchFamily="34" charset="0"/>
              <a:buChar char="•"/>
            </a:pPr>
            <a:r>
              <a:rPr lang="nb-NO" sz="1100" baseline="0" dirty="0"/>
              <a:t>Antiepileptiske og antipsykotiske medikamenter </a:t>
            </a:r>
          </a:p>
          <a:p>
            <a:pPr marL="628650" lvl="1" indent="-171450">
              <a:buFont typeface="Calibri Light" panose="020F0302020204030204" pitchFamily="34" charset="0"/>
              <a:buChar char="−"/>
            </a:pPr>
            <a:r>
              <a:rPr lang="nb-NO" sz="1100" baseline="0" dirty="0"/>
              <a:t>Flere ulike, noen med mest effekt mot manier, noen mot depresjoner og noen mot begge, tas ofte i kombinasjon med andre medikamenter</a:t>
            </a:r>
          </a:p>
          <a:p>
            <a:pPr marL="628650" lvl="1" indent="-171450">
              <a:buFont typeface="Calibri Light" panose="020F0302020204030204" pitchFamily="34" charset="0"/>
              <a:buChar char="−"/>
            </a:pPr>
            <a:r>
              <a:rPr lang="nb-NO" sz="1100" baseline="0" dirty="0"/>
              <a:t>Antiepileptiske: f.eks. </a:t>
            </a:r>
            <a:r>
              <a:rPr lang="nb-NO" sz="1100" baseline="0" dirty="0" err="1"/>
              <a:t>Lamictal</a:t>
            </a:r>
            <a:r>
              <a:rPr lang="nb-NO" sz="1100" baseline="0" dirty="0"/>
              <a:t>, </a:t>
            </a:r>
            <a:r>
              <a:rPr lang="nb-NO" sz="1100" baseline="0" dirty="0" err="1"/>
              <a:t>Orfiril</a:t>
            </a:r>
            <a:r>
              <a:rPr lang="nb-NO" sz="1100" baseline="0" dirty="0"/>
              <a:t>.</a:t>
            </a:r>
          </a:p>
          <a:p>
            <a:pPr marL="628650" lvl="1" indent="-171450">
              <a:buFont typeface="Calibri Light" panose="020F0302020204030204" pitchFamily="34" charset="0"/>
              <a:buChar char="−"/>
            </a:pPr>
            <a:r>
              <a:rPr lang="nb-NO" sz="1100" baseline="0" dirty="0"/>
              <a:t>Antipsykotika: </a:t>
            </a:r>
            <a:r>
              <a:rPr lang="nb-NO" sz="1100" baseline="0" dirty="0" err="1"/>
              <a:t>f.eks</a:t>
            </a:r>
            <a:r>
              <a:rPr lang="nb-NO" sz="1100" baseline="0" dirty="0"/>
              <a:t> </a:t>
            </a:r>
            <a:r>
              <a:rPr lang="nb-NO" sz="1100" baseline="0" dirty="0" err="1"/>
              <a:t>Quetiapin</a:t>
            </a:r>
            <a:r>
              <a:rPr lang="nb-NO" sz="1100" baseline="0" dirty="0"/>
              <a:t>, </a:t>
            </a:r>
            <a:r>
              <a:rPr lang="nb-NO" sz="1100" baseline="0" dirty="0" err="1"/>
              <a:t>Olanzapin</a:t>
            </a:r>
            <a:endParaRPr lang="nb-NO" sz="1100" baseline="0" dirty="0"/>
          </a:p>
          <a:p>
            <a:pPr marL="171450" indent="-171450">
              <a:buFont typeface="Arial" panose="020B0604020202020204" pitchFamily="34" charset="0"/>
              <a:buChar char="•"/>
            </a:pPr>
            <a:r>
              <a:rPr lang="nb-NO" sz="1100" baseline="0" dirty="0"/>
              <a:t>Antidepressiva</a:t>
            </a:r>
          </a:p>
          <a:p>
            <a:pPr marL="628650" lvl="1" indent="-171450">
              <a:buFont typeface="Calibri Light" panose="020F0302020204030204" pitchFamily="34" charset="0"/>
              <a:buChar char="−"/>
            </a:pPr>
            <a:r>
              <a:rPr lang="nb-NO" sz="1100" baseline="0" dirty="0"/>
              <a:t>Kan være effektiv sammen med et antipsykotika</a:t>
            </a:r>
          </a:p>
          <a:p>
            <a:pPr marL="171450" indent="-171450">
              <a:buFont typeface="Arial" panose="020B0604020202020204" pitchFamily="34" charset="0"/>
              <a:buChar char="•"/>
            </a:pPr>
            <a:r>
              <a:rPr lang="nb-NO" sz="1100" baseline="0" dirty="0"/>
              <a:t>Beroligende medikamenter </a:t>
            </a:r>
          </a:p>
          <a:p>
            <a:pPr marL="628650" lvl="1" indent="-171450">
              <a:buFont typeface="Calibri Light" panose="020F0302020204030204" pitchFamily="34" charset="0"/>
              <a:buChar char="−"/>
            </a:pPr>
            <a:r>
              <a:rPr lang="nb-NO" sz="1100" baseline="0" dirty="0"/>
              <a:t>Til situasjoner med særlige påkjenninger eller sykdomsaktivitet, ikke til langvarig bruk</a:t>
            </a:r>
          </a:p>
          <a:p>
            <a:pPr marL="171450" indent="-171450">
              <a:buFont typeface="Arial" panose="020B0604020202020204" pitchFamily="34" charset="0"/>
              <a:buChar char="•"/>
            </a:pPr>
            <a:r>
              <a:rPr lang="nb-NO" sz="1100" baseline="0" dirty="0"/>
              <a:t>Søvninduserende medikamenter </a:t>
            </a:r>
          </a:p>
          <a:p>
            <a:pPr marL="628650" lvl="1" indent="-171450">
              <a:buFont typeface="Calibri Light" panose="020F0302020204030204" pitchFamily="34" charset="0"/>
              <a:buChar char="−"/>
            </a:pPr>
            <a:r>
              <a:rPr lang="nb-NO" sz="1100" baseline="0" dirty="0"/>
              <a:t>Kan være viktig i tidlig stadium av mani/hypomani, små doser antipsykotika er førstevalg</a:t>
            </a:r>
          </a:p>
          <a:p>
            <a:pPr marL="171450" indent="-171450">
              <a:buFont typeface="Arial" panose="020B0604020202020204" pitchFamily="34" charset="0"/>
              <a:buChar char="•"/>
            </a:pPr>
            <a:r>
              <a:rPr lang="nb-NO" sz="1100" baseline="0" dirty="0"/>
              <a:t>ECT </a:t>
            </a:r>
          </a:p>
          <a:p>
            <a:pPr marL="628650" lvl="1" indent="-171450">
              <a:buFont typeface="Calibri Light" panose="020F0302020204030204" pitchFamily="34" charset="0"/>
              <a:buChar char="−"/>
            </a:pPr>
            <a:r>
              <a:rPr lang="nb-NO" sz="1100" baseline="0" dirty="0"/>
              <a:t>Gis ved noen tilfeller under innleggelse, ved alvorlig depresjon der medikamentell behandling ikke strekker til.</a:t>
            </a:r>
          </a:p>
          <a:p>
            <a:endParaRPr lang="nb-NO" sz="1100" baseline="0" dirty="0"/>
          </a:p>
          <a:p>
            <a:r>
              <a:rPr lang="nb-NO" sz="1100" baseline="0" dirty="0"/>
              <a:t>Om pårørende har spørsmål om medisiner er det viktig å snakke med personen selv. Eventuelt få informasjon fra behandlende lege sammen med pasienten.  </a:t>
            </a:r>
          </a:p>
          <a:p>
            <a:endParaRPr lang="nb-NO" sz="1100" baseline="0" dirty="0"/>
          </a:p>
          <a:p>
            <a:r>
              <a:rPr lang="nb-NO" sz="1100" u="sng" baseline="0" dirty="0"/>
              <a:t>Ressurs for videre lesing</a:t>
            </a:r>
            <a:r>
              <a:rPr lang="nb-NO" sz="1100" baseline="0" dirty="0"/>
              <a:t>: Skjelstad (2021) s. 319</a:t>
            </a:r>
          </a:p>
          <a:p>
            <a:endParaRPr lang="nb-NO" sz="1100" baseline="0" dirty="0"/>
          </a:p>
          <a:p>
            <a:r>
              <a:rPr lang="nb-NO" sz="1100" baseline="0" dirty="0"/>
              <a:t>Merknad: Hentet fra </a:t>
            </a:r>
            <a:r>
              <a:rPr lang="nb-NO" sz="1100" baseline="0" dirty="0" err="1"/>
              <a:t>kursgang</a:t>
            </a:r>
            <a:r>
              <a:rPr lang="nb-NO" sz="1100" baseline="0" dirty="0"/>
              <a:t> 9</a:t>
            </a:r>
          </a:p>
        </p:txBody>
      </p:sp>
      <p:sp>
        <p:nvSpPr>
          <p:cNvPr id="4" name="Plassholder for lysbildenummer 3"/>
          <p:cNvSpPr>
            <a:spLocks noGrp="1"/>
          </p:cNvSpPr>
          <p:nvPr>
            <p:ph type="sldNum" sz="quarter" idx="10"/>
          </p:nvPr>
        </p:nvSpPr>
        <p:spPr/>
        <p:txBody>
          <a:bodyPr/>
          <a:lstStyle/>
          <a:p>
            <a:fld id="{E6B9617B-0E44-4381-B111-71228812115C}" type="slidenum">
              <a:rPr lang="nb-NO" smtClean="0"/>
              <a:t>4</a:t>
            </a:fld>
            <a:endParaRPr lang="nb-NO"/>
          </a:p>
        </p:txBody>
      </p:sp>
    </p:spTree>
    <p:extLst>
      <p:ext uri="{BB962C8B-B14F-4D97-AF65-F5344CB8AC3E}">
        <p14:creationId xmlns:p14="http://schemas.microsoft.com/office/powerpoint/2010/main" val="197615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6400" cy="3086100"/>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baseline="0" dirty="0"/>
              <a:t>Tekst:</a:t>
            </a:r>
          </a:p>
          <a:p>
            <a:pPr marL="0" indent="0">
              <a:buFontTx/>
              <a:buNone/>
            </a:pPr>
            <a:r>
              <a:rPr lang="nb-NO" sz="1100" b="0" i="0" baseline="0" dirty="0"/>
              <a:t>Her gis en nærmere oversikt over hvordan kurset for personer med bipolar lidelse er bygget opp. Helt til høyre ses hvilke av tre hovedverktøy som er aktuelle å bruke i de ulike fasene.</a:t>
            </a:r>
            <a:r>
              <a:rPr lang="nb-NO" sz="1100" b="1" i="0" baseline="0" dirty="0"/>
              <a:t> </a:t>
            </a:r>
          </a:p>
          <a:p>
            <a:pPr marL="0" indent="0">
              <a:buFontTx/>
              <a:buNone/>
            </a:pPr>
            <a:endParaRPr lang="nb-NO" sz="1100" b="0" baseline="0" dirty="0"/>
          </a:p>
          <a:p>
            <a:pPr marL="0" indent="0">
              <a:buNone/>
            </a:pPr>
            <a:r>
              <a:rPr lang="nb-NO" sz="1100" b="1" dirty="0"/>
              <a:t>1. Vedlikeholdsfasen</a:t>
            </a:r>
            <a:r>
              <a:rPr lang="nb-NO" sz="1100" dirty="0"/>
              <a:t>: Bipolar lidelse</a:t>
            </a:r>
            <a:r>
              <a:rPr lang="nb-NO" sz="1100" baseline="0" dirty="0"/>
              <a:t> er en syklisk lidelse. I perioder føler man seg helt eller tilnærmet stabil og normal. </a:t>
            </a:r>
          </a:p>
          <a:p>
            <a:pPr marL="171450" indent="-171450">
              <a:buFontTx/>
              <a:buChar char="-"/>
            </a:pPr>
            <a:r>
              <a:rPr lang="nb-NO" sz="1100" baseline="0" dirty="0"/>
              <a:t>Denne fasen kalles vedlikeholdsfasen fordi man i denne fasen har mulighet til å gjøre en egeninnsats for å opprettholde eller vedlikeholde stabiliteten. I tillegg til medisiner er det viktig hvordan man lever. </a:t>
            </a:r>
          </a:p>
          <a:p>
            <a:pPr marL="171450" indent="-171450">
              <a:buFontTx/>
              <a:buChar char="-"/>
            </a:pPr>
            <a:r>
              <a:rPr lang="nb-NO" sz="1100" baseline="0" dirty="0"/>
              <a:t>Hovedutfordringen er å </a:t>
            </a:r>
            <a:r>
              <a:rPr lang="nb-NO" sz="1100" b="1" baseline="0" dirty="0"/>
              <a:t>unngå å trigge eller utløse den biologiske sårbarheten </a:t>
            </a:r>
            <a:r>
              <a:rPr lang="nb-NO" sz="1100" baseline="0" dirty="0"/>
              <a:t>for svingninger som personer med bipolar lidelse har. </a:t>
            </a:r>
          </a:p>
          <a:p>
            <a:pPr marL="171450" indent="-171450">
              <a:buFontTx/>
              <a:buChar char="-"/>
            </a:pPr>
            <a:r>
              <a:rPr lang="nb-NO" sz="1100" baseline="0" dirty="0"/>
              <a:t>Det beste ikke-medikamentelle tiltaket for å nøytralisere eller holde sårbarheten i sjakk, er </a:t>
            </a:r>
            <a:r>
              <a:rPr lang="nb-NO" sz="1100" b="1" baseline="0" dirty="0"/>
              <a:t>å leve på en stabil og regelmessig måte</a:t>
            </a:r>
            <a:r>
              <a:rPr lang="nb-NO" sz="1100" baseline="0" dirty="0"/>
              <a:t>. Hvis man </a:t>
            </a:r>
            <a:r>
              <a:rPr lang="nb-NO" sz="1100" b="0" baseline="0" dirty="0"/>
              <a:t>lever regelmessig</a:t>
            </a:r>
            <a:r>
              <a:rPr lang="nb-NO" sz="1100" baseline="0" dirty="0"/>
              <a:t> – dvs. har gode og forutsigbare rutiner – vil dette hjelpe kroppens biologiske prosesser til å fungere mer forutsigbart og stabilt. Da blir man bedre beskyttet mot tilbakefall. </a:t>
            </a:r>
          </a:p>
          <a:p>
            <a:pPr marL="628650" lvl="1" indent="-171450">
              <a:buFontTx/>
              <a:buChar char="-"/>
            </a:pPr>
            <a:r>
              <a:rPr lang="nb-NO" sz="1100" baseline="0" dirty="0"/>
              <a:t>Alt som kan destabilisere / forstyrre en regelmessig og sunn livsførsel – og dermed stabile og helsefremmende kroppslige prosesser – kan potensielt være </a:t>
            </a:r>
            <a:r>
              <a:rPr lang="nb-NO" sz="1100" b="1" baseline="0" dirty="0"/>
              <a:t>risikofaktorer</a:t>
            </a:r>
            <a:r>
              <a:rPr lang="nb-NO" sz="1100" baseline="0" dirty="0"/>
              <a:t> for tilbakefall. Senere i kurset skal vi se nærmere på betydningen av ikke å ta medisiner som forskrevet, søvn og døgnrytme, og ulike former for psykologisk og kroppslig stress. </a:t>
            </a:r>
          </a:p>
          <a:p>
            <a:pPr marL="628650" lvl="1" indent="-171450">
              <a:buFontTx/>
              <a:buChar char="-"/>
            </a:pPr>
            <a:r>
              <a:rPr lang="nb-NO" sz="1100" baseline="0" dirty="0"/>
              <a:t>Regelmessig og sunn livsstil er bra og stabiliserende for alle mennesker, men altså enda viktigere for personer med bipolar lidelse pga. sårbarheten for ustabilitet / affektive svingninger. </a:t>
            </a:r>
          </a:p>
          <a:p>
            <a:pPr marL="628650" lvl="1" indent="-171450">
              <a:buFontTx/>
              <a:buChar char="-"/>
            </a:pPr>
            <a:r>
              <a:rPr lang="nb-NO" sz="1100" baseline="0" dirty="0"/>
              <a:t>Mange har sammenlignet bipolar lidelse med en termostat som ikke fungerer. Som en termostat jobber for å opprettholde samme temperatur, har kroppen mange homeostatiske systemer som jobber for å gjenopprette likevekt når ubalanser oppstår. Man kan kanskje si det slik: fordi termostaten kan svikte ved bipolar lidelse, er det viktig å hjelpe til med å holde jevn temperatur (ikke fyre for hardt i peisen, ikke la vinduet stå åpent </a:t>
            </a:r>
            <a:r>
              <a:rPr lang="nb-NO" sz="1100" baseline="0" dirty="0" err="1"/>
              <a:t>osv</a:t>
            </a:r>
            <a:r>
              <a:rPr lang="nb-NO" sz="1100" baseline="0" dirty="0"/>
              <a:t>). </a:t>
            </a:r>
          </a:p>
          <a:p>
            <a:pPr marL="171450" indent="-171450">
              <a:buFontTx/>
              <a:buChar char="-"/>
            </a:pPr>
            <a:r>
              <a:rPr lang="nb-NO" sz="1100" baseline="0" dirty="0"/>
              <a:t>Selv om det er et ideal å klare å regulere faktorer som kan påvirke stabiliteten, betyr ikke det at man alltid vil lykkes selv om man prøver. Vi mennesker er ikke </a:t>
            </a:r>
            <a:r>
              <a:rPr lang="nb-NO" sz="1100" baseline="0" dirty="0" err="1"/>
              <a:t>roboter</a:t>
            </a:r>
            <a:r>
              <a:rPr lang="nb-NO" sz="1100" baseline="0" dirty="0"/>
              <a:t>, livet virker på oss og det er ikke alt vi kan styre. </a:t>
            </a:r>
          </a:p>
          <a:p>
            <a:pPr marL="171450" indent="-171450">
              <a:buFontTx/>
              <a:buChar char="-"/>
            </a:pPr>
            <a:r>
              <a:rPr lang="nb-NO" sz="1100" baseline="0" dirty="0"/>
              <a:t>I tillegg vil trolig helsefremmende faktorer som trivsel og god helse bidra til stabilitet og være beskyttende faktorer mot tilbakefall. Det er to verktøy som er spesielt viktig å bruke i vedlikeholdsfasen: </a:t>
            </a:r>
            <a:r>
              <a:rPr lang="nb-NO" sz="1100" b="1" baseline="0" dirty="0"/>
              <a:t>stemningsdagbok og forebyggelsesplan</a:t>
            </a:r>
            <a:r>
              <a:rPr lang="nb-NO" sz="1100" baseline="0" dirty="0"/>
              <a:t>. </a:t>
            </a:r>
            <a:endParaRPr lang="nb-NO" sz="1100" i="1" baseline="0" dirty="0"/>
          </a:p>
          <a:p>
            <a:pPr marL="0" indent="0">
              <a:buNone/>
            </a:pPr>
            <a:endParaRPr lang="nb-NO" sz="1100" b="1" dirty="0"/>
          </a:p>
          <a:p>
            <a:pPr marL="0" indent="0">
              <a:buNone/>
            </a:pPr>
            <a:r>
              <a:rPr lang="nb-NO" sz="1100" b="1" dirty="0"/>
              <a:t>2. Varselfasen</a:t>
            </a:r>
            <a:r>
              <a:rPr lang="nb-NO" sz="1100" dirty="0"/>
              <a:t>: Er en overgangsfase mellom stabilitet og en fullt utviklet</a:t>
            </a:r>
            <a:r>
              <a:rPr lang="nb-NO" sz="1100" baseline="0" dirty="0"/>
              <a:t> affektiv episode. </a:t>
            </a:r>
          </a:p>
          <a:p>
            <a:pPr marL="171450" indent="-171450">
              <a:buFontTx/>
              <a:buChar char="-"/>
            </a:pPr>
            <a:r>
              <a:rPr lang="nb-NO" sz="1100" baseline="0" dirty="0"/>
              <a:t>Den kjennetegnes av </a:t>
            </a:r>
            <a:r>
              <a:rPr lang="nb-NO" sz="1100" b="1" baseline="0" dirty="0"/>
              <a:t>milde symptomer </a:t>
            </a:r>
            <a:r>
              <a:rPr lang="nb-NO" sz="1100" baseline="0" dirty="0"/>
              <a:t>som varsler om at en ny affektiv episode kanskje er i anmarsj (litt som halsplager o.l. før en forkjølelse / influensa). </a:t>
            </a:r>
          </a:p>
          <a:p>
            <a:pPr marL="171450" indent="-171450">
              <a:buFontTx/>
              <a:buChar char="-"/>
            </a:pPr>
            <a:r>
              <a:rPr lang="nb-NO" sz="1100" baseline="0" dirty="0"/>
              <a:t>Forskning og erfaringer viser at det er mulig å stoppe eller dempe en ny sykdomsepisode hvis man gjør riktige tiltak tidlig nok. </a:t>
            </a:r>
          </a:p>
          <a:p>
            <a:pPr marL="171450" indent="-171450">
              <a:buFontTx/>
              <a:buChar char="-"/>
            </a:pPr>
            <a:r>
              <a:rPr lang="nb-NO" sz="1100" b="1" baseline="0" dirty="0" err="1"/>
              <a:t>Motsykliske</a:t>
            </a:r>
            <a:r>
              <a:rPr lang="nb-NO" sz="1100" b="1" baseline="0" dirty="0"/>
              <a:t> tiltak </a:t>
            </a:r>
            <a:r>
              <a:rPr lang="nb-NO" sz="1100" baseline="0" dirty="0"/>
              <a:t>innebærer å gå imot varselsfasens energiretning og impulser, dvs. å gjøre det motsatte av det man har lyst. Men for å kunne iverksette tiltak må man først identifisere pålitelige varselsignaler. </a:t>
            </a:r>
          </a:p>
          <a:p>
            <a:pPr marL="0" indent="0">
              <a:buFontTx/>
              <a:buNone/>
            </a:pPr>
            <a:endParaRPr lang="nb-NO" sz="1100" b="1" baseline="0" dirty="0"/>
          </a:p>
          <a:p>
            <a:pPr marL="0" indent="0">
              <a:buFontTx/>
              <a:buNone/>
            </a:pPr>
            <a:r>
              <a:rPr lang="nb-NO" sz="1100" b="1" baseline="0" dirty="0"/>
              <a:t>3. Sykdomsfasen</a:t>
            </a:r>
            <a:r>
              <a:rPr lang="nb-NO" sz="1100" baseline="0" dirty="0"/>
              <a:t>: Når man er affektiv episode er det for sent å forebygge. Da er man mer avhengig av andres hjelp og velvilje. </a:t>
            </a:r>
          </a:p>
          <a:p>
            <a:pPr marL="171450" indent="-171450">
              <a:buFontTx/>
              <a:buChar char="-"/>
            </a:pPr>
            <a:r>
              <a:rPr lang="nb-NO" sz="1100" baseline="0" dirty="0"/>
              <a:t>Men det er mye man selv og i samarbeid med andre kan gjøre for å forkorte og mildne den affektive episoden. Disse tiltakene bør i størst mulig grad planlegges og avtales i vedlikeholdsfasen. Da har man best fungering og dømmekraft. </a:t>
            </a:r>
          </a:p>
          <a:p>
            <a:pPr marL="171450" indent="-171450">
              <a:buFontTx/>
              <a:buChar char="-"/>
            </a:pPr>
            <a:r>
              <a:rPr lang="nb-NO" sz="1100" baseline="0" dirty="0"/>
              <a:t>Gode forberedelser kan mildne episodene og redusere negative konsekvenser. Avtaler man gjør med seg selv og andre kan nedfelles i en </a:t>
            </a:r>
            <a:r>
              <a:rPr lang="nb-NO" sz="1100" b="1" baseline="0" dirty="0"/>
              <a:t>kriseplan</a:t>
            </a:r>
            <a:r>
              <a:rPr lang="nb-NO" sz="1100" baseline="0" dirty="0"/>
              <a:t> (tiltaksplan/mestringsplan ved affektive episoder).</a:t>
            </a:r>
          </a:p>
          <a:p>
            <a:pPr marL="0" indent="0">
              <a:buFontTx/>
              <a:buNone/>
            </a:pPr>
            <a:endParaRPr lang="nb-NO" sz="1100" b="1" baseline="0" dirty="0"/>
          </a:p>
          <a:p>
            <a:pPr marL="0" indent="0">
              <a:buFontTx/>
              <a:buNone/>
            </a:pPr>
            <a:r>
              <a:rPr lang="nb-NO" sz="1100" b="1" baseline="0" dirty="0"/>
              <a:t>4. Tilfriskningsfasen</a:t>
            </a:r>
            <a:r>
              <a:rPr lang="nb-NO" sz="1100" baseline="0" dirty="0"/>
              <a:t>: I tilfriskningsfasen begynner man å bli bedre igjen. </a:t>
            </a:r>
          </a:p>
          <a:p>
            <a:pPr marL="171450" indent="-171450">
              <a:buFontTx/>
              <a:buChar char="-"/>
            </a:pPr>
            <a:r>
              <a:rPr lang="nb-NO" sz="1100" baseline="0" dirty="0"/>
              <a:t>Hovedutfordringen i denne fasen er å sikre tilfriskningen og </a:t>
            </a:r>
            <a:r>
              <a:rPr lang="nb-NO" sz="1100" b="1" baseline="0" dirty="0"/>
              <a:t>unngå forverring og tilbakefall</a:t>
            </a:r>
            <a:r>
              <a:rPr lang="nb-NO" sz="1100" baseline="0" dirty="0"/>
              <a:t>. Det kan være mange vonde følelser, hendelser og konsekvenser av sykdomsepisoder man trenger hjelp til å snakke om og ordne opp i. Dette kan gjøre det lettere å møte hverdagen igjen. </a:t>
            </a:r>
          </a:p>
          <a:p>
            <a:pPr marL="228600" indent="-228600">
              <a:buAutoNum type="arabicPeriod"/>
            </a:pPr>
            <a:endParaRPr 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baseline="0" dirty="0"/>
              <a:t>Merknad: Hentet fra bipolarkurset </a:t>
            </a:r>
            <a:r>
              <a:rPr lang="nb-NO" sz="1100" b="0" baseline="0" dirty="0" err="1"/>
              <a:t>kursgang</a:t>
            </a:r>
            <a:r>
              <a:rPr lang="nb-NO" sz="1100" b="0" baseline="0" dirty="0"/>
              <a:t> 1</a:t>
            </a:r>
          </a:p>
          <a:p>
            <a:pPr marL="228600" indent="-228600">
              <a:buAutoNum type="arabicPeriod"/>
            </a:pPr>
            <a:endParaRPr lang="nb-NO"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5</a:t>
            </a:fld>
            <a:endParaRPr lang="nb-NO"/>
          </a:p>
        </p:txBody>
      </p:sp>
    </p:spTree>
    <p:extLst>
      <p:ext uri="{BB962C8B-B14F-4D97-AF65-F5344CB8AC3E}">
        <p14:creationId xmlns:p14="http://schemas.microsoft.com/office/powerpoint/2010/main" val="1416596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indent="0">
              <a:buFontTx/>
              <a:buNone/>
            </a:pPr>
            <a:r>
              <a:rPr lang="nb-NO" altLang="nb-NO" sz="1100" b="1" i="0" baseline="0" dirty="0"/>
              <a:t>Tekst:</a:t>
            </a:r>
          </a:p>
          <a:p>
            <a:pPr marL="0" indent="0">
              <a:buFontTx/>
              <a:buNone/>
            </a:pPr>
            <a:r>
              <a:rPr lang="nb-NO" altLang="nb-NO" sz="1100" b="0" i="0" baseline="0" dirty="0"/>
              <a:t>På kurset om bipolare lidelser lærer deltagerne om hvordan man kan: </a:t>
            </a:r>
          </a:p>
          <a:p>
            <a:pPr marL="171450" indent="-171450">
              <a:buFont typeface="Arial" panose="020B0604020202020204" pitchFamily="34" charset="0"/>
              <a:buChar char="•"/>
            </a:pPr>
            <a:r>
              <a:rPr lang="nb-NO" altLang="nb-NO" sz="1100" b="0" i="0" baseline="0" dirty="0"/>
              <a:t>r</a:t>
            </a:r>
            <a:r>
              <a:rPr lang="nb-NO" altLang="nb-NO" sz="1100" i="0" baseline="0" dirty="0"/>
              <a:t>edusere risiko for tilbakefall </a:t>
            </a:r>
          </a:p>
          <a:p>
            <a:pPr marL="171450" indent="-171450">
              <a:buFont typeface="Arial" panose="020B0604020202020204" pitchFamily="34" charset="0"/>
              <a:buChar char="•"/>
            </a:pPr>
            <a:r>
              <a:rPr lang="nb-NO" altLang="nb-NO" sz="1100" i="0" baseline="0" dirty="0"/>
              <a:t>mestre egen sykdom </a:t>
            </a:r>
          </a:p>
          <a:p>
            <a:pPr marL="171450" indent="-171450">
              <a:buFont typeface="Arial" panose="020B0604020202020204" pitchFamily="34" charset="0"/>
              <a:buChar char="•"/>
            </a:pPr>
            <a:r>
              <a:rPr lang="nb-NO" altLang="nb-NO" sz="1100" i="0" baseline="0" dirty="0"/>
              <a:t>De øker egen kunnskap om lidelsen og om behandlingsalternativer</a:t>
            </a:r>
          </a:p>
          <a:p>
            <a:pPr marL="171450" indent="-171450">
              <a:buFont typeface="Arial" panose="020B0604020202020204" pitchFamily="34" charset="0"/>
              <a:buChar char="•"/>
            </a:pPr>
            <a:r>
              <a:rPr lang="nb-NO" altLang="nb-NO" sz="1100" i="0" baseline="0" dirty="0"/>
              <a:t>om metoder for å forebygge nye episoder </a:t>
            </a:r>
          </a:p>
          <a:p>
            <a:pPr marL="171450" indent="-171450">
              <a:buFont typeface="Arial" panose="020B0604020202020204" pitchFamily="34" charset="0"/>
              <a:buChar char="•"/>
            </a:pPr>
            <a:r>
              <a:rPr lang="nb-NO" altLang="nb-NO" sz="1100" i="0" baseline="0" dirty="0"/>
              <a:t>Og hvordan man kan få et bedre samarbeid mellom pasient, pårørende og helsevesenet</a:t>
            </a:r>
          </a:p>
          <a:p>
            <a:pPr marL="0" indent="0">
              <a:buFontTx/>
              <a:buNone/>
            </a:pPr>
            <a:endParaRPr lang="nb-NO" altLang="nb-NO" sz="1100" i="1" dirty="0"/>
          </a:p>
          <a:p>
            <a:pPr marL="0" indent="0">
              <a:buFontTx/>
              <a:buNone/>
            </a:pPr>
            <a:r>
              <a:rPr lang="nb-NO" altLang="nb-NO" sz="1100" i="1" dirty="0"/>
              <a:t>Forklaring</a:t>
            </a:r>
            <a:r>
              <a:rPr lang="nb-NO" altLang="nb-NO" sz="1100" i="1" baseline="0" dirty="0"/>
              <a:t> til figuren:</a:t>
            </a:r>
            <a:endParaRPr lang="nb-NO" altLang="nb-NO" sz="1100" i="1" dirty="0"/>
          </a:p>
          <a:p>
            <a:pPr marL="171450" indent="-171450">
              <a:buFontTx/>
              <a:buChar char="-"/>
            </a:pPr>
            <a:r>
              <a:rPr lang="nb-NO" altLang="nb-NO" sz="1100" dirty="0"/>
              <a:t>Til høyre i figuren vises oversikt over</a:t>
            </a:r>
            <a:r>
              <a:rPr lang="nb-NO" altLang="nb-NO" sz="1100" baseline="0" dirty="0"/>
              <a:t> </a:t>
            </a:r>
            <a:r>
              <a:rPr lang="nb-NO" altLang="nb-NO" sz="1100" dirty="0"/>
              <a:t>hovedtemaene for de 13 </a:t>
            </a:r>
            <a:r>
              <a:rPr lang="nb-NO" altLang="nb-NO" sz="1100" dirty="0" err="1"/>
              <a:t>kursgangene</a:t>
            </a:r>
            <a:r>
              <a:rPr lang="nb-NO" altLang="nb-NO" sz="1100" dirty="0"/>
              <a:t>.</a:t>
            </a:r>
          </a:p>
          <a:p>
            <a:pPr marL="171450" indent="-171450">
              <a:buFontTx/>
              <a:buChar char="-"/>
            </a:pPr>
            <a:r>
              <a:rPr lang="nb-NO" altLang="nb-NO" sz="1100" dirty="0"/>
              <a:t>Til venstre </a:t>
            </a:r>
            <a:r>
              <a:rPr lang="nb-NO" altLang="nb-NO" sz="1100" baseline="0" dirty="0"/>
              <a:t>vises kursets oppbygging i tematiske bolker. </a:t>
            </a:r>
          </a:p>
          <a:p>
            <a:pPr marL="171450" indent="-171450">
              <a:buFontTx/>
              <a:buChar char="-"/>
            </a:pPr>
            <a:r>
              <a:rPr lang="nb-NO" altLang="nb-NO" sz="1100" dirty="0" err="1"/>
              <a:t>Kursgang</a:t>
            </a:r>
            <a:r>
              <a:rPr lang="nb-NO" altLang="nb-NO" sz="1100" baseline="0" dirty="0"/>
              <a:t> 12 som handler om åpenhet om lidelsen har flere formål. </a:t>
            </a:r>
          </a:p>
          <a:p>
            <a:pPr marL="628650" lvl="1" indent="-171450">
              <a:buFontTx/>
              <a:buChar char="-"/>
            </a:pPr>
            <a:r>
              <a:rPr lang="nb-NO" altLang="nb-NO" sz="1100" baseline="0" dirty="0"/>
              <a:t>Åpenhet innebærer mange dilemmaer og er erfaringsmessig et tema kursdeltagerne ønsker å bruke god tid på. </a:t>
            </a:r>
          </a:p>
          <a:p>
            <a:pPr marL="628650" lvl="1" indent="-171450">
              <a:buFontTx/>
              <a:buChar char="-"/>
            </a:pPr>
            <a:r>
              <a:rPr lang="nb-NO" altLang="nb-NO" sz="1100" baseline="0" dirty="0"/>
              <a:t>Åpenhet er bl.a. viktig for å få god og riktig hjelp i sykdoms- og tilfriskningsfasen. Samtidig er det et faseovergripende tema. </a:t>
            </a:r>
          </a:p>
          <a:p>
            <a:pPr marL="628650" lvl="1" indent="-171450">
              <a:buFontTx/>
              <a:buChar char="-"/>
            </a:pPr>
            <a:r>
              <a:rPr lang="nb-NO" altLang="nb-NO" sz="1100" baseline="0" dirty="0"/>
              <a:t>Åpenhet og godt samarbeid er også viktig for tilrettelegging og støtte i vedlikeholds- og varselfasen, og for ivaretakelse av voksne pårørende og ev. barn. </a:t>
            </a:r>
          </a:p>
          <a:p>
            <a:pPr marL="0" indent="0">
              <a:buFontTx/>
              <a:buNone/>
            </a:pPr>
            <a:endParaRPr lang="nb-NO" altLang="nb-NO" sz="1100" baseline="0" dirty="0"/>
          </a:p>
          <a:p>
            <a:pPr>
              <a:buFontTx/>
              <a:buNone/>
            </a:pPr>
            <a:endParaRPr lang="nb-NO" sz="110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6</a:t>
            </a:fld>
            <a:endParaRPr lang="nb-NO"/>
          </a:p>
        </p:txBody>
      </p:sp>
    </p:spTree>
    <p:extLst>
      <p:ext uri="{BB962C8B-B14F-4D97-AF65-F5344CB8AC3E}">
        <p14:creationId xmlns:p14="http://schemas.microsoft.com/office/powerpoint/2010/main" val="3002323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CFFAB6F-9412-495B-AB4D-4FB71F22B977}" type="slidenum">
              <a:rPr lang="nb-NO" altLang="nb-NO"/>
              <a:pPr/>
              <a:t>7</a:t>
            </a:fld>
            <a:endParaRPr lang="nb-NO" altLang="nb-NO"/>
          </a:p>
        </p:txBody>
      </p:sp>
      <p:sp>
        <p:nvSpPr>
          <p:cNvPr id="102402" name="Rectangle 2"/>
          <p:cNvSpPr>
            <a:spLocks noGrp="1" noRot="1" noChangeAspect="1" noChangeArrowheads="1" noTextEdit="1"/>
          </p:cNvSpPr>
          <p:nvPr>
            <p:ph type="sldImg"/>
          </p:nvPr>
        </p:nvSpPr>
        <p:spPr>
          <a:xfrm>
            <a:off x="590550" y="1144588"/>
            <a:ext cx="5486400" cy="3086100"/>
          </a:xfrm>
          <a:ln/>
        </p:spPr>
      </p:sp>
      <p:sp>
        <p:nvSpPr>
          <p:cNvPr id="10240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Ved bipolar lidelse er hovedbildet at stemningsleiet og energinivået svinger mellom å</a:t>
            </a:r>
            <a:r>
              <a:rPr lang="nb-NO" altLang="nb-NO" sz="1100" baseline="0" dirty="0">
                <a:latin typeface="+mn-lt"/>
              </a:rPr>
              <a:t> være </a:t>
            </a:r>
            <a:r>
              <a:rPr lang="nb-NO" altLang="nb-NO" sz="1100" dirty="0">
                <a:latin typeface="+mn-lt"/>
              </a:rPr>
              <a:t>forhøyet og senket, med helt eller tilnærmet normale perioder imellom.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Det er også vanlig å oppleve irritabelt stemningsleie både ved hypomani/mani og ved depresjon.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Ved blandet tilstand opplever</a:t>
            </a:r>
            <a:r>
              <a:rPr lang="nb-NO" altLang="nb-NO" sz="1100" baseline="0" dirty="0">
                <a:latin typeface="+mn-lt"/>
              </a:rPr>
              <a:t> man enten raske svingninger mellom polene innenfor en sykdomsepisode eller noen symptomer fra begge poler samtidig.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0" u="sng" baseline="0" dirty="0">
                <a:latin typeface="+mn-lt"/>
              </a:rPr>
              <a:t>Begrepsforklaringer: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b="1" i="0" baseline="0" dirty="0">
                <a:latin typeface="+mn-lt"/>
              </a:rPr>
              <a:t>Hypomani</a:t>
            </a:r>
            <a:r>
              <a:rPr lang="nb-NO" altLang="nb-NO" sz="1100" baseline="0" dirty="0">
                <a:latin typeface="+mn-lt"/>
              </a:rPr>
              <a:t> er en svakere variant av mani og betyr «under manien».</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baseline="0" dirty="0">
                <a:latin typeface="+mn-lt"/>
              </a:rPr>
              <a:t>En </a:t>
            </a:r>
            <a:r>
              <a:rPr lang="nb-NO" altLang="nb-NO" sz="1100" b="1" baseline="0" dirty="0">
                <a:latin typeface="+mn-lt"/>
              </a:rPr>
              <a:t>depresjon har tre alvorlighetsgrader</a:t>
            </a:r>
            <a:r>
              <a:rPr lang="nb-NO" altLang="nb-NO" sz="1100" baseline="0" dirty="0">
                <a:latin typeface="+mn-lt"/>
              </a:rPr>
              <a:t>: mild, moderat og alvorlig. </a:t>
            </a: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Depresjon hos personer </a:t>
            </a:r>
            <a:r>
              <a:rPr lang="nb-NO" altLang="nb-NO" sz="1100" i="0" u="sng" dirty="0">
                <a:latin typeface="+mn-lt"/>
              </a:rPr>
              <a:t>uten</a:t>
            </a:r>
            <a:r>
              <a:rPr lang="nb-NO" altLang="nb-NO" sz="1100" dirty="0">
                <a:latin typeface="+mn-lt"/>
              </a:rPr>
              <a:t> bipolar lidelse kalles </a:t>
            </a:r>
            <a:r>
              <a:rPr lang="nb-NO" altLang="nb-NO" sz="1100" b="0" dirty="0">
                <a:latin typeface="+mn-lt"/>
              </a:rPr>
              <a:t>unipolar (en-polet) depresjon.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Mani og depresjon kan gå over i </a:t>
            </a:r>
            <a:r>
              <a:rPr lang="nb-NO" altLang="nb-NO" sz="1100" b="1" dirty="0">
                <a:latin typeface="+mn-lt"/>
              </a:rPr>
              <a:t>psykose</a:t>
            </a:r>
          </a:p>
          <a:p>
            <a:pPr marL="342900" indent="-342900">
              <a:buFontTx/>
              <a:buChar char="-"/>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Hentet fra </a:t>
            </a:r>
            <a:r>
              <a:rPr lang="nb-NO" sz="1100" baseline="0" dirty="0" err="1">
                <a:latin typeface="+mn-lt"/>
              </a:rPr>
              <a:t>kursgang</a:t>
            </a:r>
            <a:r>
              <a:rPr lang="nb-NO" sz="1100" baseline="0" dirty="0">
                <a:latin typeface="+mn-lt"/>
              </a:rPr>
              <a:t> 1</a:t>
            </a:r>
          </a:p>
          <a:p>
            <a:pPr marL="342900" indent="-342900">
              <a:buFontTx/>
              <a:buChar char="-"/>
            </a:pPr>
            <a:endParaRPr lang="nb-NO" altLang="nb-NO" sz="1100" dirty="0">
              <a:latin typeface="+mn-lt"/>
            </a:endParaRPr>
          </a:p>
        </p:txBody>
      </p:sp>
    </p:spTree>
    <p:extLst>
      <p:ext uri="{BB962C8B-B14F-4D97-AF65-F5344CB8AC3E}">
        <p14:creationId xmlns:p14="http://schemas.microsoft.com/office/powerpoint/2010/main" val="203658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3D5340F-17AC-4773-92E9-634D2EEF0BCC}" type="slidenum">
              <a:rPr lang="nb-NO" altLang="nb-NO"/>
              <a:pPr/>
              <a:t>8</a:t>
            </a:fld>
            <a:endParaRPr lang="nb-NO" altLang="nb-NO"/>
          </a:p>
        </p:txBody>
      </p:sp>
      <p:sp>
        <p:nvSpPr>
          <p:cNvPr id="108546" name="Rectangle 2"/>
          <p:cNvSpPr>
            <a:spLocks noGrp="1" noRot="1" noChangeAspect="1" noChangeArrowheads="1" noTextEdit="1"/>
          </p:cNvSpPr>
          <p:nvPr>
            <p:ph type="sldImg"/>
          </p:nvPr>
        </p:nvSpPr>
        <p:spPr>
          <a:xfrm>
            <a:off x="590550" y="1144588"/>
            <a:ext cx="5484813" cy="3084512"/>
          </a:xfrm>
          <a:ln/>
        </p:spPr>
      </p:sp>
      <p:sp>
        <p:nvSpPr>
          <p:cNvPr id="108547" name="Rectangle 3"/>
          <p:cNvSpPr>
            <a:spLocks noGrp="1" noChangeArrowheads="1"/>
          </p:cNvSpPr>
          <p:nvPr>
            <p:ph type="body" idx="1"/>
          </p:nvPr>
        </p:nvSpPr>
        <p:spPr/>
        <p:txBody>
          <a:bodyPr/>
          <a:lstStyle/>
          <a:p>
            <a:pPr marL="0" indent="0">
              <a:lnSpc>
                <a:spcPct val="130000"/>
              </a:lnSpc>
              <a:buClr>
                <a:srgbClr val="00338D"/>
              </a:buClr>
              <a:buSzPct val="110000"/>
              <a:buNone/>
            </a:pPr>
            <a:endParaRPr lang="nb-NO" altLang="nb-NO" sz="1100" b="1" dirty="0">
              <a:latin typeface="+mn-lt"/>
              <a:ea typeface="Cambria" panose="02040503050406030204" pitchFamily="18" charset="0"/>
            </a:endParaRPr>
          </a:p>
          <a:p>
            <a:pPr marL="0" indent="0">
              <a:lnSpc>
                <a:spcPct val="130000"/>
              </a:lnSpc>
              <a:buClr>
                <a:srgbClr val="00338D"/>
              </a:buClr>
              <a:buSzPct val="110000"/>
              <a:buNone/>
            </a:pPr>
            <a:r>
              <a:rPr lang="nb-NO" altLang="nb-NO" sz="1100" b="1" dirty="0">
                <a:latin typeface="+mn-lt"/>
                <a:ea typeface="Cambria" panose="02040503050406030204" pitchFamily="18" charset="0"/>
              </a:rPr>
              <a:t>Tekst:</a:t>
            </a:r>
          </a:p>
          <a:p>
            <a:pPr marL="0" indent="0">
              <a:lnSpc>
                <a:spcPct val="130000"/>
              </a:lnSpc>
              <a:buClr>
                <a:srgbClr val="00338D"/>
              </a:buClr>
              <a:buSzPct val="110000"/>
              <a:buNone/>
            </a:pPr>
            <a:r>
              <a:rPr lang="nb-NO" altLang="nb-NO" sz="1100" dirty="0">
                <a:latin typeface="+mn-lt"/>
                <a:ea typeface="Cambria" panose="02040503050406030204" pitchFamily="18" charset="0"/>
              </a:rPr>
              <a:t>Alle diagnosene</a:t>
            </a:r>
            <a:r>
              <a:rPr lang="nb-NO" altLang="nb-NO" sz="1100" baseline="0" dirty="0">
                <a:latin typeface="+mn-lt"/>
                <a:ea typeface="Cambria" panose="02040503050406030204" pitchFamily="18" charset="0"/>
              </a:rPr>
              <a:t> har lignende symptomer. </a:t>
            </a:r>
            <a:r>
              <a:rPr lang="nb-NO" altLang="nb-NO" sz="1100" dirty="0">
                <a:latin typeface="+mn-lt"/>
                <a:ea typeface="Cambria" panose="02040503050406030204" pitchFamily="18" charset="0"/>
              </a:rPr>
              <a:t>Hovedforskjellen handler om hvor sterke symptomene er, hvor lenge de varer og hvilke konsekvenser de fører til. På dette kurset kommer vi til å snakke mest om bipolar I og II lidelse. </a:t>
            </a:r>
          </a:p>
          <a:p>
            <a:pPr marL="0" indent="0">
              <a:lnSpc>
                <a:spcPct val="130000"/>
              </a:lnSpc>
              <a:buClr>
                <a:srgbClr val="00338D"/>
              </a:buClr>
              <a:buSzPct val="110000"/>
              <a:buNone/>
            </a:pPr>
            <a:endParaRPr lang="nb-NO" altLang="nb-NO" sz="1100" dirty="0">
              <a:latin typeface="+mn-lt"/>
              <a:ea typeface="Cambria" panose="02040503050406030204" pitchFamily="18" charset="0"/>
            </a:endParaRPr>
          </a:p>
          <a:p>
            <a:pPr marL="0" indent="0">
              <a:lnSpc>
                <a:spcPct val="130000"/>
              </a:lnSpc>
              <a:buClr>
                <a:srgbClr val="00338D"/>
              </a:buClr>
              <a:buSzPct val="110000"/>
              <a:buNone/>
            </a:pPr>
            <a:r>
              <a:rPr lang="nb-NO" altLang="nb-NO" sz="1100" dirty="0">
                <a:latin typeface="+mn-lt"/>
                <a:ea typeface="Cambria" panose="02040503050406030204" pitchFamily="18" charset="0"/>
              </a:rPr>
              <a:t>I dag heter diagnosesystemet </a:t>
            </a:r>
            <a:r>
              <a:rPr lang="nb-NO" altLang="nb-NO" sz="1100" baseline="0" dirty="0">
                <a:latin typeface="+mn-lt"/>
                <a:ea typeface="Cambria" panose="02040503050406030204" pitchFamily="18" charset="0"/>
              </a:rPr>
              <a:t>i</a:t>
            </a:r>
            <a:r>
              <a:rPr lang="nb-NO" altLang="nb-NO" sz="1100" dirty="0">
                <a:latin typeface="+mn-lt"/>
                <a:ea typeface="Cambria" panose="02040503050406030204" pitchFamily="18" charset="0"/>
              </a:rPr>
              <a:t> den norske spesialisthelsetjenesten ICD-10. Det er lagd av Verdens helseorganisasjon. I ICD-10 brukes</a:t>
            </a:r>
            <a:r>
              <a:rPr lang="nb-NO" altLang="nb-NO" sz="1100" baseline="0" dirty="0">
                <a:latin typeface="+mn-lt"/>
                <a:ea typeface="Cambria" panose="02040503050406030204" pitchFamily="18" charset="0"/>
              </a:rPr>
              <a:t> ikke betegnelsene bipolar I og </a:t>
            </a:r>
            <a:r>
              <a:rPr lang="nb-NO" altLang="nb-NO" sz="1100" baseline="0" dirty="0" err="1">
                <a:latin typeface="+mn-lt"/>
                <a:ea typeface="Cambria" panose="02040503050406030204" pitchFamily="18" charset="0"/>
              </a:rPr>
              <a:t>ll</a:t>
            </a:r>
            <a:r>
              <a:rPr lang="nb-NO" altLang="nb-NO" sz="1100" baseline="0" dirty="0">
                <a:latin typeface="+mn-lt"/>
                <a:ea typeface="Cambria" panose="02040503050406030204" pitchFamily="18" charset="0"/>
              </a:rPr>
              <a:t> lidelse, men </a:t>
            </a:r>
            <a:r>
              <a:rPr lang="nb-NO" altLang="nb-NO" sz="1100" b="1" baseline="0" dirty="0">
                <a:latin typeface="+mn-lt"/>
                <a:ea typeface="Cambria" panose="02040503050406030204" pitchFamily="18" charset="0"/>
              </a:rPr>
              <a:t>bipolar affektiv lidelse</a:t>
            </a:r>
            <a:r>
              <a:rPr lang="nb-NO" altLang="nb-NO" sz="1100" baseline="0" dirty="0">
                <a:latin typeface="+mn-lt"/>
                <a:ea typeface="Cambria" panose="02040503050406030204" pitchFamily="18" charset="0"/>
              </a:rPr>
              <a:t>. For å få diagnosen «b</a:t>
            </a:r>
            <a:r>
              <a:rPr lang="nb-NO" altLang="nb-NO" sz="1100" b="0" dirty="0">
                <a:latin typeface="+mn-lt"/>
                <a:ea typeface="Cambria" panose="02040503050406030204" pitchFamily="18" charset="0"/>
              </a:rPr>
              <a:t>ipolar affektiv lidelse»</a:t>
            </a:r>
            <a:r>
              <a:rPr lang="nb-NO" altLang="nb-NO" sz="1100" b="1" dirty="0">
                <a:latin typeface="+mn-lt"/>
                <a:ea typeface="Cambria" panose="02040503050406030204" pitchFamily="18" charset="0"/>
              </a:rPr>
              <a:t> </a:t>
            </a:r>
            <a:r>
              <a:rPr lang="nb-NO" altLang="nb-NO" sz="1100" b="0" dirty="0">
                <a:latin typeface="+mn-lt"/>
                <a:ea typeface="Cambria" panose="02040503050406030204" pitchFamily="18" charset="0"/>
              </a:rPr>
              <a:t>må man</a:t>
            </a:r>
            <a:r>
              <a:rPr lang="nb-NO" altLang="nb-NO" sz="1100" b="0" baseline="0" dirty="0">
                <a:latin typeface="+mn-lt"/>
                <a:ea typeface="Cambria" panose="02040503050406030204" pitchFamily="18" charset="0"/>
              </a:rPr>
              <a:t> ha opplevd m</a:t>
            </a:r>
            <a:r>
              <a:rPr lang="nb-NO" altLang="nb-NO" sz="1100" dirty="0">
                <a:latin typeface="+mn-lt"/>
                <a:ea typeface="Cambria" panose="02040503050406030204" pitchFamily="18" charset="0"/>
              </a:rPr>
              <a:t>inst to affektive episoder (eller stemningsepisoder) der minst den ene må være fra den maniske polen.</a:t>
            </a:r>
          </a:p>
          <a:p>
            <a:pPr marL="0" indent="0">
              <a:lnSpc>
                <a:spcPct val="130000"/>
              </a:lnSpc>
              <a:buClr>
                <a:srgbClr val="00338D"/>
              </a:buClr>
              <a:buSzPct val="110000"/>
              <a:buNone/>
            </a:pPr>
            <a:endParaRPr lang="nb-NO" altLang="nb-NO" sz="1100" dirty="0">
              <a:latin typeface="+mn-lt"/>
              <a:ea typeface="Cambria" panose="02040503050406030204" pitchFamily="18" charset="0"/>
            </a:endParaRPr>
          </a:p>
          <a:p>
            <a:pPr marL="0" indent="0">
              <a:lnSpc>
                <a:spcPct val="130000"/>
              </a:lnSpc>
              <a:buClr>
                <a:srgbClr val="00338D"/>
              </a:buClr>
              <a:buSzPct val="110000"/>
              <a:buNone/>
            </a:pPr>
            <a:r>
              <a:rPr lang="nb-NO" altLang="nb-NO" sz="1100" baseline="0" dirty="0">
                <a:latin typeface="+mn-lt"/>
              </a:rPr>
              <a:t>Likevel bruker de fleste i Norge betegnelsene bipolar I og II lidelse. Disse kommer fra det amerikanske diagnosesystemet DSM. Men i framtiden blir diagnosesystemene likere. Bipolar I og II lidelse tas i bruk i den neste versjonen av diagnosesystemet til Verdens helseorganisasjon. Det heter ICD-11. </a:t>
            </a:r>
            <a:r>
              <a:rPr lang="nb-NO" altLang="nb-NO" sz="1100" dirty="0">
                <a:latin typeface="+mn-lt"/>
                <a:ea typeface="Cambria" panose="02040503050406030204" pitchFamily="18" charset="0"/>
              </a:rPr>
              <a:t>Minimumskriteriene blir da:</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Bipolar I lidelse</a:t>
            </a:r>
            <a:r>
              <a:rPr lang="nb-NO" altLang="nb-NO" sz="1100" dirty="0">
                <a:latin typeface="+mn-lt"/>
                <a:ea typeface="Cambria" panose="02040503050406030204" pitchFamily="18" charset="0"/>
              </a:rPr>
              <a:t>: Én manisk episode</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Bipolar II lidelse</a:t>
            </a:r>
            <a:r>
              <a:rPr lang="nb-NO" altLang="nb-NO" sz="1100" dirty="0">
                <a:latin typeface="+mn-lt"/>
                <a:ea typeface="Cambria" panose="02040503050406030204" pitchFamily="18" charset="0"/>
              </a:rPr>
              <a:t>: Én hypoman episode og én depressiv episode</a:t>
            </a:r>
          </a:p>
          <a:p>
            <a:pPr marL="171450" lvl="0" indent="-171450">
              <a:lnSpc>
                <a:spcPct val="130000"/>
              </a:lnSpc>
              <a:buClr>
                <a:srgbClr val="00338D"/>
              </a:buClr>
              <a:buSzPct val="85000"/>
              <a:buFont typeface="Arial" panose="020B0604020202020204" pitchFamily="34" charset="0"/>
              <a:buChar char="•"/>
            </a:pPr>
            <a:r>
              <a:rPr lang="nb-NO" altLang="nb-NO" sz="1100" b="1" dirty="0" err="1">
                <a:latin typeface="+mn-lt"/>
                <a:ea typeface="Cambria" panose="02040503050406030204" pitchFamily="18" charset="0"/>
              </a:rPr>
              <a:t>Syklotym</a:t>
            </a:r>
            <a:r>
              <a:rPr lang="nb-NO" altLang="nb-NO" sz="1100" b="1" dirty="0">
                <a:latin typeface="+mn-lt"/>
                <a:ea typeface="Cambria" panose="02040503050406030204" pitchFamily="18" charset="0"/>
              </a:rPr>
              <a:t> lidelse</a:t>
            </a:r>
            <a:r>
              <a:rPr lang="nb-NO" altLang="nb-NO" sz="1100" dirty="0">
                <a:latin typeface="+mn-lt"/>
                <a:ea typeface="Cambria" panose="02040503050406030204" pitchFamily="18" charset="0"/>
              </a:rPr>
              <a:t>: To år med subterskel</a:t>
            </a:r>
            <a:r>
              <a:rPr lang="nb-NO" altLang="nb-NO" sz="1100" b="1" dirty="0">
                <a:solidFill>
                  <a:srgbClr val="FF0000"/>
                </a:solidFill>
                <a:latin typeface="+mn-lt"/>
                <a:ea typeface="Cambria" panose="02040503050406030204" pitchFamily="18" charset="0"/>
              </a:rPr>
              <a:t> </a:t>
            </a:r>
            <a:r>
              <a:rPr lang="nb-NO" altLang="nb-NO" sz="1100" dirty="0">
                <a:latin typeface="+mn-lt"/>
                <a:ea typeface="Cambria" panose="02040503050406030204" pitchFamily="18" charset="0"/>
              </a:rPr>
              <a:t>hypomane og depressive episoder minst halvparten av tiden. Ett år for barn og ungdom</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Annen spesifisert bipolar og relatert lidelse</a:t>
            </a:r>
            <a:r>
              <a:rPr lang="nb-NO" altLang="nb-NO" sz="1100" dirty="0">
                <a:latin typeface="+mn-lt"/>
                <a:ea typeface="Cambria" panose="02040503050406030204" pitchFamily="18" charset="0"/>
              </a:rPr>
              <a:t>: Beskrivelse av episoder med symptomer som ikke oppfyller kriteriene for diagnosene ovenfor </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Uspesifisert bipolar og relatert lidelse</a:t>
            </a:r>
            <a:r>
              <a:rPr lang="nb-NO" altLang="nb-NO" sz="1100" dirty="0">
                <a:latin typeface="+mn-lt"/>
                <a:ea typeface="Cambria" panose="02040503050406030204" pitchFamily="18" charset="0"/>
              </a:rPr>
              <a:t>: Som «spesifisert» ovenfor, men uten beskrivelse</a:t>
            </a:r>
          </a:p>
          <a:p>
            <a:pPr>
              <a:lnSpc>
                <a:spcPct val="80000"/>
              </a:lnSpc>
              <a:spcBef>
                <a:spcPct val="70000"/>
              </a:spcBef>
            </a:pPr>
            <a:endParaRPr lang="nb-NO" altLang="nb-NO" sz="1100" u="sng" dirty="0">
              <a:latin typeface="+mn-lt"/>
            </a:endParaRPr>
          </a:p>
          <a:p>
            <a:pPr>
              <a:lnSpc>
                <a:spcPct val="80000"/>
              </a:lnSpc>
              <a:spcBef>
                <a:spcPct val="70000"/>
              </a:spcBef>
            </a:pPr>
            <a:r>
              <a:rPr lang="nb-NO" altLang="nb-NO" sz="1100" u="sng" dirty="0">
                <a:latin typeface="+mn-lt"/>
              </a:rPr>
              <a:t>Tilleggsinformasjon ved</a:t>
            </a:r>
            <a:r>
              <a:rPr lang="nb-NO" altLang="nb-NO" sz="1100" u="sng" baseline="0" dirty="0">
                <a:latin typeface="+mn-lt"/>
              </a:rPr>
              <a:t> behov:</a:t>
            </a:r>
            <a:endParaRPr lang="nb-NO" altLang="nb-NO" sz="1100" u="sng" dirty="0">
              <a:latin typeface="+mn-lt"/>
            </a:endParaRPr>
          </a:p>
          <a:p>
            <a:pPr marL="171450" indent="-171450">
              <a:lnSpc>
                <a:spcPct val="80000"/>
              </a:lnSpc>
              <a:spcBef>
                <a:spcPct val="70000"/>
              </a:spcBef>
              <a:buFontTx/>
              <a:buChar char="-"/>
            </a:pPr>
            <a:r>
              <a:rPr lang="nb-NO" altLang="nb-NO" sz="1100" baseline="0" dirty="0">
                <a:latin typeface="+mn-lt"/>
              </a:rPr>
              <a:t>Grunnen til at de fleste i Norge bruker betegnelsene bipolar I og II lidelse, er bl.a. fordi nesten all forskning på bipolar lidelse bruker diagnosesystemet DSM. </a:t>
            </a:r>
          </a:p>
          <a:p>
            <a:pPr marL="171450" indent="-171450">
              <a:lnSpc>
                <a:spcPct val="80000"/>
              </a:lnSpc>
              <a:spcBef>
                <a:spcPct val="70000"/>
              </a:spcBef>
              <a:buFontTx/>
              <a:buChar char="-"/>
            </a:pPr>
            <a:r>
              <a:rPr lang="nb-NO" altLang="nb-NO" sz="1100" baseline="0" dirty="0">
                <a:latin typeface="+mn-lt"/>
              </a:rPr>
              <a:t>Som nevnt over, trengs det I dagens ICD-versjon (utgave 10) to affektive episoder for å få diagnosen bipolar affektiv lidelse. Minst en episode må være fra den maniske polen (mani, hypomani eller under terskel for hypomani som ved spesifisert og uspesifisert bipolar lidelse). I DSM (utgave 5) finnes det ett unntak fra dette: man kan få diagnosen bipolar I lidelse ved kun å ha opplevd en manisk episode. Som nevnt over, blir det slik også i neste versjon av ICD (ICD-11), som vil være ganske lik dagens DSM-5.  </a:t>
            </a:r>
            <a:endParaRPr lang="nb-NO" altLang="nb-NO" sz="1100" dirty="0">
              <a:latin typeface="+mn-lt"/>
            </a:endParaRPr>
          </a:p>
          <a:p>
            <a:pPr marL="171450" indent="-171450">
              <a:lnSpc>
                <a:spcPct val="80000"/>
              </a:lnSpc>
              <a:spcBef>
                <a:spcPct val="70000"/>
              </a:spcBef>
              <a:buFontTx/>
              <a:buChar char="-"/>
            </a:pPr>
            <a:r>
              <a:rPr lang="nb-NO" altLang="nb-NO" sz="1100" dirty="0">
                <a:latin typeface="+mn-lt"/>
              </a:rPr>
              <a:t>Diagnosen</a:t>
            </a:r>
            <a:r>
              <a:rPr lang="nb-NO" altLang="nb-NO" sz="1100" baseline="0" dirty="0">
                <a:latin typeface="+mn-lt"/>
              </a:rPr>
              <a:t> bipolar lidelse er en l</a:t>
            </a:r>
            <a:r>
              <a:rPr lang="nb-NO" altLang="nb-NO" sz="1100" dirty="0">
                <a:latin typeface="+mn-lt"/>
              </a:rPr>
              <a:t>ivstidsdiagnose. Det betyr at det er en diagnose man ikke blir kvitt, med mindre fagfolk finner ut at diagnosen var feil.</a:t>
            </a:r>
          </a:p>
          <a:p>
            <a:pPr marL="171450" indent="-171450">
              <a:lnSpc>
                <a:spcPct val="80000"/>
              </a:lnSpc>
              <a:spcBef>
                <a:spcPct val="70000"/>
              </a:spcBef>
              <a:buFontTx/>
              <a:buChar char="-"/>
            </a:pPr>
            <a:r>
              <a:rPr lang="nb-NO" altLang="nb-NO" sz="1100" dirty="0">
                <a:latin typeface="+mn-lt"/>
              </a:rPr>
              <a:t>Én hypoman og én depressiv episode (mild, moderat eller</a:t>
            </a:r>
            <a:r>
              <a:rPr lang="nb-NO" altLang="nb-NO" sz="1100" baseline="0" dirty="0">
                <a:latin typeface="+mn-lt"/>
              </a:rPr>
              <a:t> alvorlig)</a:t>
            </a:r>
            <a:r>
              <a:rPr lang="nb-NO" altLang="nb-NO" sz="1100" dirty="0">
                <a:latin typeface="+mn-lt"/>
              </a:rPr>
              <a:t> er </a:t>
            </a:r>
            <a:r>
              <a:rPr lang="nb-NO" altLang="nb-NO" sz="1100" b="1" dirty="0">
                <a:latin typeface="+mn-lt"/>
              </a:rPr>
              <a:t>nødvendige og tilstrekkelige kriterier</a:t>
            </a:r>
            <a:r>
              <a:rPr lang="nb-NO" altLang="nb-NO" sz="1100" dirty="0">
                <a:latin typeface="+mn-lt"/>
              </a:rPr>
              <a:t> for å få livstidsdiagnosen BP II, men diagnosen kan endres</a:t>
            </a:r>
            <a:r>
              <a:rPr lang="nb-NO" altLang="nb-NO" sz="1100" baseline="0" dirty="0">
                <a:latin typeface="+mn-lt"/>
              </a:rPr>
              <a:t> </a:t>
            </a:r>
            <a:r>
              <a:rPr lang="nb-NO" altLang="nb-NO" sz="1100" dirty="0">
                <a:latin typeface="+mn-lt"/>
              </a:rPr>
              <a:t>fra bipolar II til bipolar I hvis man senere opplever en manisk episode. Diagnosen kan ikke endres</a:t>
            </a:r>
            <a:r>
              <a:rPr lang="nb-NO" altLang="nb-NO" sz="1100" baseline="0" dirty="0">
                <a:latin typeface="+mn-lt"/>
              </a:rPr>
              <a:t> den andre veien. Har man diagnosen bipolar I, vil ikke denne kunne endres til bipolar II senere selv om man ikke opplever flere maniske episoder. </a:t>
            </a:r>
            <a:endParaRPr lang="nb-NO" altLang="nb-NO" sz="1100" dirty="0">
              <a:latin typeface="+mn-lt"/>
            </a:endParaRPr>
          </a:p>
          <a:p>
            <a:pPr marL="171450" indent="-171450">
              <a:lnSpc>
                <a:spcPct val="80000"/>
              </a:lnSpc>
              <a:spcBef>
                <a:spcPct val="70000"/>
              </a:spcBef>
              <a:buFontTx/>
              <a:buChar char="-"/>
            </a:pPr>
            <a:r>
              <a:rPr lang="nb-NO" altLang="nb-NO" sz="1100" dirty="0" err="1">
                <a:latin typeface="+mn-lt"/>
              </a:rPr>
              <a:t>Syklotymi</a:t>
            </a:r>
            <a:r>
              <a:rPr lang="nb-NO" altLang="nb-NO" sz="1100" dirty="0">
                <a:latin typeface="+mn-lt"/>
              </a:rPr>
              <a:t> innebærer vedvarende svingninger i stemningsleie (se ev. ICD-10 for nærmere beskrivelse). </a:t>
            </a:r>
            <a:r>
              <a:rPr lang="nb-NO" altLang="nb-NO" sz="1100" b="1" dirty="0">
                <a:latin typeface="+mn-lt"/>
              </a:rPr>
              <a:t>Subterskel</a:t>
            </a:r>
            <a:r>
              <a:rPr lang="nb-NO" altLang="nb-NO" sz="1100" dirty="0">
                <a:latin typeface="+mn-lt"/>
              </a:rPr>
              <a:t> betyr under diagnoseterskel, dvs. at de hypomane og depressive symptomene ikke er omfattende nok til å oppfylle diagnosekriteriene for </a:t>
            </a:r>
            <a:r>
              <a:rPr lang="nb-NO" altLang="nb-NO" sz="1100" baseline="0" dirty="0">
                <a:latin typeface="+mn-lt"/>
              </a:rPr>
              <a:t>en </a:t>
            </a:r>
            <a:r>
              <a:rPr lang="nb-NO" altLang="nb-NO" sz="1100" dirty="0">
                <a:latin typeface="+mn-lt"/>
              </a:rPr>
              <a:t>full hypoman og depressiv episode.</a:t>
            </a:r>
          </a:p>
        </p:txBody>
      </p:sp>
    </p:spTree>
    <p:extLst>
      <p:ext uri="{BB962C8B-B14F-4D97-AF65-F5344CB8AC3E}">
        <p14:creationId xmlns:p14="http://schemas.microsoft.com/office/powerpoint/2010/main" val="1662252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i="0"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t>Det er normalt at følelser og stemningsleiet svinger noe. Det er når stemningsleiet svinger uforholdsmessig mye og ofte, og dette får konsekvenser for en selv eller andre, at det faller utenfor ”normalen” og bør behandles.</a:t>
            </a:r>
            <a:endParaRPr lang="nb-NO" altLang="nb-NO" sz="11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i="1" dirty="0"/>
          </a:p>
          <a:p>
            <a:pPr marL="0" indent="0">
              <a:buFontTx/>
              <a:buNone/>
            </a:pPr>
            <a:endParaRPr lang="nb-NO" altLang="nb-NO" sz="1100" i="1" dirty="0"/>
          </a:p>
          <a:p>
            <a:pPr marL="171450" indent="-171450">
              <a:buFontTx/>
              <a:buChar char="-"/>
            </a:pPr>
            <a:r>
              <a:rPr lang="nb-NO" altLang="nb-NO" sz="1100" dirty="0"/>
              <a:t>Blandet tilstand/episode innebærer symptomer fra begge poler innenfor samme</a:t>
            </a:r>
            <a:r>
              <a:rPr lang="nb-NO" altLang="nb-NO" sz="1100" baseline="0" dirty="0"/>
              <a:t> affektive episode.</a:t>
            </a:r>
            <a:endParaRPr lang="nb-NO" altLang="nb-NO" sz="1100" dirty="0"/>
          </a:p>
          <a:p>
            <a:pPr marL="171450" indent="-171450">
              <a:buFontTx/>
              <a:buChar char="-"/>
            </a:pPr>
            <a:r>
              <a:rPr lang="nb-NO" altLang="nb-NO" sz="1100" dirty="0" err="1"/>
              <a:t>Syklotymi</a:t>
            </a:r>
            <a:r>
              <a:rPr lang="nb-NO" altLang="nb-NO" sz="1100" dirty="0"/>
              <a:t> (vedvarende stemningssvingninger) vises ikke her. </a:t>
            </a:r>
            <a:r>
              <a:rPr lang="nb-NO" altLang="nb-NO" sz="1100" dirty="0" err="1"/>
              <a:t>Syklotyme</a:t>
            </a:r>
            <a:r>
              <a:rPr lang="nb-NO" altLang="nb-NO" sz="1100" dirty="0"/>
              <a:t> svingninger er</a:t>
            </a:r>
            <a:r>
              <a:rPr lang="nb-NO" altLang="nb-NO" sz="1100" baseline="0" dirty="0"/>
              <a:t> ikke store nok til å nå terskelen for hypomani eller mild depresjon, men kan likevel oppleves plagsomme. </a:t>
            </a:r>
          </a:p>
          <a:p>
            <a:pPr marL="0" indent="0">
              <a:buFontTx/>
              <a:buNone/>
            </a:pPr>
            <a:endParaRPr lang="nb-NO" altLang="nb-NO" sz="1100" b="0" baseline="0" dirty="0"/>
          </a:p>
          <a:p>
            <a:pPr marL="0" indent="0">
              <a:buFontTx/>
              <a:buNone/>
            </a:pPr>
            <a:r>
              <a:rPr lang="nb-NO" altLang="nb-NO" sz="1100" b="0" u="sng" baseline="0" dirty="0"/>
              <a:t>Ressurs for videre lesing:</a:t>
            </a:r>
            <a:r>
              <a:rPr lang="nb-NO" altLang="nb-NO" sz="1100" b="0" u="none" baseline="0" dirty="0"/>
              <a:t> </a:t>
            </a:r>
          </a:p>
          <a:p>
            <a:pPr marL="171450" indent="-171450">
              <a:buFontTx/>
              <a:buChar char="-"/>
            </a:pPr>
            <a:r>
              <a:rPr lang="nb-NO" altLang="nb-NO" sz="1100" b="0" baseline="0" dirty="0"/>
              <a:t>Skjelstad (2021), kap. 1-2.</a:t>
            </a:r>
          </a:p>
          <a:p>
            <a:pPr marL="0" indent="0">
              <a:buFontTx/>
              <a:buNone/>
            </a:pPr>
            <a:endParaRPr lang="nb-NO" alt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dirty="0"/>
              <a:t>Merknad: Hentet fra </a:t>
            </a:r>
            <a:r>
              <a:rPr lang="nb-NO" altLang="nb-NO" sz="1100" b="0" dirty="0" err="1"/>
              <a:t>kursgang</a:t>
            </a:r>
            <a:r>
              <a:rPr lang="nb-NO" altLang="nb-NO" sz="1100" b="0" baseline="0" dirty="0"/>
              <a:t> 1</a:t>
            </a:r>
            <a:endParaRPr lang="nb-NO" altLang="nb-NO" sz="1100" dirty="0"/>
          </a:p>
          <a:p>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9</a:t>
            </a:fld>
            <a:endParaRPr lang="nb-NO"/>
          </a:p>
        </p:txBody>
      </p:sp>
    </p:spTree>
    <p:extLst>
      <p:ext uri="{BB962C8B-B14F-4D97-AF65-F5344CB8AC3E}">
        <p14:creationId xmlns:p14="http://schemas.microsoft.com/office/powerpoint/2010/main" val="3128207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3FDDC4F2-2010-492D-9BA6-277C76EAF43D}" type="datetimeFigureOut">
              <a:rPr lang="nb-NO" smtClean="0"/>
              <a:t>08.01.2025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1640268437"/>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3FDDC4F2-2010-492D-9BA6-277C76EAF43D}" type="datetimeFigureOut">
              <a:rPr lang="nb-NO" smtClean="0"/>
              <a:t>08.01.2025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17347042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3FDDC4F2-2010-492D-9BA6-277C76EAF43D}" type="datetimeFigureOut">
              <a:rPr lang="nb-NO" smtClean="0"/>
              <a:t>08.01.2025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265246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3FDDC4F2-2010-492D-9BA6-277C76EAF43D}" type="datetimeFigureOut">
              <a:rPr lang="nb-NO" smtClean="0"/>
              <a:t>08.01.2025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2793632688"/>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6B828C-667A-2B13-8511-E33CD7FCC6C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0FF130D-7310-4E41-72A9-6B33710E1077}"/>
              </a:ext>
            </a:extLst>
          </p:cNvPr>
          <p:cNvSpPr>
            <a:spLocks noGrp="1"/>
          </p:cNvSpPr>
          <p:nvPr>
            <p:ph type="dt" sz="half" idx="10"/>
          </p:nvPr>
        </p:nvSpPr>
        <p:spPr/>
        <p:txBody>
          <a:bodyPr/>
          <a:lstStyle/>
          <a:p>
            <a:fld id="{3FDDC4F2-2010-492D-9BA6-277C76EAF43D}" type="datetimeFigureOut">
              <a:rPr lang="nb-NO" smtClean="0"/>
              <a:t>08.01.2025</a:t>
            </a:fld>
            <a:endParaRPr lang="nb-NO"/>
          </a:p>
        </p:txBody>
      </p:sp>
      <p:sp>
        <p:nvSpPr>
          <p:cNvPr id="4" name="Plassholder for bunntekst 3">
            <a:extLst>
              <a:ext uri="{FF2B5EF4-FFF2-40B4-BE49-F238E27FC236}">
                <a16:creationId xmlns:a16="http://schemas.microsoft.com/office/drawing/2014/main" id="{3DF81875-1D92-BACC-D2B6-A79607DF495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551865E-5970-15E9-F084-9F6A684852E9}"/>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2502636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3FDDC4F2-2010-492D-9BA6-277C76EAF43D}" type="datetimeFigureOut">
              <a:rPr lang="nb-NO" smtClean="0"/>
              <a:t>08.01.2025</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8316FB66-61F4-4DE2-A100-0D3B106E6235}" type="slidenum">
              <a:rPr lang="nb-NO" smtClean="0"/>
              <a:t>‹#›</a:t>
            </a:fld>
            <a:endParaRPr lang="nb-NO"/>
          </a:p>
        </p:txBody>
      </p:sp>
    </p:spTree>
    <p:extLst>
      <p:ext uri="{BB962C8B-B14F-4D97-AF65-F5344CB8AC3E}">
        <p14:creationId xmlns:p14="http://schemas.microsoft.com/office/powerpoint/2010/main" val="31704646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search?q=living+with+the+a+black+dog&amp;oq=living+with+the+a+black+dog&amp;aqs=edge..69i57j0i22i30l8.14054j0j4&amp;sourceid=chrome&amp;ie=UTF-8&amp;safe=active&amp;ssui=o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www.youtube.com/watch?v=ve66dbBjnsQ"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hyperlink" Target="https://vestreviken.no/om-oss/nyheter/livet-med-bipolar-lidels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D420FB-6C03-B0A0-3A67-725AC93EA5B3}"/>
              </a:ext>
            </a:extLst>
          </p:cNvPr>
          <p:cNvPicPr>
            <a:picLocks noChangeAspect="1"/>
          </p:cNvPicPr>
          <p:nvPr/>
        </p:nvPicPr>
        <p:blipFill>
          <a:blip r:embed="rId3">
            <a:extLst>
              <a:ext uri="{28A0092B-C50C-407E-A947-70E740481C1C}">
                <a14:useLocalDpi xmlns:a14="http://schemas.microsoft.com/office/drawing/2010/main" val="0"/>
              </a:ext>
            </a:extLst>
          </a:blip>
          <a:srcRect l="74" t="-11474" r="-890" b="11688"/>
          <a:stretch/>
        </p:blipFill>
        <p:spPr>
          <a:xfrm>
            <a:off x="91843" y="86293"/>
            <a:ext cx="12008314" cy="6685415"/>
          </a:xfrm>
          <a:prstGeom prst="roundRect">
            <a:avLst>
              <a:gd name="adj" fmla="val 2914"/>
            </a:avLst>
          </a:prstGeom>
          <a:solidFill>
            <a:srgbClr val="E6D6EC"/>
          </a:solidFill>
        </p:spPr>
      </p:pic>
      <p:sp>
        <p:nvSpPr>
          <p:cNvPr id="2" name="Tittel 1"/>
          <p:cNvSpPr>
            <a:spLocks noGrp="1"/>
          </p:cNvSpPr>
          <p:nvPr>
            <p:ph type="ctrTitle"/>
          </p:nvPr>
        </p:nvSpPr>
        <p:spPr>
          <a:xfrm>
            <a:off x="2021333" y="438916"/>
            <a:ext cx="8149333" cy="1290853"/>
          </a:xfrm>
        </p:spPr>
        <p:txBody>
          <a:bodyPr anchor="t">
            <a:normAutofit fontScale="90000"/>
          </a:bodyPr>
          <a:lstStyle/>
          <a:p>
            <a:r>
              <a:rPr lang="nb-NO" sz="5000" dirty="0"/>
              <a:t>Kurs for pårørende til personer med bipolar lidelse</a:t>
            </a:r>
          </a:p>
        </p:txBody>
      </p:sp>
      <p:sp>
        <p:nvSpPr>
          <p:cNvPr id="4" name="Ellipse 3">
            <a:extLst>
              <a:ext uri="{FF2B5EF4-FFF2-40B4-BE49-F238E27FC236}">
                <a16:creationId xmlns:a16="http://schemas.microsoft.com/office/drawing/2014/main" id="{C6D62504-88C9-CE7D-CCCF-159E434A8D77}"/>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dirty="0">
                <a:solidFill>
                  <a:schemeClr val="tx1"/>
                </a:solidFill>
                <a:latin typeface="Calibri Light" panose="020F0302020204030204" pitchFamily="34" charset="0"/>
                <a:cs typeface="Calibri Light" panose="020F0302020204030204" pitchFamily="34" charset="0"/>
              </a:rPr>
              <a:t>1</a:t>
            </a:r>
          </a:p>
        </p:txBody>
      </p:sp>
    </p:spTree>
    <p:extLst>
      <p:ext uri="{BB962C8B-B14F-4D97-AF65-F5344CB8AC3E}">
        <p14:creationId xmlns:p14="http://schemas.microsoft.com/office/powerpoint/2010/main" val="413897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p:cNvSpPr>
            <a:spLocks noGrp="1" noChangeArrowheads="1"/>
          </p:cNvSpPr>
          <p:nvPr>
            <p:ph type="title"/>
          </p:nvPr>
        </p:nvSpPr>
        <p:spPr/>
        <p:txBody>
          <a:bodyPr anchor="t"/>
          <a:lstStyle/>
          <a:p>
            <a:pPr eaLnBrk="1" hangingPunct="1">
              <a:defRPr/>
            </a:pPr>
            <a:r>
              <a:rPr lang="nb-NO" altLang="nb-NO" dirty="0"/>
              <a:t>Arvbarhet</a:t>
            </a:r>
          </a:p>
        </p:txBody>
      </p:sp>
      <p:sp>
        <p:nvSpPr>
          <p:cNvPr id="1035" name="Rectangle 3"/>
          <p:cNvSpPr>
            <a:spLocks noGrp="1" noChangeArrowheads="1"/>
          </p:cNvSpPr>
          <p:nvPr>
            <p:ph idx="1"/>
          </p:nvPr>
        </p:nvSpPr>
        <p:spPr/>
        <p:txBody>
          <a:bodyPr anchor="b">
            <a:normAutofit/>
          </a:bodyPr>
          <a:lstStyle/>
          <a:p>
            <a:pPr>
              <a:spcBef>
                <a:spcPct val="50000"/>
              </a:spcBef>
            </a:pPr>
            <a:r>
              <a:rPr lang="nb-NO" altLang="nb-NO" dirty="0"/>
              <a:t>Bipolar lidelse går ofte igjen i familier</a:t>
            </a:r>
          </a:p>
          <a:p>
            <a:pPr>
              <a:spcBef>
                <a:spcPct val="50000"/>
              </a:spcBef>
            </a:pPr>
            <a:r>
              <a:rPr lang="nb-NO" altLang="nb-NO" dirty="0"/>
              <a:t>Høyest risiko ved nært genetisk slektskap</a:t>
            </a:r>
          </a:p>
          <a:p>
            <a:pPr>
              <a:spcBef>
                <a:spcPct val="50000"/>
              </a:spcBef>
            </a:pPr>
            <a:r>
              <a:rPr lang="nb-NO" altLang="nb-NO" dirty="0"/>
              <a:t>Risikoen øker med hyppigheten av bipolare og andre </a:t>
            </a:r>
            <a:br>
              <a:rPr lang="nb-NO" altLang="nb-NO" dirty="0"/>
            </a:br>
            <a:r>
              <a:rPr lang="nb-NO" altLang="nb-NO" dirty="0"/>
              <a:t>psykiske lidelser i familien</a:t>
            </a:r>
          </a:p>
        </p:txBody>
      </p:sp>
      <p:pic>
        <p:nvPicPr>
          <p:cNvPr id="3" name="Bilde 2">
            <a:extLst>
              <a:ext uri="{FF2B5EF4-FFF2-40B4-BE49-F238E27FC236}">
                <a16:creationId xmlns:a16="http://schemas.microsoft.com/office/drawing/2014/main" id="{27A2553E-4984-1062-F659-DFC991774F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91675" y="549275"/>
            <a:ext cx="1905000" cy="1905000"/>
          </a:xfrm>
          <a:prstGeom prst="rect">
            <a:avLst/>
          </a:prstGeom>
        </p:spPr>
      </p:pic>
    </p:spTree>
    <p:extLst>
      <p:ext uri="{BB962C8B-B14F-4D97-AF65-F5344CB8AC3E}">
        <p14:creationId xmlns:p14="http://schemas.microsoft.com/office/powerpoint/2010/main" val="176817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tel 1"/>
          <p:cNvSpPr>
            <a:spLocks noGrp="1"/>
          </p:cNvSpPr>
          <p:nvPr>
            <p:ph type="title"/>
          </p:nvPr>
        </p:nvSpPr>
        <p:spPr/>
        <p:txBody>
          <a:bodyPr anchor="t">
            <a:noAutofit/>
          </a:bodyPr>
          <a:lstStyle/>
          <a:p>
            <a:pPr>
              <a:defRPr/>
            </a:pPr>
            <a:r>
              <a:rPr lang="nb-NO" altLang="nb-NO" dirty="0"/>
              <a:t>Miljørisikofaktorer</a:t>
            </a:r>
          </a:p>
        </p:txBody>
      </p:sp>
      <p:sp>
        <p:nvSpPr>
          <p:cNvPr id="29699" name="Plassholder for innhold 2"/>
          <p:cNvSpPr>
            <a:spLocks noGrp="1"/>
          </p:cNvSpPr>
          <p:nvPr>
            <p:ph idx="1"/>
          </p:nvPr>
        </p:nvSpPr>
        <p:spPr/>
        <p:txBody>
          <a:bodyPr anchor="b">
            <a:normAutofit/>
          </a:bodyPr>
          <a:lstStyle/>
          <a:p>
            <a:r>
              <a:rPr lang="nb-NO" altLang="nb-NO" dirty="0"/>
              <a:t>Å være født prematurt</a:t>
            </a:r>
          </a:p>
          <a:p>
            <a:r>
              <a:rPr lang="nb-NO" altLang="nb-NO" dirty="0"/>
              <a:t>Tidlige psykologiske traumer</a:t>
            </a:r>
          </a:p>
          <a:p>
            <a:r>
              <a:rPr lang="nb-NO" altLang="nb-NO" dirty="0"/>
              <a:t>Stressopplevelser før sykdomsutbruddet</a:t>
            </a:r>
          </a:p>
          <a:p>
            <a:r>
              <a:rPr lang="nb-NO" altLang="nb-NO" dirty="0"/>
              <a:t>Hodeskader</a:t>
            </a:r>
          </a:p>
          <a:p>
            <a:r>
              <a:rPr lang="nb-NO" altLang="nb-NO" dirty="0"/>
              <a:t>Rusmidler </a:t>
            </a:r>
          </a:p>
          <a:p>
            <a:r>
              <a:rPr lang="nb-NO" altLang="nb-NO" dirty="0"/>
              <a:t>Betennelser </a:t>
            </a:r>
          </a:p>
        </p:txBody>
      </p:sp>
      <p:pic>
        <p:nvPicPr>
          <p:cNvPr id="3" name="Bilde 2">
            <a:extLst>
              <a:ext uri="{FF2B5EF4-FFF2-40B4-BE49-F238E27FC236}">
                <a16:creationId xmlns:a16="http://schemas.microsoft.com/office/drawing/2014/main" id="{8AE25283-0974-6DB8-BFA6-4FA2798760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91675" y="549275"/>
            <a:ext cx="1905000" cy="1905000"/>
          </a:xfrm>
          <a:prstGeom prst="rect">
            <a:avLst/>
          </a:prstGeom>
        </p:spPr>
      </p:pic>
    </p:spTree>
    <p:extLst>
      <p:ext uri="{BB962C8B-B14F-4D97-AF65-F5344CB8AC3E}">
        <p14:creationId xmlns:p14="http://schemas.microsoft.com/office/powerpoint/2010/main" val="249767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noFill/>
          <a:ln>
            <a:noFill/>
          </a:ln>
        </p:spPr>
        <p:txBody>
          <a:bodyPr anchor="t">
            <a:noAutofit/>
          </a:bodyPr>
          <a:lstStyle/>
          <a:p>
            <a:pPr eaLnBrk="1" hangingPunct="1"/>
            <a:r>
              <a:rPr lang="nb-NO" altLang="nb-NO" dirty="0"/>
              <a:t>Stress-sårbarhetsmodellen</a:t>
            </a:r>
          </a:p>
        </p:txBody>
      </p:sp>
      <p:sp>
        <p:nvSpPr>
          <p:cNvPr id="27652" name="TekstSylinder 3"/>
          <p:cNvSpPr txBox="1">
            <a:spLocks noChangeArrowheads="1"/>
          </p:cNvSpPr>
          <p:nvPr/>
        </p:nvSpPr>
        <p:spPr bwMode="auto">
          <a:xfrm>
            <a:off x="2904076" y="1181686"/>
            <a:ext cx="249899" cy="48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endParaRPr lang="nb-NO" altLang="nb-NO" sz="1800">
              <a:latin typeface="Arial" panose="020B0604020202020204" pitchFamily="34" charset="0"/>
            </a:endParaRPr>
          </a:p>
        </p:txBody>
      </p:sp>
      <p:pic>
        <p:nvPicPr>
          <p:cNvPr id="3" name="Bilde 2">
            <a:extLst>
              <a:ext uri="{FF2B5EF4-FFF2-40B4-BE49-F238E27FC236}">
                <a16:creationId xmlns:a16="http://schemas.microsoft.com/office/drawing/2014/main" id="{E1C45A00-DF0B-A412-C56A-2AF87714D241}"/>
              </a:ext>
            </a:extLst>
          </p:cNvPr>
          <p:cNvPicPr>
            <a:picLocks noChangeAspect="1"/>
          </p:cNvPicPr>
          <p:nvPr/>
        </p:nvPicPr>
        <p:blipFill>
          <a:blip r:embed="rId3">
            <a:extLst>
              <a:ext uri="{28A0092B-C50C-407E-A947-70E740481C1C}">
                <a14:useLocalDpi xmlns:a14="http://schemas.microsoft.com/office/drawing/2010/main" val="0"/>
              </a:ext>
            </a:extLst>
          </a:blip>
          <a:srcRect l="2385" r="2385"/>
          <a:stretch/>
        </p:blipFill>
        <p:spPr>
          <a:xfrm>
            <a:off x="981075" y="486503"/>
            <a:ext cx="10755557" cy="6371497"/>
          </a:xfrm>
          <a:prstGeom prst="rect">
            <a:avLst/>
          </a:prstGeom>
          <a:noFill/>
        </p:spPr>
      </p:pic>
    </p:spTree>
    <p:extLst>
      <p:ext uri="{BB962C8B-B14F-4D97-AF65-F5344CB8AC3E}">
        <p14:creationId xmlns:p14="http://schemas.microsoft.com/office/powerpoint/2010/main" val="4228714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E4BB0623-4A6F-0028-5BEB-C48F07022C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5919" y="666333"/>
            <a:ext cx="11460161" cy="6446341"/>
          </a:xfrm>
          <a:prstGeom prst="rect">
            <a:avLst/>
          </a:prstGeom>
        </p:spPr>
      </p:pic>
      <p:sp>
        <p:nvSpPr>
          <p:cNvPr id="2" name="Tittel 1">
            <a:extLst>
              <a:ext uri="{FF2B5EF4-FFF2-40B4-BE49-F238E27FC236}">
                <a16:creationId xmlns:a16="http://schemas.microsoft.com/office/drawing/2014/main" id="{FD6BDC3C-50B4-6EE1-6558-FF92F2B69164}"/>
              </a:ext>
            </a:extLst>
          </p:cNvPr>
          <p:cNvSpPr txBox="1">
            <a:spLocks/>
          </p:cNvSpPr>
          <p:nvPr/>
        </p:nvSpPr>
        <p:spPr>
          <a:xfrm>
            <a:off x="731838" y="549275"/>
            <a:ext cx="8229600" cy="1143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a:lstStyle>
          <a:p>
            <a:r>
              <a:rPr lang="nb-NO" altLang="nb-NO"/>
              <a:t>Hva er hypomani og mani?</a:t>
            </a:r>
            <a:endParaRPr lang="nb-NO" altLang="nb-NO" dirty="0"/>
          </a:p>
        </p:txBody>
      </p:sp>
      <p:sp>
        <p:nvSpPr>
          <p:cNvPr id="12" name="Plassholder for innhold 2">
            <a:extLst>
              <a:ext uri="{FF2B5EF4-FFF2-40B4-BE49-F238E27FC236}">
                <a16:creationId xmlns:a16="http://schemas.microsoft.com/office/drawing/2014/main" id="{A01FCCE7-DC7D-901C-7C4C-9ACF54BA5615}"/>
              </a:ext>
            </a:extLst>
          </p:cNvPr>
          <p:cNvSpPr>
            <a:spLocks noGrp="1"/>
          </p:cNvSpPr>
          <p:nvPr>
            <p:ph idx="1"/>
          </p:nvPr>
        </p:nvSpPr>
        <p:spPr>
          <a:xfrm>
            <a:off x="3243262" y="1809333"/>
            <a:ext cx="5450680" cy="4850039"/>
          </a:xfrm>
        </p:spPr>
        <p:txBody>
          <a:bodyPr anchor="ctr"/>
          <a:lstStyle/>
          <a:p>
            <a:pPr marL="0" indent="0" algn="ctr">
              <a:buNone/>
            </a:pPr>
            <a:endParaRPr lang="nb-NO" altLang="nb-NO" i="1" dirty="0">
              <a:cs typeface="Arial" panose="020B0604020202020204" pitchFamily="34" charset="0"/>
            </a:endParaRPr>
          </a:p>
          <a:p>
            <a:pPr marL="0" indent="0" algn="ctr">
              <a:buNone/>
            </a:pPr>
            <a:r>
              <a:rPr lang="nb-NO" altLang="nb-NO" i="1" dirty="0">
                <a:cs typeface="Arial" panose="020B0604020202020204" pitchFamily="34" charset="0"/>
              </a:rPr>
              <a:t>Perioder med unormalt hevet eller irritabelt stemningsleie, </a:t>
            </a:r>
            <a:r>
              <a:rPr lang="nb-NO" altLang="nb-NO" i="1" u="sng" dirty="0">
                <a:cs typeface="Arial" panose="020B0604020202020204" pitchFamily="34" charset="0"/>
              </a:rPr>
              <a:t>og</a:t>
            </a:r>
            <a:r>
              <a:rPr lang="nb-NO" altLang="nb-NO" i="1" dirty="0">
                <a:cs typeface="Arial" panose="020B0604020202020204" pitchFamily="34" charset="0"/>
              </a:rPr>
              <a:t> hevet energi- og aktivitetsnivå</a:t>
            </a:r>
            <a:endParaRPr lang="nb-NO" altLang="nb-NO" dirty="0"/>
          </a:p>
        </p:txBody>
      </p:sp>
    </p:spTree>
    <p:extLst>
      <p:ext uri="{BB962C8B-B14F-4D97-AF65-F5344CB8AC3E}">
        <p14:creationId xmlns:p14="http://schemas.microsoft.com/office/powerpoint/2010/main" val="128841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rtlCol="0" anchor="t">
            <a:normAutofit/>
          </a:bodyPr>
          <a:lstStyle/>
          <a:p>
            <a:pPr>
              <a:defRPr/>
            </a:pPr>
            <a:r>
              <a:rPr lang="nb-NO" altLang="nb-NO" dirty="0">
                <a:solidFill>
                  <a:schemeClr val="tx1"/>
                </a:solidFill>
              </a:rPr>
              <a:t>Hovedforskjeller mellom hypomani og mani</a:t>
            </a:r>
          </a:p>
        </p:txBody>
      </p:sp>
      <p:sp>
        <p:nvSpPr>
          <p:cNvPr id="29699" name="Rectangle 3"/>
          <p:cNvSpPr>
            <a:spLocks noGrp="1" noChangeArrowheads="1"/>
          </p:cNvSpPr>
          <p:nvPr>
            <p:ph idx="1"/>
          </p:nvPr>
        </p:nvSpPr>
        <p:spPr/>
        <p:txBody>
          <a:bodyPr rtlCol="0" anchor="b">
            <a:normAutofit/>
          </a:bodyPr>
          <a:lstStyle/>
          <a:p>
            <a:pPr marL="0" indent="0">
              <a:spcBef>
                <a:spcPct val="80000"/>
              </a:spcBef>
              <a:buNone/>
              <a:defRPr/>
            </a:pPr>
            <a:r>
              <a:rPr lang="nb-NO" altLang="nb-NO" sz="3600" dirty="0">
                <a:latin typeface="+mj-lt"/>
              </a:rPr>
              <a:t>1) Symptomintensitet</a:t>
            </a:r>
          </a:p>
          <a:p>
            <a:pPr marL="342900" lvl="1" indent="0">
              <a:spcBef>
                <a:spcPct val="80000"/>
              </a:spcBef>
              <a:buNone/>
              <a:defRPr/>
            </a:pPr>
            <a:r>
              <a:rPr lang="nb-NO" altLang="nb-NO" sz="2800" dirty="0"/>
              <a:t>Symptomene er sterkere ved mani enn hypomani. Hypomani betyr «under manien»</a:t>
            </a:r>
          </a:p>
        </p:txBody>
      </p:sp>
    </p:spTree>
    <p:extLst>
      <p:ext uri="{BB962C8B-B14F-4D97-AF65-F5344CB8AC3E}">
        <p14:creationId xmlns:p14="http://schemas.microsoft.com/office/powerpoint/2010/main" val="1289336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4294967295"/>
          </p:nvPr>
        </p:nvSpPr>
        <p:spPr>
          <a:xfrm>
            <a:off x="733374" y="549275"/>
            <a:ext cx="10531475" cy="609600"/>
          </a:xfrm>
        </p:spPr>
        <p:txBody>
          <a:bodyPr anchor="t">
            <a:noAutofit/>
          </a:bodyPr>
          <a:lstStyle/>
          <a:p>
            <a:pPr marL="0" indent="0">
              <a:buNone/>
            </a:pPr>
            <a:r>
              <a:rPr lang="nb-NO" altLang="nb-NO" sz="3600" b="0" dirty="0"/>
              <a:t>2) Funksjonsnivå</a:t>
            </a:r>
          </a:p>
        </p:txBody>
      </p:sp>
      <p:sp>
        <p:nvSpPr>
          <p:cNvPr id="6" name="Plassholder for innhold 5"/>
          <p:cNvSpPr>
            <a:spLocks noGrp="1"/>
          </p:cNvSpPr>
          <p:nvPr>
            <p:ph sz="half" idx="4294967295"/>
          </p:nvPr>
        </p:nvSpPr>
        <p:spPr>
          <a:xfrm>
            <a:off x="5041374" y="1392766"/>
            <a:ext cx="7116762" cy="2976032"/>
          </a:xfrm>
        </p:spPr>
        <p:txBody>
          <a:bodyPr anchor="b">
            <a:normAutofit fontScale="47500" lnSpcReduction="20000"/>
          </a:bodyPr>
          <a:lstStyle/>
          <a:p>
            <a:pPr>
              <a:lnSpc>
                <a:spcPct val="120000"/>
              </a:lnSpc>
              <a:spcBef>
                <a:spcPts val="1800"/>
              </a:spcBef>
              <a:defRPr/>
            </a:pPr>
            <a:r>
              <a:rPr lang="nb-NO" altLang="nb-NO" sz="4200" dirty="0"/>
              <a:t>Fører vanligvis ikke til sosial avvisning eller alvorlig forstyrrelse i arbeid</a:t>
            </a:r>
          </a:p>
          <a:p>
            <a:pPr>
              <a:spcBef>
                <a:spcPts val="1800"/>
              </a:spcBef>
              <a:defRPr/>
            </a:pPr>
            <a:r>
              <a:rPr lang="nb-NO" altLang="nb-NO" sz="4200" dirty="0"/>
              <a:t>Ofte forbedret funksjonsnivå for lystpregede aktiviteter</a:t>
            </a:r>
          </a:p>
          <a:p>
            <a:pPr>
              <a:spcBef>
                <a:spcPts val="1800"/>
              </a:spcBef>
              <a:defRPr/>
            </a:pPr>
            <a:r>
              <a:rPr lang="nb-NO" altLang="nb-NO" sz="4200" dirty="0"/>
              <a:t>Mildere svekkelser i fungering er vanlig </a:t>
            </a:r>
            <a:r>
              <a:rPr lang="nb-NO" altLang="nb-NO" sz="4200" dirty="0" err="1"/>
              <a:t>pga</a:t>
            </a:r>
            <a:r>
              <a:rPr lang="nb-NO" altLang="nb-NO" sz="4200" dirty="0"/>
              <a:t>:</a:t>
            </a:r>
          </a:p>
          <a:p>
            <a:pPr lvl="2">
              <a:lnSpc>
                <a:spcPct val="120000"/>
              </a:lnSpc>
              <a:spcBef>
                <a:spcPts val="1000"/>
              </a:spcBef>
              <a:defRPr/>
            </a:pPr>
            <a:r>
              <a:rPr lang="nb-NO" altLang="nb-NO" sz="4200" dirty="0"/>
              <a:t>Impulsivitet</a:t>
            </a:r>
          </a:p>
          <a:p>
            <a:pPr lvl="2">
              <a:lnSpc>
                <a:spcPct val="120000"/>
              </a:lnSpc>
              <a:spcBef>
                <a:spcPts val="0"/>
              </a:spcBef>
              <a:defRPr/>
            </a:pPr>
            <a:r>
              <a:rPr lang="nb-NO" altLang="nb-NO" sz="4200" dirty="0"/>
              <a:t>Selektiv konsentrasjon og oppmerksomhet </a:t>
            </a:r>
          </a:p>
          <a:p>
            <a:pPr lvl="2">
              <a:lnSpc>
                <a:spcPct val="120000"/>
              </a:lnSpc>
              <a:spcBef>
                <a:spcPts val="0"/>
              </a:spcBef>
              <a:defRPr/>
            </a:pPr>
            <a:r>
              <a:rPr lang="nb-NO" altLang="nb-NO" sz="4200" dirty="0"/>
              <a:t>Redusert evne til avslapping og ro</a:t>
            </a:r>
          </a:p>
          <a:p>
            <a:pPr>
              <a:lnSpc>
                <a:spcPct val="120000"/>
              </a:lnSpc>
              <a:spcBef>
                <a:spcPts val="0"/>
              </a:spcBef>
              <a:defRPr/>
            </a:pPr>
            <a:endParaRPr lang="nb-NO" altLang="nb-NO" sz="4200" dirty="0"/>
          </a:p>
          <a:p>
            <a:endParaRPr lang="nb-NO" dirty="0"/>
          </a:p>
        </p:txBody>
      </p:sp>
      <p:sp>
        <p:nvSpPr>
          <p:cNvPr id="2" name="TekstSylinder 1">
            <a:extLst>
              <a:ext uri="{FF2B5EF4-FFF2-40B4-BE49-F238E27FC236}">
                <a16:creationId xmlns:a16="http://schemas.microsoft.com/office/drawing/2014/main" id="{8CAD6EB6-4269-4174-80BE-FFD6DEE45FBE}"/>
              </a:ext>
            </a:extLst>
          </p:cNvPr>
          <p:cNvSpPr txBox="1"/>
          <p:nvPr/>
        </p:nvSpPr>
        <p:spPr>
          <a:xfrm>
            <a:off x="746799" y="4296088"/>
            <a:ext cx="3518731" cy="954107"/>
          </a:xfrm>
          <a:prstGeom prst="rect">
            <a:avLst/>
          </a:prstGeom>
          <a:noFill/>
        </p:spPr>
        <p:txBody>
          <a:bodyPr wrap="square" rtlCol="0">
            <a:spAutoFit/>
          </a:bodyPr>
          <a:lstStyle/>
          <a:p>
            <a:r>
              <a:rPr lang="nb-NO" altLang="nb-NO" sz="2800" dirty="0">
                <a:latin typeface="+mj-lt"/>
              </a:rPr>
              <a:t>Mani innebærer </a:t>
            </a:r>
            <a:r>
              <a:rPr lang="nb-NO" altLang="nb-NO" sz="2800" u="sng" dirty="0">
                <a:latin typeface="+mj-lt"/>
              </a:rPr>
              <a:t>markant</a:t>
            </a:r>
            <a:r>
              <a:rPr lang="nb-NO" altLang="nb-NO" sz="2800" dirty="0">
                <a:latin typeface="+mj-lt"/>
              </a:rPr>
              <a:t> funksjonsfall</a:t>
            </a:r>
          </a:p>
        </p:txBody>
      </p:sp>
      <p:sp>
        <p:nvSpPr>
          <p:cNvPr id="5" name="TekstSylinder 4">
            <a:extLst>
              <a:ext uri="{FF2B5EF4-FFF2-40B4-BE49-F238E27FC236}">
                <a16:creationId xmlns:a16="http://schemas.microsoft.com/office/drawing/2014/main" id="{22B7B3F4-DB4F-605E-105C-349200907666}"/>
              </a:ext>
            </a:extLst>
          </p:cNvPr>
          <p:cNvSpPr txBox="1"/>
          <p:nvPr/>
        </p:nvSpPr>
        <p:spPr>
          <a:xfrm>
            <a:off x="733374" y="1620160"/>
            <a:ext cx="3698036" cy="1815882"/>
          </a:xfrm>
          <a:prstGeom prst="rect">
            <a:avLst/>
          </a:prstGeom>
          <a:noFill/>
        </p:spPr>
        <p:txBody>
          <a:bodyPr wrap="square" rtlCol="0">
            <a:spAutoFit/>
          </a:bodyPr>
          <a:lstStyle/>
          <a:p>
            <a:r>
              <a:rPr lang="nb-NO" altLang="nb-NO" sz="2800" dirty="0">
                <a:latin typeface="+mj-lt"/>
              </a:rPr>
              <a:t>Hypomani innebærer </a:t>
            </a:r>
            <a:r>
              <a:rPr lang="nb-NO" altLang="nb-NO" sz="2800" u="sng" dirty="0">
                <a:latin typeface="+mj-lt"/>
              </a:rPr>
              <a:t>ikke</a:t>
            </a:r>
            <a:r>
              <a:rPr lang="nb-NO" altLang="nb-NO" sz="2800" dirty="0">
                <a:latin typeface="+mj-lt"/>
              </a:rPr>
              <a:t> markant funksjonsfall</a:t>
            </a:r>
          </a:p>
          <a:p>
            <a:endParaRPr lang="nb-NO" sz="2800" dirty="0">
              <a:latin typeface="+mj-lt"/>
            </a:endParaRPr>
          </a:p>
        </p:txBody>
      </p:sp>
      <p:pic>
        <p:nvPicPr>
          <p:cNvPr id="11" name="Grafikk 10">
            <a:extLst>
              <a:ext uri="{FF2B5EF4-FFF2-40B4-BE49-F238E27FC236}">
                <a16:creationId xmlns:a16="http://schemas.microsoft.com/office/drawing/2014/main" id="{B6D2D037-70F2-5389-7486-768BB23FDC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265530" y="1003300"/>
            <a:ext cx="731254" cy="2804318"/>
          </a:xfrm>
          <a:prstGeom prst="rect">
            <a:avLst/>
          </a:prstGeom>
        </p:spPr>
      </p:pic>
      <p:pic>
        <p:nvPicPr>
          <p:cNvPr id="12" name="Grafikk 11">
            <a:extLst>
              <a:ext uri="{FF2B5EF4-FFF2-40B4-BE49-F238E27FC236}">
                <a16:creationId xmlns:a16="http://schemas.microsoft.com/office/drawing/2014/main" id="{140CF2E1-C395-6126-1D6F-2C7DCA3B3B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265530" y="3897327"/>
            <a:ext cx="731254" cy="2331138"/>
          </a:xfrm>
          <a:prstGeom prst="rect">
            <a:avLst/>
          </a:prstGeom>
        </p:spPr>
      </p:pic>
      <p:sp>
        <p:nvSpPr>
          <p:cNvPr id="4" name="Plassholder for innhold 5">
            <a:extLst>
              <a:ext uri="{FF2B5EF4-FFF2-40B4-BE49-F238E27FC236}">
                <a16:creationId xmlns:a16="http://schemas.microsoft.com/office/drawing/2014/main" id="{E7710489-CFBE-1FBA-B0AF-3424D88AD4DC}"/>
              </a:ext>
            </a:extLst>
          </p:cNvPr>
          <p:cNvSpPr txBox="1">
            <a:spLocks/>
          </p:cNvSpPr>
          <p:nvPr/>
        </p:nvSpPr>
        <p:spPr>
          <a:xfrm>
            <a:off x="5092179" y="3962399"/>
            <a:ext cx="7116762" cy="2311403"/>
          </a:xfrm>
          <a:prstGeom prst="rect">
            <a:avLst/>
          </a:prstGeom>
        </p:spPr>
        <p:txBody>
          <a:bodyPr vert="horz" lIns="91440" tIns="45720" rIns="91440" bIns="45720" rtlCol="0" anchor="b">
            <a:normAutofit fontScale="47500" lnSpcReduction="20000"/>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defRPr/>
            </a:pPr>
            <a:endParaRPr lang="nb-NO" altLang="nb-NO" sz="4200" dirty="0"/>
          </a:p>
          <a:p>
            <a:pPr>
              <a:lnSpc>
                <a:spcPct val="120000"/>
              </a:lnSpc>
              <a:spcBef>
                <a:spcPts val="1800"/>
              </a:spcBef>
              <a:defRPr/>
            </a:pPr>
            <a:r>
              <a:rPr lang="nb-NO" altLang="nb-NO" sz="4200" dirty="0"/>
              <a:t>Klarer ikke styre impulsene på en sammenhengende og meningsfull måte</a:t>
            </a:r>
          </a:p>
          <a:p>
            <a:pPr>
              <a:lnSpc>
                <a:spcPct val="120000"/>
              </a:lnSpc>
              <a:spcBef>
                <a:spcPts val="1800"/>
              </a:spcBef>
              <a:defRPr/>
            </a:pPr>
            <a:r>
              <a:rPr lang="nb-NO" altLang="nb-NO" sz="4200" dirty="0"/>
              <a:t>Mister kontrollen over seg selv og tilværelsen</a:t>
            </a:r>
          </a:p>
          <a:p>
            <a:pPr>
              <a:lnSpc>
                <a:spcPct val="120000"/>
              </a:lnSpc>
              <a:spcBef>
                <a:spcPts val="1800"/>
              </a:spcBef>
              <a:defRPr/>
            </a:pPr>
            <a:r>
              <a:rPr lang="nb-NO" altLang="nb-NO" sz="4200" dirty="0"/>
              <a:t>Blir uberegnelig og klart uansvarlig</a:t>
            </a:r>
          </a:p>
          <a:p>
            <a:endParaRPr lang="nb-NO" dirty="0"/>
          </a:p>
        </p:txBody>
      </p:sp>
    </p:spTree>
    <p:extLst>
      <p:ext uri="{BB962C8B-B14F-4D97-AF65-F5344CB8AC3E}">
        <p14:creationId xmlns:p14="http://schemas.microsoft.com/office/powerpoint/2010/main" val="360381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90" name="Rectangle 42"/>
          <p:cNvSpPr>
            <a:spLocks noChangeArrowheads="1"/>
          </p:cNvSpPr>
          <p:nvPr/>
        </p:nvSpPr>
        <p:spPr bwMode="auto">
          <a:xfrm>
            <a:off x="695325" y="4610429"/>
            <a:ext cx="3685568" cy="169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4638" indent="-274638" eaLnBrk="0" hangingPunct="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eaLnBrk="0" hangingPunct="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eaLnBrk="0" hangingPunct="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marL="0" indent="0">
              <a:spcBef>
                <a:spcPct val="0"/>
              </a:spcBef>
              <a:buClrTx/>
              <a:buNone/>
            </a:pPr>
            <a:r>
              <a:rPr lang="nb-NO" altLang="nb-NO" sz="1800" u="sng" dirty="0">
                <a:latin typeface="+mn-lt"/>
              </a:rPr>
              <a:t>Tankeprosesser</a:t>
            </a:r>
            <a:r>
              <a:rPr lang="nb-NO" altLang="nb-NO" sz="1800" b="1" dirty="0">
                <a:latin typeface="+mn-lt"/>
              </a:rPr>
              <a:t>:</a:t>
            </a:r>
          </a:p>
          <a:p>
            <a:pPr>
              <a:buClrTx/>
            </a:pPr>
            <a:r>
              <a:rPr lang="nb-NO" altLang="nb-NO" sz="1800" dirty="0">
                <a:latin typeface="+mn-lt"/>
              </a:rPr>
              <a:t>Tankene går fortere</a:t>
            </a:r>
          </a:p>
          <a:p>
            <a:pPr>
              <a:buClrTx/>
            </a:pPr>
            <a:r>
              <a:rPr lang="nb-NO" altLang="nb-NO" sz="1800" dirty="0">
                <a:latin typeface="+mn-lt"/>
              </a:rPr>
              <a:t>Mengden av ideer og planer øker </a:t>
            </a:r>
          </a:p>
          <a:p>
            <a:pPr>
              <a:buClrTx/>
            </a:pPr>
            <a:r>
              <a:rPr lang="nb-NO" altLang="nb-NO" sz="1800" dirty="0">
                <a:latin typeface="+mn-lt"/>
              </a:rPr>
              <a:t>Økt </a:t>
            </a:r>
            <a:r>
              <a:rPr lang="nb-NO" altLang="nb-NO" sz="1800" dirty="0" err="1">
                <a:latin typeface="+mn-lt"/>
              </a:rPr>
              <a:t>distraherbarhet</a:t>
            </a:r>
            <a:endParaRPr lang="nb-NO" altLang="nb-NO" sz="1800" dirty="0">
              <a:latin typeface="+mn-lt"/>
            </a:endParaRPr>
          </a:p>
          <a:p>
            <a:pPr>
              <a:buClrTx/>
            </a:pPr>
            <a:r>
              <a:rPr lang="nb-NO" altLang="nb-NO" sz="1800" dirty="0">
                <a:latin typeface="+mn-lt"/>
              </a:rPr>
              <a:t>Svekket dømmekraft</a:t>
            </a:r>
          </a:p>
        </p:txBody>
      </p:sp>
      <p:sp>
        <p:nvSpPr>
          <p:cNvPr id="5" name="TekstSylinder 4">
            <a:extLst>
              <a:ext uri="{FF2B5EF4-FFF2-40B4-BE49-F238E27FC236}">
                <a16:creationId xmlns:a16="http://schemas.microsoft.com/office/drawing/2014/main" id="{041D1920-18AC-4FC6-AB5C-AD98C0CF4BEB}"/>
              </a:ext>
            </a:extLst>
          </p:cNvPr>
          <p:cNvSpPr txBox="1"/>
          <p:nvPr/>
        </p:nvSpPr>
        <p:spPr>
          <a:xfrm>
            <a:off x="743588" y="549723"/>
            <a:ext cx="3127972" cy="769441"/>
          </a:xfrm>
          <a:prstGeom prst="rect">
            <a:avLst/>
          </a:prstGeom>
          <a:noFill/>
        </p:spPr>
        <p:txBody>
          <a:bodyPr wrap="none" rtlCol="0">
            <a:spAutoFit/>
          </a:bodyPr>
          <a:lstStyle/>
          <a:p>
            <a:r>
              <a:rPr lang="nb-NO" sz="4400" dirty="0">
                <a:latin typeface="+mj-lt"/>
              </a:rPr>
              <a:t>Manispiralen</a:t>
            </a:r>
          </a:p>
        </p:txBody>
      </p:sp>
      <p:sp>
        <p:nvSpPr>
          <p:cNvPr id="6" name="Text Box 41">
            <a:extLst>
              <a:ext uri="{FF2B5EF4-FFF2-40B4-BE49-F238E27FC236}">
                <a16:creationId xmlns:a16="http://schemas.microsoft.com/office/drawing/2014/main" id="{C8ED8367-5216-F4EA-DD26-0920DE2A9389}"/>
              </a:ext>
            </a:extLst>
          </p:cNvPr>
          <p:cNvSpPr txBox="1">
            <a:spLocks noChangeArrowheads="1"/>
          </p:cNvSpPr>
          <p:nvPr/>
        </p:nvSpPr>
        <p:spPr bwMode="auto">
          <a:xfrm>
            <a:off x="743588" y="1670527"/>
            <a:ext cx="3187665"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4638" indent="-274638" eaLnBrk="0" hangingPunct="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17550" indent="-263525" eaLnBrk="0" hangingPunct="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eaLnBrk="0" hangingPunct="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marL="0" indent="0">
              <a:spcBef>
                <a:spcPts val="600"/>
              </a:spcBef>
              <a:buClr>
                <a:schemeClr val="tx1"/>
              </a:buClr>
              <a:buNone/>
            </a:pPr>
            <a:r>
              <a:rPr lang="nb-NO" sz="1800" u="sng" dirty="0">
                <a:latin typeface="+mj-lt"/>
              </a:rPr>
              <a:t>Tankeinnhold</a:t>
            </a:r>
            <a:r>
              <a:rPr lang="nb-NO" sz="1800" b="1" dirty="0">
                <a:latin typeface="+mj-lt"/>
              </a:rPr>
              <a:t>:</a:t>
            </a:r>
            <a:endParaRPr lang="nb-NO" sz="1800" dirty="0">
              <a:latin typeface="+mj-lt"/>
            </a:endParaRPr>
          </a:p>
          <a:p>
            <a:pPr lvl="0">
              <a:spcBef>
                <a:spcPts val="600"/>
              </a:spcBef>
              <a:buClr>
                <a:schemeClr val="tx1"/>
              </a:buClr>
            </a:pPr>
            <a:r>
              <a:rPr lang="nb-NO" sz="1800" dirty="0">
                <a:latin typeface="+mj-lt"/>
              </a:rPr>
              <a:t>Blir overdrevent opptatt av visse ting </a:t>
            </a:r>
          </a:p>
          <a:p>
            <a:pPr lvl="0">
              <a:spcBef>
                <a:spcPts val="600"/>
              </a:spcBef>
              <a:buClr>
                <a:schemeClr val="tx1"/>
              </a:buClr>
            </a:pPr>
            <a:r>
              <a:rPr lang="nb-NO" sz="1800" dirty="0">
                <a:latin typeface="+mj-lt"/>
              </a:rPr>
              <a:t>Synet på seg selv, andre og hva som er mulig endres</a:t>
            </a:r>
          </a:p>
          <a:p>
            <a:pPr lvl="0">
              <a:spcBef>
                <a:spcPts val="600"/>
              </a:spcBef>
              <a:buClr>
                <a:schemeClr val="tx1"/>
              </a:buClr>
            </a:pPr>
            <a:r>
              <a:rPr lang="nb-NO" sz="1800" dirty="0">
                <a:latin typeface="+mj-lt"/>
              </a:rPr>
              <a:t>Grandiositet</a:t>
            </a:r>
          </a:p>
          <a:p>
            <a:pPr lvl="0">
              <a:spcBef>
                <a:spcPts val="600"/>
              </a:spcBef>
              <a:buClr>
                <a:schemeClr val="tx1"/>
              </a:buClr>
            </a:pPr>
            <a:r>
              <a:rPr lang="nb-NO" sz="1800" dirty="0">
                <a:latin typeface="+mj-lt"/>
              </a:rPr>
              <a:t>Overoptimisme</a:t>
            </a:r>
          </a:p>
          <a:p>
            <a:pPr lvl="0">
              <a:spcBef>
                <a:spcPts val="600"/>
              </a:spcBef>
              <a:buClr>
                <a:schemeClr val="tx1"/>
              </a:buClr>
            </a:pPr>
            <a:r>
              <a:rPr lang="nb-NO" sz="1800" dirty="0">
                <a:latin typeface="+mj-lt"/>
              </a:rPr>
              <a:t>Mistenksomhet</a:t>
            </a:r>
          </a:p>
        </p:txBody>
      </p:sp>
      <p:sp>
        <p:nvSpPr>
          <p:cNvPr id="7" name="TekstSylinder 6">
            <a:extLst>
              <a:ext uri="{FF2B5EF4-FFF2-40B4-BE49-F238E27FC236}">
                <a16:creationId xmlns:a16="http://schemas.microsoft.com/office/drawing/2014/main" id="{62EAAF16-0488-ADEC-6F6D-711FFDB5241E}"/>
              </a:ext>
            </a:extLst>
          </p:cNvPr>
          <p:cNvSpPr txBox="1"/>
          <p:nvPr/>
        </p:nvSpPr>
        <p:spPr>
          <a:xfrm>
            <a:off x="7228432" y="652851"/>
            <a:ext cx="6367952" cy="1785104"/>
          </a:xfrm>
          <a:prstGeom prst="rect">
            <a:avLst/>
          </a:prstGeom>
          <a:noFill/>
        </p:spPr>
        <p:txBody>
          <a:bodyPr wrap="square">
            <a:spAutoFit/>
          </a:bodyPr>
          <a:lstStyle/>
          <a:p>
            <a:pPr>
              <a:spcAft>
                <a:spcPts val="600"/>
              </a:spcAft>
              <a:buClr>
                <a:schemeClr val="tx1"/>
              </a:buClr>
            </a:pPr>
            <a:r>
              <a:rPr lang="nb-NO" sz="1800" u="sng" kern="100" dirty="0">
                <a:effectLst/>
                <a:latin typeface="+mj-lt"/>
                <a:ea typeface="Aptos" panose="020B0004020202020204" pitchFamily="34" charset="0"/>
                <a:cs typeface="Times New Roman" panose="02020603050405020304" pitchFamily="18" charset="0"/>
              </a:rPr>
              <a:t>Følelser: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Glede – eufori</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Iver </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Selvgodhet/-sikkerhet </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Irritabilitet, sinne</a:t>
            </a:r>
          </a:p>
        </p:txBody>
      </p:sp>
      <p:sp>
        <p:nvSpPr>
          <p:cNvPr id="8" name="TekstSylinder 7">
            <a:extLst>
              <a:ext uri="{FF2B5EF4-FFF2-40B4-BE49-F238E27FC236}">
                <a16:creationId xmlns:a16="http://schemas.microsoft.com/office/drawing/2014/main" id="{744A5656-CEB3-F999-F703-7BB7B542C723}"/>
              </a:ext>
            </a:extLst>
          </p:cNvPr>
          <p:cNvSpPr txBox="1"/>
          <p:nvPr/>
        </p:nvSpPr>
        <p:spPr>
          <a:xfrm>
            <a:off x="7148339" y="2590265"/>
            <a:ext cx="4932420" cy="3831818"/>
          </a:xfrm>
          <a:prstGeom prst="rect">
            <a:avLst/>
          </a:prstGeom>
          <a:noFill/>
        </p:spPr>
        <p:txBody>
          <a:bodyPr wrap="square">
            <a:spAutoFit/>
          </a:bodyPr>
          <a:lstStyle/>
          <a:p>
            <a:pPr>
              <a:spcAft>
                <a:spcPts val="600"/>
              </a:spcAft>
            </a:pPr>
            <a:r>
              <a:rPr lang="nb-NO" sz="1800" u="sng" kern="100" dirty="0">
                <a:effectLst/>
                <a:latin typeface="+mj-lt"/>
                <a:ea typeface="Aptos" panose="020B0004020202020204" pitchFamily="34" charset="0"/>
                <a:cs typeface="Times New Roman" panose="02020603050405020304" pitchFamily="18" charset="0"/>
              </a:rPr>
              <a:t>Atferd</a:t>
            </a:r>
            <a:r>
              <a:rPr lang="nb-NO" sz="1800" kern="100" dirty="0">
                <a:effectLst/>
                <a:latin typeface="+mj-lt"/>
                <a:ea typeface="Aptos" panose="020B0004020202020204" pitchFamily="34" charset="0"/>
                <a:cs typeface="Times New Roman" panose="02020603050405020304" pitchFamily="18" charset="0"/>
              </a:rPr>
              <a:t>:</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Sjarmerende og overbevisende, eller aggressiv, pågående, spøkefull på en upassende måte</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Mer kreativ</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Utadvendt, sosial</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Snakker mer, høyere og fortere</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Tar større sjanser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Overdreven pengebruk</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Forfølger ambisiøse planer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Høyere seksuell aktivitet</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Lite behov for hvile</a:t>
            </a:r>
          </a:p>
        </p:txBody>
      </p:sp>
      <p:pic>
        <p:nvPicPr>
          <p:cNvPr id="3" name="Bilde 2">
            <a:extLst>
              <a:ext uri="{FF2B5EF4-FFF2-40B4-BE49-F238E27FC236}">
                <a16:creationId xmlns:a16="http://schemas.microsoft.com/office/drawing/2014/main" id="{150E45EC-9DFF-3782-9C19-2DAFD48D106E}"/>
              </a:ext>
            </a:extLst>
          </p:cNvPr>
          <p:cNvPicPr>
            <a:picLocks noChangeAspect="1"/>
          </p:cNvPicPr>
          <p:nvPr/>
        </p:nvPicPr>
        <p:blipFill>
          <a:blip r:embed="rId3" cstate="print">
            <a:extLst>
              <a:ext uri="{28A0092B-C50C-407E-A947-70E740481C1C}">
                <a14:useLocalDpi xmlns:a14="http://schemas.microsoft.com/office/drawing/2010/main" val="0"/>
              </a:ext>
            </a:extLst>
          </a:blip>
          <a:srcRect r="55037"/>
          <a:stretch/>
        </p:blipFill>
        <p:spPr>
          <a:xfrm>
            <a:off x="2640243" y="934443"/>
            <a:ext cx="4448403" cy="5724456"/>
          </a:xfrm>
          <a:prstGeom prst="rect">
            <a:avLst/>
          </a:prstGeom>
        </p:spPr>
      </p:pic>
    </p:spTree>
    <p:extLst>
      <p:ext uri="{BB962C8B-B14F-4D97-AF65-F5344CB8AC3E}">
        <p14:creationId xmlns:p14="http://schemas.microsoft.com/office/powerpoint/2010/main" val="199048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90">
                                            <p:txEl>
                                              <p:pRg st="0" end="0"/>
                                            </p:txEl>
                                          </p:spTgt>
                                        </p:tgtEl>
                                        <p:attrNameLst>
                                          <p:attrName>style.visibility</p:attrName>
                                        </p:attrNameLst>
                                      </p:cBhvr>
                                      <p:to>
                                        <p:strVal val="visible"/>
                                      </p:to>
                                    </p:set>
                                    <p:animEffect transition="in" filter="fade">
                                      <p:cBhvr>
                                        <p:cTn id="7" dur="500"/>
                                        <p:tgtEl>
                                          <p:spTgt spid="7889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890">
                                            <p:txEl>
                                              <p:pRg st="1" end="1"/>
                                            </p:txEl>
                                          </p:spTgt>
                                        </p:tgtEl>
                                        <p:attrNameLst>
                                          <p:attrName>style.visibility</p:attrName>
                                        </p:attrNameLst>
                                      </p:cBhvr>
                                      <p:to>
                                        <p:strVal val="visible"/>
                                      </p:to>
                                    </p:set>
                                    <p:animEffect transition="in" filter="fade">
                                      <p:cBhvr>
                                        <p:cTn id="10" dur="500"/>
                                        <p:tgtEl>
                                          <p:spTgt spid="7889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890">
                                            <p:txEl>
                                              <p:pRg st="2" end="2"/>
                                            </p:txEl>
                                          </p:spTgt>
                                        </p:tgtEl>
                                        <p:attrNameLst>
                                          <p:attrName>style.visibility</p:attrName>
                                        </p:attrNameLst>
                                      </p:cBhvr>
                                      <p:to>
                                        <p:strVal val="visible"/>
                                      </p:to>
                                    </p:set>
                                    <p:animEffect transition="in" filter="fade">
                                      <p:cBhvr>
                                        <p:cTn id="13" dur="500"/>
                                        <p:tgtEl>
                                          <p:spTgt spid="7889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8890">
                                            <p:txEl>
                                              <p:pRg st="3" end="3"/>
                                            </p:txEl>
                                          </p:spTgt>
                                        </p:tgtEl>
                                        <p:attrNameLst>
                                          <p:attrName>style.visibility</p:attrName>
                                        </p:attrNameLst>
                                      </p:cBhvr>
                                      <p:to>
                                        <p:strVal val="visible"/>
                                      </p:to>
                                    </p:set>
                                    <p:animEffect transition="in" filter="fade">
                                      <p:cBhvr>
                                        <p:cTn id="16" dur="500"/>
                                        <p:tgtEl>
                                          <p:spTgt spid="7889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8890">
                                            <p:txEl>
                                              <p:pRg st="4" end="4"/>
                                            </p:txEl>
                                          </p:spTgt>
                                        </p:tgtEl>
                                        <p:attrNameLst>
                                          <p:attrName>style.visibility</p:attrName>
                                        </p:attrNameLst>
                                      </p:cBhvr>
                                      <p:to>
                                        <p:strVal val="visible"/>
                                      </p:to>
                                    </p:set>
                                    <p:animEffect transition="in" filter="fade">
                                      <p:cBhvr>
                                        <p:cTn id="19" dur="500"/>
                                        <p:tgtEl>
                                          <p:spTgt spid="7889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fade">
                                      <p:cBhvr>
                                        <p:cTn id="44" dur="500"/>
                                        <p:tgtEl>
                                          <p:spTgt spid="7">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fade">
                                      <p:cBhvr>
                                        <p:cTn id="47" dur="500"/>
                                        <p:tgtEl>
                                          <p:spTgt spid="7">
                                            <p:txEl>
                                              <p:pRg st="1" end="1"/>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fade">
                                      <p:cBhvr>
                                        <p:cTn id="50" dur="500"/>
                                        <p:tgtEl>
                                          <p:spTgt spid="7">
                                            <p:txEl>
                                              <p:pRg st="2" end="2"/>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Effect transition="in" filter="fade">
                                      <p:cBhvr>
                                        <p:cTn id="53" dur="500"/>
                                        <p:tgtEl>
                                          <p:spTgt spid="7">
                                            <p:txEl>
                                              <p:pRg st="3" end="3"/>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
                                            <p:txEl>
                                              <p:pRg st="4" end="4"/>
                                            </p:txEl>
                                          </p:spTgt>
                                        </p:tgtEl>
                                        <p:attrNameLst>
                                          <p:attrName>style.visibility</p:attrName>
                                        </p:attrNameLst>
                                      </p:cBhvr>
                                      <p:to>
                                        <p:strVal val="visible"/>
                                      </p:to>
                                    </p:set>
                                    <p:animEffect transition="in" filter="fade">
                                      <p:cBhvr>
                                        <p:cTn id="56" dur="500"/>
                                        <p:tgtEl>
                                          <p:spTgt spid="7">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Effect transition="in" filter="fade">
                                      <p:cBhvr>
                                        <p:cTn id="61" dur="500"/>
                                        <p:tgtEl>
                                          <p:spTgt spid="8">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xEl>
                                              <p:pRg st="1" end="1"/>
                                            </p:txEl>
                                          </p:spTgt>
                                        </p:tgtEl>
                                        <p:attrNameLst>
                                          <p:attrName>style.visibility</p:attrName>
                                        </p:attrNameLst>
                                      </p:cBhvr>
                                      <p:to>
                                        <p:strVal val="visible"/>
                                      </p:to>
                                    </p:set>
                                    <p:animEffect transition="in" filter="fade">
                                      <p:cBhvr>
                                        <p:cTn id="64" dur="500"/>
                                        <p:tgtEl>
                                          <p:spTgt spid="8">
                                            <p:txEl>
                                              <p:pRg st="1" end="1"/>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fade">
                                      <p:cBhvr>
                                        <p:cTn id="67" dur="500"/>
                                        <p:tgtEl>
                                          <p:spTgt spid="8">
                                            <p:txEl>
                                              <p:pRg st="2" end="2"/>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
                                            <p:txEl>
                                              <p:pRg st="3" end="3"/>
                                            </p:txEl>
                                          </p:spTgt>
                                        </p:tgtEl>
                                        <p:attrNameLst>
                                          <p:attrName>style.visibility</p:attrName>
                                        </p:attrNameLst>
                                      </p:cBhvr>
                                      <p:to>
                                        <p:strVal val="visible"/>
                                      </p:to>
                                    </p:set>
                                    <p:animEffect transition="in" filter="fade">
                                      <p:cBhvr>
                                        <p:cTn id="70" dur="500"/>
                                        <p:tgtEl>
                                          <p:spTgt spid="8">
                                            <p:txEl>
                                              <p:pRg st="3" end="3"/>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
                                            <p:txEl>
                                              <p:pRg st="4" end="4"/>
                                            </p:txEl>
                                          </p:spTgt>
                                        </p:tgtEl>
                                        <p:attrNameLst>
                                          <p:attrName>style.visibility</p:attrName>
                                        </p:attrNameLst>
                                      </p:cBhvr>
                                      <p:to>
                                        <p:strVal val="visible"/>
                                      </p:to>
                                    </p:set>
                                    <p:animEffect transition="in" filter="fade">
                                      <p:cBhvr>
                                        <p:cTn id="73" dur="500"/>
                                        <p:tgtEl>
                                          <p:spTgt spid="8">
                                            <p:txEl>
                                              <p:pRg st="4" end="4"/>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
                                            <p:txEl>
                                              <p:pRg st="5" end="5"/>
                                            </p:txEl>
                                          </p:spTgt>
                                        </p:tgtEl>
                                        <p:attrNameLst>
                                          <p:attrName>style.visibility</p:attrName>
                                        </p:attrNameLst>
                                      </p:cBhvr>
                                      <p:to>
                                        <p:strVal val="visible"/>
                                      </p:to>
                                    </p:set>
                                    <p:animEffect transition="in" filter="fade">
                                      <p:cBhvr>
                                        <p:cTn id="76" dur="500"/>
                                        <p:tgtEl>
                                          <p:spTgt spid="8">
                                            <p:txEl>
                                              <p:pRg st="5" end="5"/>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txEl>
                                              <p:pRg st="6" end="6"/>
                                            </p:txEl>
                                          </p:spTgt>
                                        </p:tgtEl>
                                        <p:attrNameLst>
                                          <p:attrName>style.visibility</p:attrName>
                                        </p:attrNameLst>
                                      </p:cBhvr>
                                      <p:to>
                                        <p:strVal val="visible"/>
                                      </p:to>
                                    </p:set>
                                    <p:animEffect transition="in" filter="fade">
                                      <p:cBhvr>
                                        <p:cTn id="79" dur="500"/>
                                        <p:tgtEl>
                                          <p:spTgt spid="8">
                                            <p:txEl>
                                              <p:pRg st="6" end="6"/>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
                                            <p:txEl>
                                              <p:pRg st="7" end="7"/>
                                            </p:txEl>
                                          </p:spTgt>
                                        </p:tgtEl>
                                        <p:attrNameLst>
                                          <p:attrName>style.visibility</p:attrName>
                                        </p:attrNameLst>
                                      </p:cBhvr>
                                      <p:to>
                                        <p:strVal val="visible"/>
                                      </p:to>
                                    </p:set>
                                    <p:animEffect transition="in" filter="fade">
                                      <p:cBhvr>
                                        <p:cTn id="82" dur="500"/>
                                        <p:tgtEl>
                                          <p:spTgt spid="8">
                                            <p:txEl>
                                              <p:pRg st="7" end="7"/>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
                                            <p:txEl>
                                              <p:pRg st="8" end="8"/>
                                            </p:txEl>
                                          </p:spTgt>
                                        </p:tgtEl>
                                        <p:attrNameLst>
                                          <p:attrName>style.visibility</p:attrName>
                                        </p:attrNameLst>
                                      </p:cBhvr>
                                      <p:to>
                                        <p:strVal val="visible"/>
                                      </p:to>
                                    </p:set>
                                    <p:animEffect transition="in" filter="fade">
                                      <p:cBhvr>
                                        <p:cTn id="85" dur="500"/>
                                        <p:tgtEl>
                                          <p:spTgt spid="8">
                                            <p:txEl>
                                              <p:pRg st="8" end="8"/>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
                                            <p:txEl>
                                              <p:pRg st="9" end="9"/>
                                            </p:txEl>
                                          </p:spTgt>
                                        </p:tgtEl>
                                        <p:attrNameLst>
                                          <p:attrName>style.visibility</p:attrName>
                                        </p:attrNameLst>
                                      </p:cBhvr>
                                      <p:to>
                                        <p:strVal val="visible"/>
                                      </p:to>
                                    </p:set>
                                    <p:animEffect transition="in" filter="fade">
                                      <p:cBhvr>
                                        <p:cTn id="88"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90" grpId="0" build="allAtOnce"/>
      <p:bldP spid="6" grpId="0" build="allAtOnce"/>
      <p:bldP spid="7" grpId="0" build="allAtOnce"/>
      <p:bldP spid="8"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nchor="t"/>
          <a:lstStyle/>
          <a:p>
            <a:pPr eaLnBrk="1" hangingPunct="1"/>
            <a:r>
              <a:rPr lang="nb-NO" altLang="nb-NO" dirty="0"/>
              <a:t>Mani med psykose</a:t>
            </a:r>
          </a:p>
        </p:txBody>
      </p:sp>
      <p:sp>
        <p:nvSpPr>
          <p:cNvPr id="11" name="Plassholder for innhold 2"/>
          <p:cNvSpPr>
            <a:spLocks noGrp="1"/>
          </p:cNvSpPr>
          <p:nvPr>
            <p:ph idx="1"/>
          </p:nvPr>
        </p:nvSpPr>
        <p:spPr/>
        <p:txBody>
          <a:bodyPr anchor="b">
            <a:normAutofit fontScale="92500" lnSpcReduction="20000"/>
          </a:bodyPr>
          <a:lstStyle/>
          <a:p>
            <a:pPr marL="0" indent="0">
              <a:buNone/>
            </a:pPr>
            <a:r>
              <a:rPr lang="nb-NO" altLang="nb-NO" sz="2400" b="1" dirty="0">
                <a:latin typeface="+mj-lt"/>
              </a:rPr>
              <a:t>Vrangforestillinger</a:t>
            </a:r>
          </a:p>
          <a:p>
            <a:pPr marL="0" indent="0">
              <a:buNone/>
            </a:pPr>
            <a:r>
              <a:rPr lang="nb-NO" altLang="nb-NO" sz="2000" dirty="0">
                <a:latin typeface="+mj-lt"/>
              </a:rPr>
              <a:t>Sterkt avvikende virkelighetsoppfatning som andre anser som klart urimelig, beviselig feil eller umulig</a:t>
            </a:r>
          </a:p>
          <a:p>
            <a:pPr lvl="1">
              <a:spcBef>
                <a:spcPts val="1800"/>
              </a:spcBef>
            </a:pPr>
            <a:r>
              <a:rPr lang="nb-NO" altLang="nb-NO" sz="2000" dirty="0">
                <a:latin typeface="+mj-lt"/>
              </a:rPr>
              <a:t>Grandiositet</a:t>
            </a:r>
          </a:p>
          <a:p>
            <a:pPr lvl="1">
              <a:spcBef>
                <a:spcPts val="1800"/>
              </a:spcBef>
            </a:pPr>
            <a:r>
              <a:rPr lang="nb-NO" altLang="nb-NO" sz="2000" dirty="0" err="1">
                <a:latin typeface="+mj-lt"/>
              </a:rPr>
              <a:t>Paranoiditet</a:t>
            </a:r>
            <a:endParaRPr lang="nb-NO" altLang="nb-NO" sz="2000" dirty="0">
              <a:latin typeface="+mj-lt"/>
            </a:endParaRPr>
          </a:p>
          <a:p>
            <a:pPr marL="0" indent="0">
              <a:buNone/>
            </a:pPr>
            <a:endParaRPr lang="nb-NO" altLang="nb-NO" sz="2000" b="1" dirty="0">
              <a:latin typeface="+mj-lt"/>
            </a:endParaRPr>
          </a:p>
          <a:p>
            <a:pPr marL="0" indent="0">
              <a:buNone/>
            </a:pPr>
            <a:r>
              <a:rPr lang="nb-NO" altLang="nb-NO" sz="2400" b="1" dirty="0">
                <a:latin typeface="+mj-lt"/>
              </a:rPr>
              <a:t>Hallusinasjoner</a:t>
            </a:r>
          </a:p>
          <a:p>
            <a:pPr marL="0" indent="0">
              <a:buNone/>
            </a:pPr>
            <a:r>
              <a:rPr lang="nb-NO" altLang="nb-NO" sz="2000" dirty="0">
                <a:latin typeface="+mj-lt"/>
              </a:rPr>
              <a:t>Sanseinntrykk uten reell kilde som oppleves som virkelige, eller sterkt forvrengt oppfattelse </a:t>
            </a:r>
            <a:br>
              <a:rPr lang="nb-NO" altLang="nb-NO" sz="2000" dirty="0">
                <a:latin typeface="+mj-lt"/>
              </a:rPr>
            </a:br>
            <a:r>
              <a:rPr lang="nb-NO" altLang="nb-NO" sz="2000" dirty="0">
                <a:latin typeface="+mj-lt"/>
              </a:rPr>
              <a:t>av reelle sanseinntrykk</a:t>
            </a:r>
          </a:p>
          <a:p>
            <a:pPr lvl="1">
              <a:spcBef>
                <a:spcPts val="1800"/>
              </a:spcBef>
            </a:pPr>
            <a:r>
              <a:rPr lang="nb-NO" altLang="nb-NO" sz="2000" dirty="0">
                <a:latin typeface="+mj-lt"/>
              </a:rPr>
              <a:t>Kan gjelde alle sanser, men hørsel vanligst</a:t>
            </a:r>
          </a:p>
          <a:p>
            <a:pPr marL="0" indent="0">
              <a:buNone/>
            </a:pPr>
            <a:endParaRPr lang="nb-NO" altLang="nb-NO" sz="2000" dirty="0">
              <a:latin typeface="+mj-lt"/>
            </a:endParaRPr>
          </a:p>
          <a:p>
            <a:pPr marL="0" indent="0">
              <a:buNone/>
            </a:pPr>
            <a:r>
              <a:rPr lang="nb-NO" altLang="nb-NO" sz="2400" b="1" dirty="0">
                <a:latin typeface="+mj-lt"/>
              </a:rPr>
              <a:t>Usammenhengende tenkning, kommunikasjon og atferd</a:t>
            </a:r>
          </a:p>
          <a:p>
            <a:pPr marL="0" indent="0">
              <a:buNone/>
            </a:pPr>
            <a:r>
              <a:rPr lang="nb-NO" altLang="nb-NO" sz="2000" dirty="0">
                <a:latin typeface="+mj-lt"/>
              </a:rPr>
              <a:t>En manisk psykose kan gjøre personen hektisk, springende og uforståelig for andre</a:t>
            </a:r>
          </a:p>
        </p:txBody>
      </p:sp>
    </p:spTree>
    <p:extLst>
      <p:ext uri="{BB962C8B-B14F-4D97-AF65-F5344CB8AC3E}">
        <p14:creationId xmlns:p14="http://schemas.microsoft.com/office/powerpoint/2010/main" val="18956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838200" y="2338388"/>
            <a:ext cx="10515600" cy="1325562"/>
          </a:xfrm>
        </p:spPr>
        <p:txBody>
          <a:bodyPr anchor="t">
            <a:normAutofit/>
          </a:bodyPr>
          <a:lstStyle/>
          <a:p>
            <a:pPr algn="ctr"/>
            <a:r>
              <a:rPr lang="nb-NO" dirty="0">
                <a:latin typeface="+mj-lt"/>
              </a:rPr>
              <a:t>Pause</a:t>
            </a:r>
            <a:br>
              <a:rPr lang="nb-NO" dirty="0">
                <a:latin typeface="+mj-lt"/>
              </a:rPr>
            </a:br>
            <a:r>
              <a:rPr lang="nb-NO" dirty="0">
                <a:latin typeface="+mj-lt"/>
              </a:rPr>
              <a:t>10 min</a:t>
            </a:r>
          </a:p>
        </p:txBody>
      </p:sp>
    </p:spTree>
    <p:extLst>
      <p:ext uri="{BB962C8B-B14F-4D97-AF65-F5344CB8AC3E}">
        <p14:creationId xmlns:p14="http://schemas.microsoft.com/office/powerpoint/2010/main" val="2354085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a:xfrm>
            <a:off x="731838" y="549275"/>
            <a:ext cx="8229600" cy="1143000"/>
          </a:xfrm>
        </p:spPr>
        <p:txBody>
          <a:bodyPr anchor="t"/>
          <a:lstStyle/>
          <a:p>
            <a:pPr eaLnBrk="1" hangingPunct="1"/>
            <a:r>
              <a:rPr lang="nb-NO" altLang="nb-NO" dirty="0"/>
              <a:t>Hva er depresjon?</a:t>
            </a:r>
          </a:p>
        </p:txBody>
      </p:sp>
      <p:sp>
        <p:nvSpPr>
          <p:cNvPr id="6" name="Plassholder for innhold 2"/>
          <p:cNvSpPr txBox="1">
            <a:spLocks/>
          </p:cNvSpPr>
          <p:nvPr/>
        </p:nvSpPr>
        <p:spPr>
          <a:xfrm>
            <a:off x="731838" y="2521481"/>
            <a:ext cx="6483350" cy="3795184"/>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altLang="nb-NO" dirty="0">
                <a:cs typeface="Arial" charset="0"/>
              </a:rPr>
              <a:t>Perioder med unormalt senket stemningsleie, tap av lyst og glede, </a:t>
            </a:r>
            <a:br>
              <a:rPr lang="nb-NO" altLang="nb-NO" dirty="0">
                <a:cs typeface="Arial" charset="0"/>
              </a:rPr>
            </a:br>
            <a:r>
              <a:rPr lang="nb-NO" altLang="nb-NO" dirty="0">
                <a:cs typeface="Arial" charset="0"/>
              </a:rPr>
              <a:t>og redusert energi- og aktivitetsnivå</a:t>
            </a:r>
          </a:p>
          <a:p>
            <a:pPr marL="0" indent="0">
              <a:buFont typeface="Arial" panose="020B0604020202020204" pitchFamily="34" charset="0"/>
              <a:buNone/>
            </a:pPr>
            <a:endParaRPr lang="nb-NO" altLang="nb-NO" dirty="0">
              <a:latin typeface="+mj-lt"/>
              <a:cs typeface="Arial" charset="0"/>
            </a:endParaRPr>
          </a:p>
          <a:p>
            <a:pPr marL="0" indent="0">
              <a:buFont typeface="Arial" panose="020B0604020202020204" pitchFamily="34" charset="0"/>
              <a:buNone/>
            </a:pPr>
            <a:r>
              <a:rPr lang="nb-NO" altLang="nb-NO" dirty="0">
                <a:latin typeface="+mj-lt"/>
                <a:cs typeface="Arial" charset="0"/>
              </a:rPr>
              <a:t>Man kan føle seg håpløs, hjelpeløs</a:t>
            </a:r>
          </a:p>
          <a:p>
            <a:pPr marL="0" indent="0">
              <a:buFont typeface="Arial" panose="020B0604020202020204" pitchFamily="34" charset="0"/>
              <a:buNone/>
            </a:pPr>
            <a:r>
              <a:rPr lang="nb-NO" altLang="nb-NO" dirty="0">
                <a:latin typeface="+mj-lt"/>
                <a:cs typeface="Arial" charset="0"/>
              </a:rPr>
              <a:t>og at alt er meningsløst</a:t>
            </a:r>
          </a:p>
        </p:txBody>
      </p:sp>
      <p:pic>
        <p:nvPicPr>
          <p:cNvPr id="3" name="Bilde 2">
            <a:extLst>
              <a:ext uri="{FF2B5EF4-FFF2-40B4-BE49-F238E27FC236}">
                <a16:creationId xmlns:a16="http://schemas.microsoft.com/office/drawing/2014/main" id="{58EC462F-3C83-EADF-DCAE-17C3B9ABDA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73047" y="-237066"/>
            <a:ext cx="10960008" cy="7754108"/>
          </a:xfrm>
          <a:prstGeom prst="rect">
            <a:avLst/>
          </a:prstGeom>
        </p:spPr>
      </p:pic>
    </p:spTree>
    <p:extLst>
      <p:ext uri="{BB962C8B-B14F-4D97-AF65-F5344CB8AC3E}">
        <p14:creationId xmlns:p14="http://schemas.microsoft.com/office/powerpoint/2010/main" val="370145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Kursets innhold</a:t>
            </a:r>
          </a:p>
        </p:txBody>
      </p:sp>
      <p:sp>
        <p:nvSpPr>
          <p:cNvPr id="3" name="Plassholder for innhold 2"/>
          <p:cNvSpPr>
            <a:spLocks noGrp="1"/>
          </p:cNvSpPr>
          <p:nvPr>
            <p:ph idx="1"/>
          </p:nvPr>
        </p:nvSpPr>
        <p:spPr>
          <a:xfrm>
            <a:off x="695325" y="1887311"/>
            <a:ext cx="10801350" cy="4850039"/>
          </a:xfrm>
        </p:spPr>
        <p:txBody>
          <a:bodyPr numCol="2">
            <a:normAutofit/>
          </a:bodyPr>
          <a:lstStyle/>
          <a:p>
            <a:pPr marL="0" indent="0">
              <a:lnSpc>
                <a:spcPct val="120000"/>
              </a:lnSpc>
              <a:buNone/>
            </a:pPr>
            <a:endParaRPr lang="nb-NO" b="1" dirty="0"/>
          </a:p>
          <a:p>
            <a:pPr marL="0" indent="0">
              <a:lnSpc>
                <a:spcPct val="120000"/>
              </a:lnSpc>
              <a:buNone/>
            </a:pPr>
            <a:r>
              <a:rPr lang="nb-NO" b="1" dirty="0" err="1"/>
              <a:t>Kursgang</a:t>
            </a:r>
            <a:r>
              <a:rPr lang="nb-NO" b="1" dirty="0"/>
              <a:t> 1:</a:t>
            </a:r>
          </a:p>
          <a:p>
            <a:pPr lvl="1">
              <a:lnSpc>
                <a:spcPct val="120000"/>
              </a:lnSpc>
            </a:pPr>
            <a:r>
              <a:rPr lang="nb-NO" b="1" dirty="0"/>
              <a:t>Bipolarkurset</a:t>
            </a:r>
          </a:p>
          <a:p>
            <a:pPr lvl="1">
              <a:lnSpc>
                <a:spcPct val="120000"/>
              </a:lnSpc>
            </a:pPr>
            <a:r>
              <a:rPr lang="nb-NO" b="1" dirty="0"/>
              <a:t>Bipolar lidelse</a:t>
            </a:r>
          </a:p>
          <a:p>
            <a:pPr lvl="1">
              <a:lnSpc>
                <a:spcPct val="120000"/>
              </a:lnSpc>
            </a:pPr>
            <a:r>
              <a:rPr lang="nb-NO" b="1" dirty="0"/>
              <a:t>Pårørende</a:t>
            </a:r>
          </a:p>
          <a:p>
            <a:pPr lvl="1">
              <a:lnSpc>
                <a:spcPct val="120000"/>
              </a:lnSpc>
            </a:pPr>
            <a:r>
              <a:rPr lang="nb-NO" b="1" dirty="0"/>
              <a:t>Åpenhet overfor barn</a:t>
            </a:r>
          </a:p>
          <a:p>
            <a:pPr marL="0" indent="0">
              <a:lnSpc>
                <a:spcPct val="120000"/>
              </a:lnSpc>
              <a:buNone/>
            </a:pPr>
            <a:endParaRPr lang="nb-NO" dirty="0"/>
          </a:p>
          <a:p>
            <a:pPr marL="0" indent="0">
              <a:lnSpc>
                <a:spcPct val="120000"/>
              </a:lnSpc>
              <a:buNone/>
            </a:pPr>
            <a:endParaRPr lang="nb-NO" dirty="0"/>
          </a:p>
          <a:p>
            <a:pPr marL="0" indent="0">
              <a:lnSpc>
                <a:spcPct val="120000"/>
              </a:lnSpc>
              <a:buNone/>
            </a:pPr>
            <a:endParaRPr lang="nb-NO" dirty="0"/>
          </a:p>
          <a:p>
            <a:pPr marL="0" indent="0">
              <a:lnSpc>
                <a:spcPct val="120000"/>
              </a:lnSpc>
              <a:buNone/>
            </a:pPr>
            <a:r>
              <a:rPr lang="nb-NO" dirty="0" err="1"/>
              <a:t>Kursgang</a:t>
            </a:r>
            <a:r>
              <a:rPr lang="nb-NO" dirty="0"/>
              <a:t> 2:</a:t>
            </a:r>
          </a:p>
          <a:p>
            <a:pPr lvl="1">
              <a:lnSpc>
                <a:spcPct val="120000"/>
              </a:lnSpc>
            </a:pPr>
            <a:r>
              <a:rPr lang="nb-NO" dirty="0"/>
              <a:t>Forebygging i varselfasen</a:t>
            </a:r>
          </a:p>
          <a:p>
            <a:pPr lvl="1">
              <a:lnSpc>
                <a:spcPct val="120000"/>
              </a:lnSpc>
            </a:pPr>
            <a:r>
              <a:rPr lang="nb-NO" dirty="0"/>
              <a:t>Kriseplan - hvordan gi hjelp og støtte</a:t>
            </a:r>
          </a:p>
          <a:p>
            <a:pPr lvl="1">
              <a:lnSpc>
                <a:spcPct val="120000"/>
              </a:lnSpc>
            </a:pPr>
            <a:r>
              <a:rPr lang="nb-NO" altLang="nb-NO" dirty="0"/>
              <a:t>Kommunikasjon: hvordan komme i posisjon som pårørende?</a:t>
            </a:r>
          </a:p>
          <a:p>
            <a:pPr lvl="2">
              <a:lnSpc>
                <a:spcPct val="120000"/>
              </a:lnSpc>
            </a:pPr>
            <a:r>
              <a:rPr lang="nb-NO" dirty="0"/>
              <a:t>Summegruppe om tiltak</a:t>
            </a:r>
          </a:p>
          <a:p>
            <a:pPr lvl="1">
              <a:lnSpc>
                <a:spcPct val="120000"/>
              </a:lnSpc>
            </a:pPr>
            <a:r>
              <a:rPr lang="nb-NO" dirty="0"/>
              <a:t>Erfaringsformidling </a:t>
            </a:r>
          </a:p>
        </p:txBody>
      </p:sp>
    </p:spTree>
    <p:extLst>
      <p:ext uri="{BB962C8B-B14F-4D97-AF65-F5344CB8AC3E}">
        <p14:creationId xmlns:p14="http://schemas.microsoft.com/office/powerpoint/2010/main" val="380160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1000"/>
                                        <p:tgtEl>
                                          <p:spTgt spid="3">
                                            <p:txEl>
                                              <p:pRg st="10" end="10"/>
                                            </p:txEl>
                                          </p:spTgt>
                                        </p:tgtEl>
                                      </p:cBhvr>
                                    </p:animEffect>
                                    <p:anim calcmode="lin" valueType="num">
                                      <p:cBhvr>
                                        <p:cTn id="1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1000"/>
                                        <p:tgtEl>
                                          <p:spTgt spid="3">
                                            <p:txEl>
                                              <p:pRg st="11" end="11"/>
                                            </p:txEl>
                                          </p:spTgt>
                                        </p:tgtEl>
                                      </p:cBhvr>
                                    </p:animEffect>
                                    <p:anim calcmode="lin" valueType="num">
                                      <p:cBhvr>
                                        <p:cTn id="1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1000"/>
                                        <p:tgtEl>
                                          <p:spTgt spid="3">
                                            <p:txEl>
                                              <p:pRg st="12" end="12"/>
                                            </p:txEl>
                                          </p:spTgt>
                                        </p:tgtEl>
                                      </p:cBhvr>
                                    </p:animEffect>
                                    <p:anim calcmode="lin" valueType="num">
                                      <p:cBhvr>
                                        <p:cTn id="2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Effect transition="in" filter="fade">
                                      <p:cBhvr>
                                        <p:cTn id="27" dur="1000"/>
                                        <p:tgtEl>
                                          <p:spTgt spid="3">
                                            <p:txEl>
                                              <p:pRg st="13" end="13"/>
                                            </p:txEl>
                                          </p:spTgt>
                                        </p:tgtEl>
                                      </p:cBhvr>
                                    </p:animEffect>
                                    <p:anim calcmode="lin" valueType="num">
                                      <p:cBhvr>
                                        <p:cTn id="2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4" end="14"/>
                                            </p:txEl>
                                          </p:spTgt>
                                        </p:tgtEl>
                                        <p:attrNameLst>
                                          <p:attrName>style.visibility</p:attrName>
                                        </p:attrNameLst>
                                      </p:cBhvr>
                                      <p:to>
                                        <p:strVal val="visible"/>
                                      </p:to>
                                    </p:set>
                                    <p:animEffect transition="in" filter="fade">
                                      <p:cBhvr>
                                        <p:cTn id="32" dur="1000"/>
                                        <p:tgtEl>
                                          <p:spTgt spid="3">
                                            <p:txEl>
                                              <p:pRg st="14" end="14"/>
                                            </p:txEl>
                                          </p:spTgt>
                                        </p:tgtEl>
                                      </p:cBhvr>
                                    </p:animEffect>
                                    <p:anim calcmode="lin" valueType="num">
                                      <p:cBhvr>
                                        <p:cTn id="3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2141537" y="4813300"/>
            <a:ext cx="7908925" cy="1493838"/>
          </a:xfrm>
        </p:spPr>
        <p:txBody>
          <a:bodyPr>
            <a:normAutofit/>
          </a:bodyPr>
          <a:lstStyle/>
          <a:p>
            <a:pPr marL="0" indent="0">
              <a:buNone/>
            </a:pPr>
            <a:endParaRPr lang="en-US" sz="2400" dirty="0">
              <a:hlinkClick r:id="rId3"/>
            </a:endParaRPr>
          </a:p>
          <a:p>
            <a:endParaRPr lang="en-US" sz="2400" dirty="0">
              <a:hlinkClick r:id="rId3"/>
            </a:endParaRPr>
          </a:p>
          <a:p>
            <a:pPr marL="0" indent="0" algn="ctr">
              <a:buNone/>
            </a:pPr>
            <a:r>
              <a:rPr lang="en-US" sz="2400" dirty="0">
                <a:solidFill>
                  <a:schemeClr val="tx1"/>
                </a:solidFill>
                <a:hlinkClick r:id="rId4">
                  <a:extLst>
                    <a:ext uri="{A12FA001-AC4F-418D-AE19-62706E023703}">
                      <ahyp:hlinkClr xmlns:ahyp="http://schemas.microsoft.com/office/drawing/2018/hyperlinkcolor" val="tx"/>
                    </a:ext>
                  </a:extLst>
                </a:hlinkClick>
              </a:rPr>
              <a:t>I had a black dog</a:t>
            </a:r>
            <a:endParaRPr lang="en-US" sz="2400" dirty="0">
              <a:solidFill>
                <a:schemeClr val="tx1"/>
              </a:solidFill>
            </a:endParaRPr>
          </a:p>
          <a:p>
            <a:pPr marL="0" indent="0" algn="ctr">
              <a:buNone/>
            </a:pPr>
            <a:endParaRPr lang="en-US" sz="2400" dirty="0">
              <a:solidFill>
                <a:schemeClr val="tx1"/>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rgbClr val="0563C1"/>
              </a:solidFill>
              <a:hlinkClick r:id="rId3">
                <a:extLst>
                  <a:ext uri="{A12FA001-AC4F-418D-AE19-62706E023703}">
                    <ahyp:hlinkClr xmlns:ahyp="http://schemas.microsoft.com/office/drawing/2018/hyperlinkcolor" val="tx"/>
                  </a:ext>
                </a:extLst>
              </a:hlinkClick>
            </a:endParaRPr>
          </a:p>
        </p:txBody>
      </p:sp>
      <p:pic>
        <p:nvPicPr>
          <p:cNvPr id="4" name="Bilde 3" descr="Et bilde som inneholder skjermbilde, mønster, sirkel, sort og hvit&#10;&#10;Automatisk generert beskrivelse">
            <a:extLst>
              <a:ext uri="{FF2B5EF4-FFF2-40B4-BE49-F238E27FC236}">
                <a16:creationId xmlns:a16="http://schemas.microsoft.com/office/drawing/2014/main" id="{D86802E5-1404-D255-000B-8385BCD1FC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7250" y="1955800"/>
            <a:ext cx="2857500" cy="2857500"/>
          </a:xfrm>
          <a:prstGeom prst="rect">
            <a:avLst/>
          </a:prstGeom>
        </p:spPr>
      </p:pic>
    </p:spTree>
    <p:extLst>
      <p:ext uri="{BB962C8B-B14F-4D97-AF65-F5344CB8AC3E}">
        <p14:creationId xmlns:p14="http://schemas.microsoft.com/office/powerpoint/2010/main" val="314695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0C3F981-31A3-641B-ACD0-FCFF92824B66}"/>
              </a:ext>
            </a:extLst>
          </p:cNvPr>
          <p:cNvPicPr>
            <a:picLocks noChangeAspect="1"/>
          </p:cNvPicPr>
          <p:nvPr/>
        </p:nvPicPr>
        <p:blipFill>
          <a:blip r:embed="rId3" cstate="print">
            <a:extLst>
              <a:ext uri="{28A0092B-C50C-407E-A947-70E740481C1C}">
                <a14:useLocalDpi xmlns:a14="http://schemas.microsoft.com/office/drawing/2010/main" val="0"/>
              </a:ext>
            </a:extLst>
          </a:blip>
          <a:srcRect l="57544"/>
          <a:stretch/>
        </p:blipFill>
        <p:spPr>
          <a:xfrm>
            <a:off x="4369869" y="334943"/>
            <a:ext cx="4614406" cy="6288705"/>
          </a:xfrm>
          <a:prstGeom prst="rect">
            <a:avLst/>
          </a:prstGeom>
        </p:spPr>
      </p:pic>
      <p:sp>
        <p:nvSpPr>
          <p:cNvPr id="10" name="TekstSylinder 9">
            <a:extLst>
              <a:ext uri="{FF2B5EF4-FFF2-40B4-BE49-F238E27FC236}">
                <a16:creationId xmlns:a16="http://schemas.microsoft.com/office/drawing/2014/main" id="{7D3AC725-C51D-597D-D93E-F438CC87D755}"/>
              </a:ext>
            </a:extLst>
          </p:cNvPr>
          <p:cNvSpPr txBox="1"/>
          <p:nvPr/>
        </p:nvSpPr>
        <p:spPr>
          <a:xfrm>
            <a:off x="738632" y="569295"/>
            <a:ext cx="4341510" cy="769441"/>
          </a:xfrm>
          <a:prstGeom prst="rect">
            <a:avLst/>
          </a:prstGeom>
          <a:noFill/>
        </p:spPr>
        <p:txBody>
          <a:bodyPr wrap="none" rtlCol="0">
            <a:spAutoFit/>
          </a:bodyPr>
          <a:lstStyle/>
          <a:p>
            <a:r>
              <a:rPr lang="nb-NO" sz="4400" dirty="0" err="1">
                <a:latin typeface="+mj-lt"/>
              </a:rPr>
              <a:t>Depresjonspiralen</a:t>
            </a:r>
            <a:endParaRPr lang="nb-NO" sz="4400" dirty="0">
              <a:latin typeface="+mj-lt"/>
            </a:endParaRPr>
          </a:p>
        </p:txBody>
      </p:sp>
      <p:sp>
        <p:nvSpPr>
          <p:cNvPr id="11" name="TekstSylinder 10">
            <a:extLst>
              <a:ext uri="{FF2B5EF4-FFF2-40B4-BE49-F238E27FC236}">
                <a16:creationId xmlns:a16="http://schemas.microsoft.com/office/drawing/2014/main" id="{BAB5176F-27C6-9EFA-A1A5-16D595BE6DD1}"/>
              </a:ext>
            </a:extLst>
          </p:cNvPr>
          <p:cNvSpPr txBox="1"/>
          <p:nvPr/>
        </p:nvSpPr>
        <p:spPr>
          <a:xfrm>
            <a:off x="738632" y="1306411"/>
            <a:ext cx="6101644" cy="3011594"/>
          </a:xfrm>
          <a:prstGeom prst="rect">
            <a:avLst/>
          </a:prstGeom>
          <a:noFill/>
        </p:spPr>
        <p:txBody>
          <a:bodyPr wrap="square">
            <a:spAutoFit/>
          </a:bodyPr>
          <a:lstStyle/>
          <a:p>
            <a:pPr>
              <a:spcAft>
                <a:spcPts val="500"/>
              </a:spcAft>
            </a:pPr>
            <a:r>
              <a:rPr lang="nb-NO" u="sng" kern="100" dirty="0">
                <a:effectLst/>
                <a:latin typeface="+mj-lt"/>
                <a:ea typeface="Aptos" panose="020B0004020202020204" pitchFamily="34" charset="0"/>
                <a:cs typeface="Times New Roman" panose="02020603050405020304" pitchFamily="18" charset="0"/>
              </a:rPr>
              <a:t>Tankeinnhold</a:t>
            </a:r>
            <a:r>
              <a:rPr lang="nb-NO" b="1" kern="100" dirty="0">
                <a:effectLst/>
                <a:latin typeface="+mj-lt"/>
                <a:ea typeface="Aptos" panose="020B0004020202020204" pitchFamily="34" charset="0"/>
                <a:cs typeface="Times New Roman" panose="02020603050405020304" pitchFamily="18" charset="0"/>
              </a:rPr>
              <a:t>:</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Overdrevent opptatt av spesielle tema </a:t>
            </a:r>
            <a:br>
              <a:rPr lang="nb-NO" kern="100" dirty="0">
                <a:effectLst/>
                <a:latin typeface="+mj-lt"/>
                <a:ea typeface="Aptos" panose="020B0004020202020204" pitchFamily="34" charset="0"/>
                <a:cs typeface="Times New Roman" panose="02020603050405020304" pitchFamily="18" charset="0"/>
              </a:rPr>
            </a:br>
            <a:r>
              <a:rPr lang="nb-NO" kern="100" dirty="0">
                <a:effectLst/>
                <a:latin typeface="+mj-lt"/>
                <a:ea typeface="Aptos" panose="020B0004020202020204" pitchFamily="34" charset="0"/>
                <a:cs typeface="Times New Roman" panose="02020603050405020304" pitchFamily="18" charset="0"/>
              </a:rPr>
              <a:t>på en negativ og pessimistisk måte</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Bekymringer/grublerier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Negativt syn på seg selv </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Tolker egne prestasjoner og andres </a:t>
            </a:r>
            <a:br>
              <a:rPr lang="nb-NO" kern="100" dirty="0">
                <a:effectLst/>
                <a:latin typeface="+mj-lt"/>
                <a:ea typeface="Aptos" panose="020B0004020202020204" pitchFamily="34" charset="0"/>
                <a:cs typeface="Times New Roman" panose="02020603050405020304" pitchFamily="18" charset="0"/>
              </a:rPr>
            </a:br>
            <a:r>
              <a:rPr lang="nb-NO" kern="100" dirty="0">
                <a:effectLst/>
                <a:latin typeface="+mj-lt"/>
                <a:ea typeface="Aptos" panose="020B0004020202020204" pitchFamily="34" charset="0"/>
                <a:cs typeface="Times New Roman" panose="02020603050405020304" pitchFamily="18" charset="0"/>
              </a:rPr>
              <a:t>intensjoner i egen disfavør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Selvbebreidelser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Selvmordstanker</a:t>
            </a:r>
          </a:p>
        </p:txBody>
      </p:sp>
      <p:sp>
        <p:nvSpPr>
          <p:cNvPr id="12" name="TekstSylinder 11">
            <a:extLst>
              <a:ext uri="{FF2B5EF4-FFF2-40B4-BE49-F238E27FC236}">
                <a16:creationId xmlns:a16="http://schemas.microsoft.com/office/drawing/2014/main" id="{1A2D3676-23A3-6A38-2569-88C74B06FCF6}"/>
              </a:ext>
            </a:extLst>
          </p:cNvPr>
          <p:cNvSpPr txBox="1"/>
          <p:nvPr/>
        </p:nvSpPr>
        <p:spPr>
          <a:xfrm>
            <a:off x="738632" y="4503601"/>
            <a:ext cx="6101644" cy="1785104"/>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Tankeprosesser</a:t>
            </a:r>
            <a:r>
              <a:rPr lang="nb-NO" b="1" kern="100" dirty="0">
                <a:effectLst/>
                <a:latin typeface="+mj-lt"/>
                <a:ea typeface="Aptos" panose="020B0004020202020204" pitchFamily="34" charset="0"/>
                <a:cs typeface="Times New Roman" panose="02020603050405020304" pitchFamily="18" charset="0"/>
              </a:rPr>
              <a:t>:</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Tenker sakte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Redusert konsentrasjon, oppmerksomhet og utholdenhet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Ubesluttsomhet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Husker og legger merke til det negative</a:t>
            </a:r>
          </a:p>
        </p:txBody>
      </p:sp>
      <p:sp>
        <p:nvSpPr>
          <p:cNvPr id="13" name="TekstSylinder 12">
            <a:extLst>
              <a:ext uri="{FF2B5EF4-FFF2-40B4-BE49-F238E27FC236}">
                <a16:creationId xmlns:a16="http://schemas.microsoft.com/office/drawing/2014/main" id="{B4BE42E9-0E41-27EB-429B-AE08F33B0383}"/>
              </a:ext>
            </a:extLst>
          </p:cNvPr>
          <p:cNvSpPr txBox="1"/>
          <p:nvPr/>
        </p:nvSpPr>
        <p:spPr>
          <a:xfrm>
            <a:off x="8166812" y="569295"/>
            <a:ext cx="6101644" cy="3200876"/>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Følelser</a:t>
            </a:r>
            <a:r>
              <a:rPr lang="nb-NO" kern="100" dirty="0">
                <a:effectLst/>
                <a:latin typeface="+mj-lt"/>
                <a:ea typeface="Aptos" panose="020B0004020202020204" pitchFamily="34" charset="0"/>
                <a:cs typeface="Times New Roman" panose="02020603050405020304" pitchFamily="18" charset="0"/>
              </a:rPr>
              <a: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Nedstemt/trist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 selvfølelse/selvtillit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Skyldfølelse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Skam</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Angst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Likegyldighet/flathet/tomhetsfølelse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 vitalitet, lite energi</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Irritabilitet/sinne</a:t>
            </a:r>
          </a:p>
        </p:txBody>
      </p:sp>
      <p:sp>
        <p:nvSpPr>
          <p:cNvPr id="14" name="TekstSylinder 13">
            <a:extLst>
              <a:ext uri="{FF2B5EF4-FFF2-40B4-BE49-F238E27FC236}">
                <a16:creationId xmlns:a16="http://schemas.microsoft.com/office/drawing/2014/main" id="{81F4459E-96DF-AF5C-388E-E9BBB1AF3563}"/>
              </a:ext>
            </a:extLst>
          </p:cNvPr>
          <p:cNvSpPr txBox="1"/>
          <p:nvPr/>
        </p:nvSpPr>
        <p:spPr>
          <a:xfrm>
            <a:off x="8166812" y="3860805"/>
            <a:ext cx="7450666" cy="2492990"/>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Atferd:</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Lavt aktivitetsnivå og treghet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Innadvendt, isolerer seg</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Tårer/gråt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Søvnforstyrrelse </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Angstfylt uro (agitasjon)</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Appetitt- eller vektendring </a:t>
            </a:r>
          </a:p>
        </p:txBody>
      </p:sp>
    </p:spTree>
    <p:extLst>
      <p:ext uri="{BB962C8B-B14F-4D97-AF65-F5344CB8AC3E}">
        <p14:creationId xmlns:p14="http://schemas.microsoft.com/office/powerpoint/2010/main" val="61597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fade">
                                      <p:cBhvr>
                                        <p:cTn id="18" dur="500"/>
                                        <p:tgtEl>
                                          <p:spTgt spid="12">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500"/>
                                        <p:tgtEl>
                                          <p:spTgt spid="12">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fade">
                                      <p:cBhvr>
                                        <p:cTn id="24" dur="500"/>
                                        <p:tgtEl>
                                          <p:spTgt spid="1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500"/>
                                        <p:tgtEl>
                                          <p:spTgt spid="11">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fade">
                                      <p:cBhvr>
                                        <p:cTn id="32" dur="500"/>
                                        <p:tgtEl>
                                          <p:spTgt spid="11">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fade">
                                      <p:cBhvr>
                                        <p:cTn id="35" dur="500"/>
                                        <p:tgtEl>
                                          <p:spTgt spid="11">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fade">
                                      <p:cBhvr>
                                        <p:cTn id="38" dur="500"/>
                                        <p:tgtEl>
                                          <p:spTgt spid="11">
                                            <p:txEl>
                                              <p:pRg st="3" end="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Effect transition="in" filter="fade">
                                      <p:cBhvr>
                                        <p:cTn id="41" dur="500"/>
                                        <p:tgtEl>
                                          <p:spTgt spid="11">
                                            <p:txEl>
                                              <p:pRg st="4" end="4"/>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xEl>
                                              <p:pRg st="5" end="5"/>
                                            </p:txEl>
                                          </p:spTgt>
                                        </p:tgtEl>
                                        <p:attrNameLst>
                                          <p:attrName>style.visibility</p:attrName>
                                        </p:attrNameLst>
                                      </p:cBhvr>
                                      <p:to>
                                        <p:strVal val="visible"/>
                                      </p:to>
                                    </p:set>
                                    <p:animEffect transition="in" filter="fade">
                                      <p:cBhvr>
                                        <p:cTn id="44" dur="500"/>
                                        <p:tgtEl>
                                          <p:spTgt spid="11">
                                            <p:txEl>
                                              <p:pRg st="5" end="5"/>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Effect transition="in" filter="fade">
                                      <p:cBhvr>
                                        <p:cTn id="47" dur="500"/>
                                        <p:tgtEl>
                                          <p:spTgt spid="11">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fade">
                                      <p:cBhvr>
                                        <p:cTn id="52" dur="500"/>
                                        <p:tgtEl>
                                          <p:spTgt spid="13">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xEl>
                                              <p:pRg st="1" end="1"/>
                                            </p:txEl>
                                          </p:spTgt>
                                        </p:tgtEl>
                                        <p:attrNameLst>
                                          <p:attrName>style.visibility</p:attrName>
                                        </p:attrNameLst>
                                      </p:cBhvr>
                                      <p:to>
                                        <p:strVal val="visible"/>
                                      </p:to>
                                    </p:set>
                                    <p:animEffect transition="in" filter="fade">
                                      <p:cBhvr>
                                        <p:cTn id="55" dur="500"/>
                                        <p:tgtEl>
                                          <p:spTgt spid="13">
                                            <p:txEl>
                                              <p:pRg st="1" end="1"/>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xEl>
                                              <p:pRg st="2" end="2"/>
                                            </p:txEl>
                                          </p:spTgt>
                                        </p:tgtEl>
                                        <p:attrNameLst>
                                          <p:attrName>style.visibility</p:attrName>
                                        </p:attrNameLst>
                                      </p:cBhvr>
                                      <p:to>
                                        <p:strVal val="visible"/>
                                      </p:to>
                                    </p:set>
                                    <p:animEffect transition="in" filter="fade">
                                      <p:cBhvr>
                                        <p:cTn id="58" dur="500"/>
                                        <p:tgtEl>
                                          <p:spTgt spid="13">
                                            <p:txEl>
                                              <p:pRg st="2" end="2"/>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xEl>
                                              <p:pRg st="3" end="3"/>
                                            </p:txEl>
                                          </p:spTgt>
                                        </p:tgtEl>
                                        <p:attrNameLst>
                                          <p:attrName>style.visibility</p:attrName>
                                        </p:attrNameLst>
                                      </p:cBhvr>
                                      <p:to>
                                        <p:strVal val="visible"/>
                                      </p:to>
                                    </p:set>
                                    <p:animEffect transition="in" filter="fade">
                                      <p:cBhvr>
                                        <p:cTn id="61" dur="500"/>
                                        <p:tgtEl>
                                          <p:spTgt spid="13">
                                            <p:txEl>
                                              <p:pRg st="3" end="3"/>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xEl>
                                              <p:pRg st="4" end="4"/>
                                            </p:txEl>
                                          </p:spTgt>
                                        </p:tgtEl>
                                        <p:attrNameLst>
                                          <p:attrName>style.visibility</p:attrName>
                                        </p:attrNameLst>
                                      </p:cBhvr>
                                      <p:to>
                                        <p:strVal val="visible"/>
                                      </p:to>
                                    </p:set>
                                    <p:animEffect transition="in" filter="fade">
                                      <p:cBhvr>
                                        <p:cTn id="64" dur="500"/>
                                        <p:tgtEl>
                                          <p:spTgt spid="13">
                                            <p:txEl>
                                              <p:pRg st="4" end="4"/>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
                                            <p:txEl>
                                              <p:pRg st="5" end="5"/>
                                            </p:txEl>
                                          </p:spTgt>
                                        </p:tgtEl>
                                        <p:attrNameLst>
                                          <p:attrName>style.visibility</p:attrName>
                                        </p:attrNameLst>
                                      </p:cBhvr>
                                      <p:to>
                                        <p:strVal val="visible"/>
                                      </p:to>
                                    </p:set>
                                    <p:animEffect transition="in" filter="fade">
                                      <p:cBhvr>
                                        <p:cTn id="67" dur="500"/>
                                        <p:tgtEl>
                                          <p:spTgt spid="13">
                                            <p:txEl>
                                              <p:pRg st="5" end="5"/>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
                                            <p:txEl>
                                              <p:pRg st="6" end="6"/>
                                            </p:txEl>
                                          </p:spTgt>
                                        </p:tgtEl>
                                        <p:attrNameLst>
                                          <p:attrName>style.visibility</p:attrName>
                                        </p:attrNameLst>
                                      </p:cBhvr>
                                      <p:to>
                                        <p:strVal val="visible"/>
                                      </p:to>
                                    </p:set>
                                    <p:animEffect transition="in" filter="fade">
                                      <p:cBhvr>
                                        <p:cTn id="70" dur="500"/>
                                        <p:tgtEl>
                                          <p:spTgt spid="13">
                                            <p:txEl>
                                              <p:pRg st="6" end="6"/>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
                                            <p:txEl>
                                              <p:pRg st="7" end="7"/>
                                            </p:txEl>
                                          </p:spTgt>
                                        </p:tgtEl>
                                        <p:attrNameLst>
                                          <p:attrName>style.visibility</p:attrName>
                                        </p:attrNameLst>
                                      </p:cBhvr>
                                      <p:to>
                                        <p:strVal val="visible"/>
                                      </p:to>
                                    </p:set>
                                    <p:animEffect transition="in" filter="fade">
                                      <p:cBhvr>
                                        <p:cTn id="73" dur="500"/>
                                        <p:tgtEl>
                                          <p:spTgt spid="13">
                                            <p:txEl>
                                              <p:pRg st="7" end="7"/>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
                                            <p:txEl>
                                              <p:pRg st="8" end="8"/>
                                            </p:txEl>
                                          </p:spTgt>
                                        </p:tgtEl>
                                        <p:attrNameLst>
                                          <p:attrName>style.visibility</p:attrName>
                                        </p:attrNameLst>
                                      </p:cBhvr>
                                      <p:to>
                                        <p:strVal val="visible"/>
                                      </p:to>
                                    </p:set>
                                    <p:animEffect transition="in" filter="fade">
                                      <p:cBhvr>
                                        <p:cTn id="76" dur="500"/>
                                        <p:tgtEl>
                                          <p:spTgt spid="13">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4">
                                            <p:txEl>
                                              <p:pRg st="0" end="0"/>
                                            </p:txEl>
                                          </p:spTgt>
                                        </p:tgtEl>
                                        <p:attrNameLst>
                                          <p:attrName>style.visibility</p:attrName>
                                        </p:attrNameLst>
                                      </p:cBhvr>
                                      <p:to>
                                        <p:strVal val="visible"/>
                                      </p:to>
                                    </p:set>
                                    <p:animEffect transition="in" filter="fade">
                                      <p:cBhvr>
                                        <p:cTn id="81" dur="500"/>
                                        <p:tgtEl>
                                          <p:spTgt spid="14">
                                            <p:txEl>
                                              <p:pRg st="0" end="0"/>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4">
                                            <p:txEl>
                                              <p:pRg st="1" end="1"/>
                                            </p:txEl>
                                          </p:spTgt>
                                        </p:tgtEl>
                                        <p:attrNameLst>
                                          <p:attrName>style.visibility</p:attrName>
                                        </p:attrNameLst>
                                      </p:cBhvr>
                                      <p:to>
                                        <p:strVal val="visible"/>
                                      </p:to>
                                    </p:set>
                                    <p:animEffect transition="in" filter="fade">
                                      <p:cBhvr>
                                        <p:cTn id="84" dur="500"/>
                                        <p:tgtEl>
                                          <p:spTgt spid="14">
                                            <p:txEl>
                                              <p:pRg st="1" end="1"/>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
                                            <p:txEl>
                                              <p:pRg st="2" end="2"/>
                                            </p:txEl>
                                          </p:spTgt>
                                        </p:tgtEl>
                                        <p:attrNameLst>
                                          <p:attrName>style.visibility</p:attrName>
                                        </p:attrNameLst>
                                      </p:cBhvr>
                                      <p:to>
                                        <p:strVal val="visible"/>
                                      </p:to>
                                    </p:set>
                                    <p:animEffect transition="in" filter="fade">
                                      <p:cBhvr>
                                        <p:cTn id="87" dur="500"/>
                                        <p:tgtEl>
                                          <p:spTgt spid="14">
                                            <p:txEl>
                                              <p:pRg st="2" end="2"/>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
                                            <p:txEl>
                                              <p:pRg st="3" end="3"/>
                                            </p:txEl>
                                          </p:spTgt>
                                        </p:tgtEl>
                                        <p:attrNameLst>
                                          <p:attrName>style.visibility</p:attrName>
                                        </p:attrNameLst>
                                      </p:cBhvr>
                                      <p:to>
                                        <p:strVal val="visible"/>
                                      </p:to>
                                    </p:set>
                                    <p:animEffect transition="in" filter="fade">
                                      <p:cBhvr>
                                        <p:cTn id="90" dur="500"/>
                                        <p:tgtEl>
                                          <p:spTgt spid="14">
                                            <p:txEl>
                                              <p:pRg st="3" end="3"/>
                                            </p:txEl>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4">
                                            <p:txEl>
                                              <p:pRg st="4" end="4"/>
                                            </p:txEl>
                                          </p:spTgt>
                                        </p:tgtEl>
                                        <p:attrNameLst>
                                          <p:attrName>style.visibility</p:attrName>
                                        </p:attrNameLst>
                                      </p:cBhvr>
                                      <p:to>
                                        <p:strVal val="visible"/>
                                      </p:to>
                                    </p:set>
                                    <p:animEffect transition="in" filter="fade">
                                      <p:cBhvr>
                                        <p:cTn id="93" dur="500"/>
                                        <p:tgtEl>
                                          <p:spTgt spid="14">
                                            <p:txEl>
                                              <p:pRg st="4" end="4"/>
                                            </p:tx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
                                            <p:txEl>
                                              <p:pRg st="5" end="5"/>
                                            </p:txEl>
                                          </p:spTgt>
                                        </p:tgtEl>
                                        <p:attrNameLst>
                                          <p:attrName>style.visibility</p:attrName>
                                        </p:attrNameLst>
                                      </p:cBhvr>
                                      <p:to>
                                        <p:strVal val="visible"/>
                                      </p:to>
                                    </p:set>
                                    <p:animEffect transition="in" filter="fade">
                                      <p:cBhvr>
                                        <p:cTn id="96" dur="500"/>
                                        <p:tgtEl>
                                          <p:spTgt spid="14">
                                            <p:txEl>
                                              <p:pRg st="5" end="5"/>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xEl>
                                              <p:pRg st="6" end="6"/>
                                            </p:txEl>
                                          </p:spTgt>
                                        </p:tgtEl>
                                        <p:attrNameLst>
                                          <p:attrName>style.visibility</p:attrName>
                                        </p:attrNameLst>
                                      </p:cBhvr>
                                      <p:to>
                                        <p:strVal val="visible"/>
                                      </p:to>
                                    </p:set>
                                    <p:animEffect transition="in" filter="fade">
                                      <p:cBhvr>
                                        <p:cTn id="99"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P spid="13" grpId="0" build="allAtOnce"/>
      <p:bldP spid="1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719139" y="547688"/>
            <a:ext cx="10515600" cy="1325562"/>
          </a:xfrm>
        </p:spPr>
        <p:txBody>
          <a:bodyPr anchor="t"/>
          <a:lstStyle/>
          <a:p>
            <a:r>
              <a:rPr lang="nb-NO" dirty="0">
                <a:latin typeface="+mj-lt"/>
              </a:rPr>
              <a:t>Depresjon som</a:t>
            </a:r>
          </a:p>
        </p:txBody>
      </p:sp>
      <p:sp>
        <p:nvSpPr>
          <p:cNvPr id="3" name="Plassholder for tekst 2"/>
          <p:cNvSpPr>
            <a:spLocks noGrp="1"/>
          </p:cNvSpPr>
          <p:nvPr>
            <p:ph type="body" idx="4294967295"/>
          </p:nvPr>
        </p:nvSpPr>
        <p:spPr>
          <a:xfrm>
            <a:off x="695324" y="837149"/>
            <a:ext cx="6105525" cy="6027737"/>
          </a:xfrm>
        </p:spPr>
        <p:txBody>
          <a:bodyPr>
            <a:noAutofit/>
          </a:bodyPr>
          <a:lstStyle/>
          <a:p>
            <a:endParaRPr lang="nb-NO" sz="2800" b="0" dirty="0"/>
          </a:p>
          <a:p>
            <a:pPr marL="0" indent="0">
              <a:buNone/>
            </a:pPr>
            <a:r>
              <a:rPr lang="nb-NO" sz="2800" b="0" dirty="0"/>
              <a:t>Maskert depresjon</a:t>
            </a:r>
          </a:p>
          <a:p>
            <a:r>
              <a:rPr lang="nb-NO" altLang="nb-NO" sz="2400" dirty="0"/>
              <a:t>Når andre symptomer er mer </a:t>
            </a:r>
            <a:br>
              <a:rPr lang="nb-NO" altLang="nb-NO" sz="2400" dirty="0"/>
            </a:br>
            <a:r>
              <a:rPr lang="nb-NO" altLang="nb-NO" sz="2400" dirty="0"/>
              <a:t>fremtredende</a:t>
            </a:r>
          </a:p>
          <a:p>
            <a:r>
              <a:rPr lang="nb-NO" altLang="nb-NO" sz="2400" dirty="0"/>
              <a:t>Den depressive tilstanden kan skjules av </a:t>
            </a:r>
          </a:p>
          <a:p>
            <a:pPr lvl="1">
              <a:buClr>
                <a:srgbClr val="00338D"/>
              </a:buClr>
            </a:pPr>
            <a:r>
              <a:rPr lang="nb-NO" altLang="nb-NO" sz="2000" dirty="0"/>
              <a:t>irritabilitet</a:t>
            </a:r>
          </a:p>
          <a:p>
            <a:pPr lvl="1">
              <a:buClr>
                <a:srgbClr val="00338D"/>
              </a:buClr>
            </a:pPr>
            <a:r>
              <a:rPr lang="nb-NO" altLang="nb-NO" sz="2000" dirty="0"/>
              <a:t>stort alkoholkonsum</a:t>
            </a:r>
          </a:p>
          <a:p>
            <a:pPr lvl="1">
              <a:buClr>
                <a:srgbClr val="00338D"/>
              </a:buClr>
            </a:pPr>
            <a:r>
              <a:rPr lang="nb-NO" altLang="nb-NO" sz="2000" dirty="0"/>
              <a:t>angst og uro</a:t>
            </a:r>
          </a:p>
          <a:p>
            <a:pPr lvl="1">
              <a:buClr>
                <a:srgbClr val="00338D"/>
              </a:buClr>
            </a:pPr>
            <a:r>
              <a:rPr lang="nb-NO" altLang="nb-NO" sz="2000" dirty="0"/>
              <a:t>forverring av tidligere angstplager</a:t>
            </a:r>
          </a:p>
          <a:p>
            <a:pPr lvl="1">
              <a:buClr>
                <a:srgbClr val="00338D"/>
              </a:buClr>
            </a:pPr>
            <a:r>
              <a:rPr lang="nb-NO" altLang="nb-NO" sz="2000" dirty="0"/>
              <a:t>at humøret kan bedres ved hyggelige hendelser</a:t>
            </a:r>
          </a:p>
          <a:p>
            <a:endParaRPr lang="nb-NO" sz="2800" b="0" dirty="0"/>
          </a:p>
        </p:txBody>
      </p:sp>
      <p:sp>
        <p:nvSpPr>
          <p:cNvPr id="5" name="Plassholder for tekst 4"/>
          <p:cNvSpPr>
            <a:spLocks noGrp="1"/>
          </p:cNvSpPr>
          <p:nvPr>
            <p:ph type="body" sz="quarter" idx="4294967295"/>
          </p:nvPr>
        </p:nvSpPr>
        <p:spPr>
          <a:xfrm>
            <a:off x="6800849" y="2037519"/>
            <a:ext cx="5049837" cy="3724275"/>
          </a:xfrm>
        </p:spPr>
        <p:txBody>
          <a:bodyPr>
            <a:noAutofit/>
          </a:bodyPr>
          <a:lstStyle/>
          <a:p>
            <a:pPr marL="0" indent="0">
              <a:buNone/>
            </a:pPr>
            <a:r>
              <a:rPr lang="nb-NO" sz="2800" b="0" dirty="0"/>
              <a:t>Depressive vrangforestillinger/psykose</a:t>
            </a:r>
          </a:p>
          <a:p>
            <a:r>
              <a:rPr lang="nb-NO" sz="2400" dirty="0"/>
              <a:t>Irrasjonelle forestillinger om at </a:t>
            </a:r>
            <a:br>
              <a:rPr lang="nb-NO" sz="2400" dirty="0"/>
            </a:br>
            <a:r>
              <a:rPr lang="nb-NO" sz="2400" dirty="0"/>
              <a:t>man for eksempel...</a:t>
            </a:r>
          </a:p>
          <a:p>
            <a:pPr lvl="1">
              <a:spcBef>
                <a:spcPts val="2400"/>
              </a:spcBef>
            </a:pPr>
            <a:r>
              <a:rPr lang="nb-NO" sz="2000" dirty="0"/>
              <a:t>har skyld for andres lidelse</a:t>
            </a:r>
          </a:p>
          <a:p>
            <a:pPr lvl="1"/>
            <a:r>
              <a:rPr lang="nb-NO" sz="2000" dirty="0"/>
              <a:t>fortjener straff </a:t>
            </a:r>
          </a:p>
          <a:p>
            <a:pPr lvl="1"/>
            <a:r>
              <a:rPr lang="nb-NO" sz="2000" dirty="0"/>
              <a:t>er dødelig syk</a:t>
            </a:r>
          </a:p>
        </p:txBody>
      </p:sp>
    </p:spTree>
    <p:extLst>
      <p:ext uri="{BB962C8B-B14F-4D97-AF65-F5344CB8AC3E}">
        <p14:creationId xmlns:p14="http://schemas.microsoft.com/office/powerpoint/2010/main" val="2286961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pPr>
              <a:spcBef>
                <a:spcPct val="50000"/>
              </a:spcBef>
              <a:buClr>
                <a:srgbClr val="00338D"/>
              </a:buClr>
            </a:pPr>
            <a:r>
              <a:rPr lang="nb-NO" altLang="nb-NO" dirty="0">
                <a:latin typeface="+mj-lt"/>
              </a:rPr>
              <a:t>Blandet episode</a:t>
            </a:r>
            <a:endParaRPr lang="nb-NO" dirty="0">
              <a:latin typeface="+mj-lt"/>
            </a:endParaRPr>
          </a:p>
        </p:txBody>
      </p:sp>
      <p:sp>
        <p:nvSpPr>
          <p:cNvPr id="3" name="TekstSylinder 2"/>
          <p:cNvSpPr txBox="1"/>
          <p:nvPr/>
        </p:nvSpPr>
        <p:spPr>
          <a:xfrm>
            <a:off x="731839" y="2254627"/>
            <a:ext cx="5948062" cy="4031873"/>
          </a:xfrm>
          <a:prstGeom prst="rect">
            <a:avLst/>
          </a:prstGeom>
          <a:noFill/>
        </p:spPr>
        <p:txBody>
          <a:bodyPr wrap="square" rtlCol="0" anchor="b">
            <a:spAutoFit/>
          </a:bodyPr>
          <a:lstStyle/>
          <a:p>
            <a:pPr>
              <a:spcBef>
                <a:spcPts val="3600"/>
              </a:spcBef>
              <a:buClr>
                <a:srgbClr val="00338D"/>
              </a:buClr>
            </a:pPr>
            <a:r>
              <a:rPr lang="nb-NO" altLang="nb-NO" sz="2800" dirty="0">
                <a:latin typeface="+mj-lt"/>
              </a:rPr>
              <a:t>Blanding av </a:t>
            </a:r>
            <a:r>
              <a:rPr lang="nb-NO" altLang="nb-NO" sz="2800" u="sng" dirty="0">
                <a:latin typeface="+mj-lt"/>
              </a:rPr>
              <a:t>eller</a:t>
            </a:r>
            <a:r>
              <a:rPr lang="nb-NO" altLang="nb-NO" sz="2800" dirty="0">
                <a:latin typeface="+mj-lt"/>
              </a:rPr>
              <a:t> rask veksling mellom maniske og depressive symptomer</a:t>
            </a:r>
          </a:p>
          <a:p>
            <a:pPr>
              <a:spcBef>
                <a:spcPts val="3600"/>
              </a:spcBef>
              <a:buClr>
                <a:srgbClr val="00338D"/>
              </a:buClr>
            </a:pPr>
            <a:r>
              <a:rPr lang="nb-NO" altLang="nb-NO" sz="2800" dirty="0">
                <a:latin typeface="+mj-lt"/>
              </a:rPr>
              <a:t>Begge symptomgrupper er framtredende i det meste av sykdomsepisoden </a:t>
            </a:r>
          </a:p>
          <a:p>
            <a:pPr>
              <a:spcBef>
                <a:spcPts val="3600"/>
              </a:spcBef>
              <a:buClr>
                <a:srgbClr val="00338D"/>
              </a:buClr>
            </a:pPr>
            <a:r>
              <a:rPr lang="nb-NO" altLang="nb-NO" sz="2800" dirty="0">
                <a:latin typeface="+mj-lt"/>
              </a:rPr>
              <a:t>Må være til stede det meste av tiden </a:t>
            </a:r>
            <a:br>
              <a:rPr lang="nb-NO" altLang="nb-NO" sz="2800" dirty="0">
                <a:latin typeface="+mj-lt"/>
              </a:rPr>
            </a:br>
            <a:r>
              <a:rPr lang="nb-NO" altLang="nb-NO" sz="2800" dirty="0">
                <a:latin typeface="+mj-lt"/>
              </a:rPr>
              <a:t>i </a:t>
            </a:r>
            <a:r>
              <a:rPr lang="nb-NO" altLang="nb-NO" sz="2800" b="1" dirty="0">
                <a:latin typeface="+mj-lt"/>
              </a:rPr>
              <a:t>minst to uker</a:t>
            </a:r>
          </a:p>
        </p:txBody>
      </p:sp>
      <p:pic>
        <p:nvPicPr>
          <p:cNvPr id="7" name="Bilde 6">
            <a:extLst>
              <a:ext uri="{FF2B5EF4-FFF2-40B4-BE49-F238E27FC236}">
                <a16:creationId xmlns:a16="http://schemas.microsoft.com/office/drawing/2014/main" id="{01922F3A-0FE5-DB9D-ABAD-9F18EA52A1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79901" y="1493540"/>
            <a:ext cx="4780260" cy="4780260"/>
          </a:xfrm>
          <a:prstGeom prst="rect">
            <a:avLst/>
          </a:prstGeom>
        </p:spPr>
      </p:pic>
    </p:spTree>
    <p:extLst>
      <p:ext uri="{BB962C8B-B14F-4D97-AF65-F5344CB8AC3E}">
        <p14:creationId xmlns:p14="http://schemas.microsoft.com/office/powerpoint/2010/main" val="471236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949FB4-EABF-09F4-85B4-FEC4D008DDBE}"/>
              </a:ext>
            </a:extLst>
          </p:cNvPr>
          <p:cNvSpPr>
            <a:spLocks noGrp="1"/>
          </p:cNvSpPr>
          <p:nvPr>
            <p:ph type="title"/>
          </p:nvPr>
        </p:nvSpPr>
        <p:spPr/>
        <p:txBody>
          <a:bodyPr anchor="t"/>
          <a:lstStyle/>
          <a:p>
            <a:r>
              <a:rPr lang="nb-NO" dirty="0"/>
              <a:t>Pårørendes rolle og situasjon</a:t>
            </a:r>
          </a:p>
        </p:txBody>
      </p:sp>
      <p:sp>
        <p:nvSpPr>
          <p:cNvPr id="3" name="Plassholder for innhold 2">
            <a:extLst>
              <a:ext uri="{FF2B5EF4-FFF2-40B4-BE49-F238E27FC236}">
                <a16:creationId xmlns:a16="http://schemas.microsoft.com/office/drawing/2014/main" id="{70CAA57F-3439-8755-3E14-6B90D4C6D8AB}"/>
              </a:ext>
            </a:extLst>
          </p:cNvPr>
          <p:cNvSpPr>
            <a:spLocks noGrp="1"/>
          </p:cNvSpPr>
          <p:nvPr>
            <p:ph idx="1"/>
          </p:nvPr>
        </p:nvSpPr>
        <p:spPr/>
        <p:txBody>
          <a:bodyPr anchor="b"/>
          <a:lstStyle/>
          <a:p>
            <a:r>
              <a:rPr lang="nb-NO" dirty="0"/>
              <a:t>Utøver støtte og omsorg </a:t>
            </a:r>
          </a:p>
          <a:p>
            <a:r>
              <a:rPr lang="nb-NO" dirty="0"/>
              <a:t>Kunnskapskilde</a:t>
            </a:r>
          </a:p>
          <a:p>
            <a:r>
              <a:rPr lang="nb-NO" dirty="0"/>
              <a:t>Samarbeidspart i behandlingen</a:t>
            </a:r>
          </a:p>
          <a:p>
            <a:r>
              <a:rPr lang="nb-NO" dirty="0"/>
              <a:t>Kan selv oppleve belastninger </a:t>
            </a:r>
          </a:p>
        </p:txBody>
      </p:sp>
      <p:pic>
        <p:nvPicPr>
          <p:cNvPr id="4" name="Bilde 3">
            <a:extLst>
              <a:ext uri="{FF2B5EF4-FFF2-40B4-BE49-F238E27FC236}">
                <a16:creationId xmlns:a16="http://schemas.microsoft.com/office/drawing/2014/main" id="{D9E0E71F-D4DF-45CA-FD03-777B2B4CCAD6}"/>
              </a:ext>
            </a:extLst>
          </p:cNvPr>
          <p:cNvPicPr>
            <a:picLocks noChangeAspect="1"/>
          </p:cNvPicPr>
          <p:nvPr/>
        </p:nvPicPr>
        <p:blipFill>
          <a:blip r:embed="rId3"/>
          <a:stretch>
            <a:fillRect/>
          </a:stretch>
        </p:blipFill>
        <p:spPr>
          <a:xfrm>
            <a:off x="6584487" y="1251006"/>
            <a:ext cx="5401524" cy="5395428"/>
          </a:xfrm>
          <a:prstGeom prst="rect">
            <a:avLst/>
          </a:prstGeom>
        </p:spPr>
      </p:pic>
    </p:spTree>
    <p:extLst>
      <p:ext uri="{BB962C8B-B14F-4D97-AF65-F5344CB8AC3E}">
        <p14:creationId xmlns:p14="http://schemas.microsoft.com/office/powerpoint/2010/main" val="2858378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Hvem er nærmeste pårørende?</a:t>
            </a:r>
          </a:p>
        </p:txBody>
      </p:sp>
      <p:sp>
        <p:nvSpPr>
          <p:cNvPr id="3" name="Plassholder for innhold 2"/>
          <p:cNvSpPr>
            <a:spLocks noGrp="1"/>
          </p:cNvSpPr>
          <p:nvPr>
            <p:ph idx="1"/>
          </p:nvPr>
        </p:nvSpPr>
        <p:spPr>
          <a:xfrm>
            <a:off x="695325" y="1458686"/>
            <a:ext cx="7162800" cy="4850039"/>
          </a:xfrm>
        </p:spPr>
        <p:txBody>
          <a:bodyPr anchor="b">
            <a:normAutofit/>
          </a:bodyPr>
          <a:lstStyle/>
          <a:p>
            <a:pPr>
              <a:lnSpc>
                <a:spcPct val="100000"/>
              </a:lnSpc>
              <a:spcBef>
                <a:spcPct val="20000"/>
              </a:spcBef>
              <a:buClr>
                <a:schemeClr val="tx1"/>
              </a:buClr>
            </a:pPr>
            <a:r>
              <a:rPr lang="nb-NO" dirty="0">
                <a:latin typeface="+mj-lt"/>
              </a:rPr>
              <a:t>Den pasienten selv oppgir</a:t>
            </a:r>
          </a:p>
          <a:p>
            <a:pPr>
              <a:lnSpc>
                <a:spcPct val="100000"/>
              </a:lnSpc>
              <a:spcBef>
                <a:spcPct val="20000"/>
              </a:spcBef>
              <a:buClr>
                <a:schemeClr val="tx1"/>
              </a:buClr>
            </a:pPr>
            <a:r>
              <a:rPr lang="nb-NO" dirty="0">
                <a:latin typeface="+mj-lt"/>
              </a:rPr>
              <a:t>Den pårørende har </a:t>
            </a:r>
            <a:r>
              <a:rPr lang="nb-NO" b="1" dirty="0">
                <a:latin typeface="+mj-lt"/>
              </a:rPr>
              <a:t>ikke</a:t>
            </a:r>
            <a:r>
              <a:rPr lang="nb-NO" dirty="0">
                <a:latin typeface="+mj-lt"/>
              </a:rPr>
              <a:t> plikt til å påta seg oppgaven</a:t>
            </a:r>
          </a:p>
          <a:p>
            <a:pPr>
              <a:lnSpc>
                <a:spcPct val="100000"/>
              </a:lnSpc>
              <a:spcBef>
                <a:spcPct val="20000"/>
              </a:spcBef>
              <a:buClr>
                <a:schemeClr val="tx1"/>
              </a:buClr>
            </a:pPr>
            <a:r>
              <a:rPr lang="nb-NO" dirty="0">
                <a:latin typeface="+mj-lt"/>
              </a:rPr>
              <a:t>Rett til begrenset informasjon </a:t>
            </a:r>
            <a:r>
              <a:rPr lang="nb-NO" dirty="0" err="1">
                <a:latin typeface="+mj-lt"/>
              </a:rPr>
              <a:t>m.v</a:t>
            </a:r>
            <a:r>
              <a:rPr lang="nb-NO" dirty="0">
                <a:latin typeface="+mj-lt"/>
              </a:rPr>
              <a:t>.</a:t>
            </a:r>
          </a:p>
          <a:p>
            <a:pPr>
              <a:lnSpc>
                <a:spcPct val="100000"/>
              </a:lnSpc>
              <a:spcBef>
                <a:spcPct val="20000"/>
              </a:spcBef>
              <a:buClr>
                <a:schemeClr val="tx1"/>
              </a:buClr>
            </a:pPr>
            <a:r>
              <a:rPr lang="nb-NO" dirty="0">
                <a:latin typeface="+mj-lt"/>
              </a:rPr>
              <a:t>Unntak fra taushetsplikten</a:t>
            </a:r>
          </a:p>
        </p:txBody>
      </p:sp>
      <p:pic>
        <p:nvPicPr>
          <p:cNvPr id="7" name="Bilde 6" descr="Et bilde som inneholder tekst, sort og hvit, mønster, maske&#10;&#10;Automatisk generert beskrivelse">
            <a:extLst>
              <a:ext uri="{FF2B5EF4-FFF2-40B4-BE49-F238E27FC236}">
                <a16:creationId xmlns:a16="http://schemas.microsoft.com/office/drawing/2014/main" id="{37097DAE-DAE6-7E68-5248-F20F36D695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5279" y="3187479"/>
            <a:ext cx="2951911" cy="2951911"/>
          </a:xfrm>
          <a:prstGeom prst="rect">
            <a:avLst/>
          </a:prstGeom>
        </p:spPr>
      </p:pic>
      <p:sp>
        <p:nvSpPr>
          <p:cNvPr id="4" name="TekstSylinder 3">
            <a:extLst>
              <a:ext uri="{FF2B5EF4-FFF2-40B4-BE49-F238E27FC236}">
                <a16:creationId xmlns:a16="http://schemas.microsoft.com/office/drawing/2014/main" id="{B6AC7BF5-F6F3-FFFB-9453-6CBF3BD46610}"/>
              </a:ext>
            </a:extLst>
          </p:cNvPr>
          <p:cNvSpPr txBox="1"/>
          <p:nvPr/>
        </p:nvSpPr>
        <p:spPr>
          <a:xfrm>
            <a:off x="8415868" y="6129867"/>
            <a:ext cx="2988510" cy="461665"/>
          </a:xfrm>
          <a:prstGeom prst="rect">
            <a:avLst/>
          </a:prstGeom>
          <a:noFill/>
        </p:spPr>
        <p:txBody>
          <a:bodyPr wrap="none" rtlCol="0">
            <a:spAutoFit/>
          </a:bodyPr>
          <a:lstStyle/>
          <a:p>
            <a:r>
              <a:rPr lang="nb-NO" sz="2400" dirty="0"/>
              <a:t>Pårørendes rettigheter</a:t>
            </a:r>
          </a:p>
        </p:txBody>
      </p:sp>
    </p:spTree>
    <p:extLst>
      <p:ext uri="{BB962C8B-B14F-4D97-AF65-F5344CB8AC3E}">
        <p14:creationId xmlns:p14="http://schemas.microsoft.com/office/powerpoint/2010/main" val="3755195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r>
              <a:rPr lang="nb-NO" b="0" dirty="0">
                <a:latin typeface="+mj-lt"/>
              </a:rPr>
              <a:t>Hvordan ta vare på seg selv som pårørende?</a:t>
            </a:r>
          </a:p>
        </p:txBody>
      </p:sp>
      <p:sp>
        <p:nvSpPr>
          <p:cNvPr id="4" name="Plassholder for innhold 3"/>
          <p:cNvSpPr>
            <a:spLocks noGrp="1"/>
          </p:cNvSpPr>
          <p:nvPr>
            <p:ph idx="1"/>
          </p:nvPr>
        </p:nvSpPr>
        <p:spPr>
          <a:xfrm>
            <a:off x="695325" y="1114697"/>
            <a:ext cx="10801350" cy="5194029"/>
          </a:xfrm>
        </p:spPr>
        <p:txBody>
          <a:bodyPr anchor="b">
            <a:normAutofit/>
          </a:bodyPr>
          <a:lstStyle/>
          <a:p>
            <a:r>
              <a:rPr lang="nb-NO" dirty="0">
                <a:solidFill>
                  <a:schemeClr val="tx1"/>
                </a:solidFill>
              </a:rPr>
              <a:t>Erkjenne at rollen kan være utfordrende</a:t>
            </a:r>
          </a:p>
          <a:p>
            <a:r>
              <a:rPr lang="nb-NO" dirty="0">
                <a:solidFill>
                  <a:schemeClr val="tx1"/>
                </a:solidFill>
              </a:rPr>
              <a:t>Ivareta egen psykisk og fysisk helse ved å:</a:t>
            </a:r>
          </a:p>
          <a:p>
            <a:pPr lvl="1"/>
            <a:r>
              <a:rPr lang="nb-NO" dirty="0">
                <a:solidFill>
                  <a:schemeClr val="tx1"/>
                </a:solidFill>
              </a:rPr>
              <a:t>Søke støtte, hjelp og avlastning fra andre </a:t>
            </a:r>
          </a:p>
          <a:p>
            <a:pPr lvl="1"/>
            <a:r>
              <a:rPr lang="nb-NO" dirty="0">
                <a:solidFill>
                  <a:schemeClr val="tx1"/>
                </a:solidFill>
              </a:rPr>
              <a:t>Hegne om egentid, hobbyer og sosiale nettverk </a:t>
            </a:r>
          </a:p>
          <a:p>
            <a:pPr lvl="1"/>
            <a:r>
              <a:rPr lang="nb-NO" dirty="0">
                <a:solidFill>
                  <a:schemeClr val="tx1"/>
                </a:solidFill>
              </a:rPr>
              <a:t>Undersøke muligheter for tilpasninger på jobb og skole  </a:t>
            </a:r>
          </a:p>
        </p:txBody>
      </p:sp>
      <p:pic>
        <p:nvPicPr>
          <p:cNvPr id="6" name="Bilde 5" descr="Et bilde som inneholder skjermbilde, mønster, sort og hvit, maske&#10;&#10;Automatisk generert beskrivelse">
            <a:extLst>
              <a:ext uri="{FF2B5EF4-FFF2-40B4-BE49-F238E27FC236}">
                <a16:creationId xmlns:a16="http://schemas.microsoft.com/office/drawing/2014/main" id="{0588620D-6427-0F6B-CC9E-340728FFC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3405" y="3419991"/>
            <a:ext cx="2753269" cy="2753269"/>
          </a:xfrm>
          <a:prstGeom prst="rect">
            <a:avLst/>
          </a:prstGeom>
        </p:spPr>
      </p:pic>
      <p:sp>
        <p:nvSpPr>
          <p:cNvPr id="3" name="TekstSylinder 2">
            <a:extLst>
              <a:ext uri="{FF2B5EF4-FFF2-40B4-BE49-F238E27FC236}">
                <a16:creationId xmlns:a16="http://schemas.microsoft.com/office/drawing/2014/main" id="{AD00AC6E-5678-E217-8683-EE20BB8F6371}"/>
              </a:ext>
            </a:extLst>
          </p:cNvPr>
          <p:cNvSpPr txBox="1"/>
          <p:nvPr/>
        </p:nvSpPr>
        <p:spPr>
          <a:xfrm>
            <a:off x="8873069" y="6146802"/>
            <a:ext cx="2538965" cy="461665"/>
          </a:xfrm>
          <a:prstGeom prst="rect">
            <a:avLst/>
          </a:prstGeom>
          <a:noFill/>
        </p:spPr>
        <p:txBody>
          <a:bodyPr wrap="none" rtlCol="0">
            <a:spAutoFit/>
          </a:bodyPr>
          <a:lstStyle/>
          <a:p>
            <a:r>
              <a:rPr lang="nb-NO" sz="2400" dirty="0"/>
              <a:t>Ti råd til pårørende</a:t>
            </a:r>
          </a:p>
        </p:txBody>
      </p:sp>
    </p:spTree>
    <p:extLst>
      <p:ext uri="{BB962C8B-B14F-4D97-AF65-F5344CB8AC3E}">
        <p14:creationId xmlns:p14="http://schemas.microsoft.com/office/powerpoint/2010/main" val="262489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chor="t">
            <a:noAutofit/>
          </a:bodyPr>
          <a:lstStyle/>
          <a:p>
            <a:pPr algn="l" eaLnBrk="1" hangingPunct="1"/>
            <a:r>
              <a:rPr lang="nb-NO" altLang="nb-NO" sz="4400" dirty="0"/>
              <a:t>Åpenhet overfor barn i familien</a:t>
            </a:r>
          </a:p>
        </p:txBody>
      </p:sp>
      <p:sp>
        <p:nvSpPr>
          <p:cNvPr id="4" name="Plassholder for innhold 2"/>
          <p:cNvSpPr txBox="1">
            <a:spLocks/>
          </p:cNvSpPr>
          <p:nvPr/>
        </p:nvSpPr>
        <p:spPr>
          <a:xfrm>
            <a:off x="714618" y="1524000"/>
            <a:ext cx="5689192" cy="4784725"/>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nb-NO" sz="2800" dirty="0">
                <a:latin typeface="+mj-lt"/>
              </a:rPr>
              <a:t>Barn er avhengige av sine omsorgspersoner. Det gjør dem spesielt følsomme for variasjoner i:</a:t>
            </a:r>
          </a:p>
          <a:p>
            <a:pPr marL="800100" lvl="1" indent="-342900" algn="l">
              <a:buFont typeface="Arial" panose="020B0604020202020204" pitchFamily="34" charset="0"/>
              <a:buChar char="•"/>
            </a:pPr>
            <a:endParaRPr lang="nb-NO" sz="2400" dirty="0">
              <a:latin typeface="+mj-lt"/>
            </a:endParaRPr>
          </a:p>
          <a:p>
            <a:pPr marL="800100" lvl="1" indent="-342900" algn="l">
              <a:buFont typeface="Arial" panose="020B0604020202020204" pitchFamily="34" charset="0"/>
              <a:buChar char="•"/>
            </a:pPr>
            <a:r>
              <a:rPr lang="nb-NO" sz="2400" dirty="0">
                <a:latin typeface="+mj-lt"/>
              </a:rPr>
              <a:t>omsorgspersonenes humør, følelsesmessige og fysiske tilstedeværelse</a:t>
            </a:r>
          </a:p>
          <a:p>
            <a:pPr marL="800100" lvl="1" indent="-342900" algn="l">
              <a:buFont typeface="Arial" panose="020B0604020202020204" pitchFamily="34" charset="0"/>
              <a:buChar char="•"/>
            </a:pPr>
            <a:r>
              <a:rPr lang="nb-NO" sz="2400" dirty="0">
                <a:latin typeface="+mj-lt"/>
              </a:rPr>
              <a:t>stemninger i hjemmet</a:t>
            </a:r>
          </a:p>
          <a:p>
            <a:pPr marL="800100" lvl="1" indent="-342900" algn="l">
              <a:buFont typeface="Arial" panose="020B0604020202020204" pitchFamily="34" charset="0"/>
              <a:buChar char="•"/>
            </a:pPr>
            <a:r>
              <a:rPr lang="nb-NO" sz="2400" dirty="0">
                <a:latin typeface="+mj-lt"/>
              </a:rPr>
              <a:t>normale rutiner og aktiviteter</a:t>
            </a:r>
          </a:p>
        </p:txBody>
      </p:sp>
      <p:pic>
        <p:nvPicPr>
          <p:cNvPr id="3" name="Bilde 2">
            <a:extLst>
              <a:ext uri="{FF2B5EF4-FFF2-40B4-BE49-F238E27FC236}">
                <a16:creationId xmlns:a16="http://schemas.microsoft.com/office/drawing/2014/main" id="{42590859-DB10-F36E-D91D-5B7CA405B3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23102" y="1113245"/>
            <a:ext cx="5499428" cy="5499428"/>
          </a:xfrm>
          <a:prstGeom prst="rect">
            <a:avLst/>
          </a:prstGeom>
        </p:spPr>
      </p:pic>
    </p:spTree>
    <p:extLst>
      <p:ext uri="{BB962C8B-B14F-4D97-AF65-F5344CB8AC3E}">
        <p14:creationId xmlns:p14="http://schemas.microsoft.com/office/powerpoint/2010/main" val="3682483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chor="t">
            <a:noAutofit/>
          </a:bodyPr>
          <a:lstStyle/>
          <a:p>
            <a:pPr algn="l" eaLnBrk="1" hangingPunct="1"/>
            <a:r>
              <a:rPr lang="nb-NO" altLang="nb-NO" sz="4400" dirty="0"/>
              <a:t>Åpenhet overfor barn i familien (2)</a:t>
            </a:r>
          </a:p>
        </p:txBody>
      </p:sp>
      <p:sp>
        <p:nvSpPr>
          <p:cNvPr id="4" name="Plassholder for innhold 2"/>
          <p:cNvSpPr txBox="1">
            <a:spLocks/>
          </p:cNvSpPr>
          <p:nvPr/>
        </p:nvSpPr>
        <p:spPr>
          <a:xfrm>
            <a:off x="695325" y="2801964"/>
            <a:ext cx="5691264" cy="3506761"/>
          </a:xfrm>
          <a:prstGeom prst="rect">
            <a:avLst/>
          </a:prstGeom>
        </p:spPr>
        <p:txBody>
          <a:bodyPr vert="horz" lIns="91440" tIns="45720" rIns="91440" bIns="45720" rtlCol="0" anchor="b">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nb-NO" sz="2800" dirty="0">
                <a:latin typeface="+mj-lt"/>
              </a:rPr>
              <a:t>Barn blir i likhet med voksne stresset av lav kontroll, lav forutsigbarhet og lav sosial støtte</a:t>
            </a:r>
          </a:p>
          <a:p>
            <a:pPr marL="342900" indent="-342900" algn="l">
              <a:buFont typeface="Arial" panose="020B0604020202020204" pitchFamily="34" charset="0"/>
              <a:buChar char="•"/>
            </a:pPr>
            <a:endParaRPr lang="nb-NO" sz="2800" dirty="0">
              <a:latin typeface="+mj-lt"/>
            </a:endParaRPr>
          </a:p>
          <a:p>
            <a:pPr marL="342900" indent="-342900" algn="l">
              <a:buFont typeface="Arial" panose="020B0604020202020204" pitchFamily="34" charset="0"/>
              <a:buChar char="•"/>
            </a:pPr>
            <a:r>
              <a:rPr lang="nb-NO" sz="2800" dirty="0">
                <a:latin typeface="+mj-lt"/>
              </a:rPr>
              <a:t>Barn har begrensede forklaringsmodeller</a:t>
            </a:r>
          </a:p>
          <a:p>
            <a:pPr algn="l"/>
            <a:endParaRPr lang="nb-NO" sz="2800" dirty="0">
              <a:latin typeface="+mj-lt"/>
            </a:endParaRPr>
          </a:p>
          <a:p>
            <a:pPr marL="342900" indent="-342900" algn="l">
              <a:buFont typeface="Arial" panose="020B0604020202020204" pitchFamily="34" charset="0"/>
              <a:buChar char="•"/>
            </a:pPr>
            <a:r>
              <a:rPr lang="nb-NO" sz="2800" dirty="0">
                <a:latin typeface="+mj-lt"/>
              </a:rPr>
              <a:t>Barn trenger å forstå hva som foregår</a:t>
            </a:r>
          </a:p>
        </p:txBody>
      </p:sp>
      <p:pic>
        <p:nvPicPr>
          <p:cNvPr id="3" name="Bilde 2">
            <a:extLst>
              <a:ext uri="{FF2B5EF4-FFF2-40B4-BE49-F238E27FC236}">
                <a16:creationId xmlns:a16="http://schemas.microsoft.com/office/drawing/2014/main" id="{20DD71AF-6E51-E93D-2FAD-B6F082EF01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23102" y="1113245"/>
            <a:ext cx="5499428" cy="5499428"/>
          </a:xfrm>
          <a:prstGeom prst="rect">
            <a:avLst/>
          </a:prstGeom>
        </p:spPr>
      </p:pic>
    </p:spTree>
    <p:extLst>
      <p:ext uri="{BB962C8B-B14F-4D97-AF65-F5344CB8AC3E}">
        <p14:creationId xmlns:p14="http://schemas.microsoft.com/office/powerpoint/2010/main" val="387729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913579" cy="1205953"/>
          </a:xfrm>
        </p:spPr>
        <p:txBody>
          <a:bodyPr anchor="t">
            <a:noAutofit/>
          </a:bodyPr>
          <a:lstStyle/>
          <a:p>
            <a:r>
              <a:rPr lang="nb-NO" dirty="0"/>
              <a:t>Hvordan snakke med barn om det som skjer?</a:t>
            </a:r>
          </a:p>
        </p:txBody>
      </p:sp>
      <p:sp>
        <p:nvSpPr>
          <p:cNvPr id="3" name="Plassholder for innhold 2"/>
          <p:cNvSpPr>
            <a:spLocks noGrp="1"/>
          </p:cNvSpPr>
          <p:nvPr>
            <p:ph idx="1"/>
          </p:nvPr>
        </p:nvSpPr>
        <p:spPr>
          <a:xfrm>
            <a:off x="695324" y="1434055"/>
            <a:ext cx="11022543" cy="5079015"/>
          </a:xfrm>
        </p:spPr>
        <p:txBody>
          <a:bodyPr anchor="b">
            <a:noAutofit/>
          </a:bodyPr>
          <a:lstStyle/>
          <a:p>
            <a:pPr>
              <a:spcBef>
                <a:spcPts val="1800"/>
              </a:spcBef>
            </a:pPr>
            <a:r>
              <a:rPr lang="nb-NO" sz="2200" dirty="0"/>
              <a:t>Barn skal ikke vite alt, men nok</a:t>
            </a:r>
          </a:p>
          <a:p>
            <a:pPr>
              <a:spcBef>
                <a:spcPts val="1800"/>
              </a:spcBef>
            </a:pPr>
            <a:r>
              <a:rPr lang="nb-NO" sz="2200" dirty="0"/>
              <a:t>Beskriv hvordan sykdommen påvirker personen, på en enkel og alderstilpasset måte </a:t>
            </a:r>
          </a:p>
          <a:p>
            <a:pPr>
              <a:spcBef>
                <a:spcPts val="1800"/>
              </a:spcBef>
            </a:pPr>
            <a:r>
              <a:rPr lang="nb-NO" sz="2200" dirty="0"/>
              <a:t>Berolig og trygg barna på at endringene ved personen ikke er en avvisning av dem eller betyr at de har gjort noe galt</a:t>
            </a:r>
          </a:p>
          <a:p>
            <a:pPr>
              <a:spcBef>
                <a:spcPts val="1800"/>
              </a:spcBef>
            </a:pPr>
            <a:r>
              <a:rPr lang="nb-NO" sz="2200" dirty="0"/>
              <a:t>Oppmuntre til spørsmål om ting de lurer på</a:t>
            </a:r>
          </a:p>
          <a:p>
            <a:pPr>
              <a:spcBef>
                <a:spcPts val="1800"/>
              </a:spcBef>
            </a:pPr>
            <a:r>
              <a:rPr lang="nb-NO" sz="2200" dirty="0"/>
              <a:t>Hjelp barna til å snakke om egne opplevelser, tanker og følelser – også med andre </a:t>
            </a:r>
            <a:br>
              <a:rPr lang="nb-NO" sz="2200" dirty="0"/>
            </a:br>
            <a:r>
              <a:rPr lang="nb-NO" sz="2200" dirty="0"/>
              <a:t>– og anerkjenn disse</a:t>
            </a:r>
          </a:p>
          <a:p>
            <a:pPr>
              <a:spcBef>
                <a:spcPts val="1800"/>
              </a:spcBef>
            </a:pPr>
            <a:r>
              <a:rPr lang="nb-NO" sz="2200" dirty="0"/>
              <a:t>Ved hver ny situasjon som oppstår, bør barna forklares hva som skjer og om mulig forberedes på endringer i god tid </a:t>
            </a:r>
          </a:p>
          <a:p>
            <a:pPr>
              <a:spcBef>
                <a:spcPts val="1800"/>
              </a:spcBef>
            </a:pPr>
            <a:r>
              <a:rPr lang="nb-NO" sz="2200" dirty="0"/>
              <a:t>Ting må gjentas for å huskes, bearbeides og normaliseres</a:t>
            </a:r>
          </a:p>
        </p:txBody>
      </p:sp>
    </p:spTree>
    <p:extLst>
      <p:ext uri="{BB962C8B-B14F-4D97-AF65-F5344CB8AC3E}">
        <p14:creationId xmlns:p14="http://schemas.microsoft.com/office/powerpoint/2010/main" val="278689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To hovedtyper av behandling</a:t>
            </a:r>
          </a:p>
        </p:txBody>
      </p:sp>
      <p:sp>
        <p:nvSpPr>
          <p:cNvPr id="4" name="Plassholder for innhold 3"/>
          <p:cNvSpPr>
            <a:spLocks noGrp="1"/>
          </p:cNvSpPr>
          <p:nvPr>
            <p:ph idx="1"/>
          </p:nvPr>
        </p:nvSpPr>
        <p:spPr>
          <a:xfrm>
            <a:off x="695325" y="1367631"/>
            <a:ext cx="5400675" cy="4122737"/>
          </a:xfrm>
        </p:spPr>
        <p:txBody>
          <a:bodyPr>
            <a:noAutofit/>
          </a:bodyPr>
          <a:lstStyle/>
          <a:p>
            <a:pPr marL="0" indent="0">
              <a:buNone/>
            </a:pPr>
            <a:r>
              <a:rPr lang="nb-NO" b="1" dirty="0"/>
              <a:t>Medikamentell behandling</a:t>
            </a:r>
          </a:p>
          <a:p>
            <a:pPr marL="0" indent="0">
              <a:buNone/>
            </a:pPr>
            <a:endParaRPr lang="nb-NO" sz="2400" b="1" dirty="0"/>
          </a:p>
          <a:p>
            <a:r>
              <a:rPr lang="nb-NO" altLang="nb-NO" sz="2400" dirty="0"/>
              <a:t>For mange har medikamenter god tilbakefallsforebyggende effekt</a:t>
            </a:r>
          </a:p>
          <a:p>
            <a:pPr marL="0" indent="0">
              <a:buNone/>
            </a:pPr>
            <a:endParaRPr lang="nb-NO" altLang="nb-NO" sz="2400" dirty="0"/>
          </a:p>
          <a:p>
            <a:r>
              <a:rPr lang="nb-NO" altLang="nb-NO" sz="2400" dirty="0"/>
              <a:t>Medikamenter er fortsatt den grunnleggende behandlingsformen</a:t>
            </a:r>
          </a:p>
        </p:txBody>
      </p:sp>
      <p:sp>
        <p:nvSpPr>
          <p:cNvPr id="6" name="Plassholder for innhold 5"/>
          <p:cNvSpPr>
            <a:spLocks noGrp="1"/>
          </p:cNvSpPr>
          <p:nvPr>
            <p:ph sz="quarter" idx="4294967295"/>
          </p:nvPr>
        </p:nvSpPr>
        <p:spPr>
          <a:xfrm>
            <a:off x="6469063" y="2748700"/>
            <a:ext cx="5608637" cy="4984750"/>
          </a:xfrm>
        </p:spPr>
        <p:txBody>
          <a:bodyPr>
            <a:normAutofit/>
          </a:bodyPr>
          <a:lstStyle/>
          <a:p>
            <a:pPr marL="0" indent="0">
              <a:buNone/>
            </a:pPr>
            <a:r>
              <a:rPr lang="nb-NO" b="1" dirty="0"/>
              <a:t>Psykososiale tiltak</a:t>
            </a:r>
          </a:p>
          <a:p>
            <a:pPr marL="514350" indent="-514350">
              <a:buFont typeface="+mj-lt"/>
              <a:buAutoNum type="arabicPeriod"/>
            </a:pPr>
            <a:endParaRPr lang="nb-NO" sz="2400" dirty="0"/>
          </a:p>
          <a:p>
            <a:r>
              <a:rPr lang="nb-NO" altLang="nb-NO" sz="2400" dirty="0"/>
              <a:t>Behandlingsformer som bipolarkurs </a:t>
            </a:r>
            <a:br>
              <a:rPr lang="nb-NO" altLang="nb-NO" sz="2400" dirty="0"/>
            </a:br>
            <a:r>
              <a:rPr lang="nb-NO" altLang="nb-NO" sz="2400" dirty="0"/>
              <a:t>kan ha svært god tilleggseffekt til medikamenter</a:t>
            </a:r>
          </a:p>
          <a:p>
            <a:endParaRPr lang="nb-NO" altLang="nb-NO" sz="2400" dirty="0"/>
          </a:p>
          <a:p>
            <a:r>
              <a:rPr lang="nb-NO" altLang="nb-NO" sz="2400" dirty="0"/>
              <a:t>Kreves stor egeninnsats og ofte et godt samarbeid med gode hjelpere som pårørende og helsepersonell </a:t>
            </a:r>
          </a:p>
          <a:p>
            <a:pPr marL="0" indent="0">
              <a:buNone/>
            </a:pPr>
            <a:endParaRPr lang="nb-NO" altLang="nb-NO" sz="2400" dirty="0"/>
          </a:p>
          <a:p>
            <a:endParaRPr lang="nb-NO" altLang="nb-NO" sz="2200" dirty="0"/>
          </a:p>
          <a:p>
            <a:endParaRPr lang="nb-NO" dirty="0"/>
          </a:p>
        </p:txBody>
      </p:sp>
    </p:spTree>
    <p:extLst>
      <p:ext uri="{BB962C8B-B14F-4D97-AF65-F5344CB8AC3E}">
        <p14:creationId xmlns:p14="http://schemas.microsoft.com/office/powerpoint/2010/main" val="1150995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Hvordan kan barn bidra?</a:t>
            </a:r>
          </a:p>
        </p:txBody>
      </p:sp>
      <p:sp>
        <p:nvSpPr>
          <p:cNvPr id="3" name="Plassholder for innhold 2"/>
          <p:cNvSpPr>
            <a:spLocks noGrp="1"/>
          </p:cNvSpPr>
          <p:nvPr>
            <p:ph idx="1"/>
          </p:nvPr>
        </p:nvSpPr>
        <p:spPr/>
        <p:txBody>
          <a:bodyPr anchor="b">
            <a:normAutofit lnSpcReduction="10000"/>
          </a:bodyPr>
          <a:lstStyle/>
          <a:p>
            <a:r>
              <a:rPr lang="nb-NO" dirty="0"/>
              <a:t>Mange barn ønsker å hjelpe. Det gir styrket selvfølelse og mestringsopplevelse</a:t>
            </a:r>
          </a:p>
          <a:p>
            <a:pPr marL="0" indent="0">
              <a:buNone/>
            </a:pPr>
            <a:endParaRPr lang="nb-NO" dirty="0"/>
          </a:p>
          <a:p>
            <a:r>
              <a:rPr lang="nb-NO" dirty="0"/>
              <a:t>Barn skal ikke ha ansvar for voksne:</a:t>
            </a:r>
          </a:p>
          <a:p>
            <a:pPr lvl="1"/>
            <a:r>
              <a:rPr lang="nb-NO" dirty="0"/>
              <a:t>Utrygge barn kan forsøke å bidra til å regulere foreldres vanskelige følelser og involvere seg i voksnes utfordringer</a:t>
            </a:r>
          </a:p>
          <a:p>
            <a:pPr lvl="1"/>
            <a:r>
              <a:rPr lang="nb-NO" dirty="0"/>
              <a:t>Barn bør heller gis anledning til å bidra på andre måter, som å ta ansvar for mindre og alderstilpassede praktiske oppgaver i hjemmet</a:t>
            </a:r>
          </a:p>
          <a:p>
            <a:endParaRPr lang="nb-NO" dirty="0"/>
          </a:p>
          <a:p>
            <a:r>
              <a:rPr lang="nb-NO" dirty="0"/>
              <a:t>Forutsigbare oppgaver, rutiner og strukturer i hverdagen fremmer trygghet i unntakssituasjoner</a:t>
            </a:r>
          </a:p>
        </p:txBody>
      </p:sp>
    </p:spTree>
    <p:extLst>
      <p:ext uri="{BB962C8B-B14F-4D97-AF65-F5344CB8AC3E}">
        <p14:creationId xmlns:p14="http://schemas.microsoft.com/office/powerpoint/2010/main" val="2811563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p:txBody>
          <a:bodyPr anchor="t">
            <a:noAutofit/>
          </a:bodyPr>
          <a:lstStyle/>
          <a:p>
            <a:r>
              <a:rPr lang="nb-NO" altLang="nb-NO" dirty="0"/>
              <a:t>Barn som pårørende</a:t>
            </a:r>
          </a:p>
        </p:txBody>
      </p:sp>
      <p:sp>
        <p:nvSpPr>
          <p:cNvPr id="14339" name="Plassholder for innhold 2"/>
          <p:cNvSpPr>
            <a:spLocks noGrp="1"/>
          </p:cNvSpPr>
          <p:nvPr>
            <p:ph idx="1"/>
          </p:nvPr>
        </p:nvSpPr>
        <p:spPr/>
        <p:txBody>
          <a:bodyPr anchor="b">
            <a:noAutofit/>
          </a:bodyPr>
          <a:lstStyle/>
          <a:p>
            <a:pPr>
              <a:buClr>
                <a:srgbClr val="204B8E"/>
              </a:buClr>
            </a:pPr>
            <a:endParaRPr lang="nb-NO" altLang="nb-NO" dirty="0"/>
          </a:p>
          <a:p>
            <a:pPr>
              <a:buClr>
                <a:srgbClr val="204B8E"/>
              </a:buClr>
            </a:pPr>
            <a:r>
              <a:rPr lang="nb-NO" altLang="nb-NO" dirty="0"/>
              <a:t>Barn som er pårørende er gitt egne rettigheter i lov fra 1.jan 2010</a:t>
            </a:r>
          </a:p>
          <a:p>
            <a:pPr>
              <a:buClr>
                <a:srgbClr val="204B8E"/>
              </a:buClr>
            </a:pPr>
            <a:endParaRPr lang="nb-NO" altLang="nb-NO" dirty="0"/>
          </a:p>
          <a:p>
            <a:pPr>
              <a:buClr>
                <a:srgbClr val="204B8E"/>
              </a:buClr>
            </a:pPr>
            <a:r>
              <a:rPr lang="nb-NO" altLang="nb-NO" dirty="0"/>
              <a:t>Loven skal sikre at </a:t>
            </a:r>
            <a:r>
              <a:rPr lang="nb-NO" altLang="nb-NO" i="1" dirty="0"/>
              <a:t>helsepersonell identifiserer og ivaretar det informasjons- og oppfølgingsbehov mindreårig barn og søsken av pasient med psykisk sykdom, rusmiddelavhengighet eller alvorlig somatisk sykdom eller skade, kan ha som følge av forelderens tilstand</a:t>
            </a:r>
          </a:p>
          <a:p>
            <a:pPr marL="0" indent="0">
              <a:buClr>
                <a:srgbClr val="204B8E"/>
              </a:buClr>
              <a:buNone/>
            </a:pPr>
            <a:r>
              <a:rPr lang="nb-NO" i="1" dirty="0"/>
              <a:t>							               </a:t>
            </a:r>
            <a:r>
              <a:rPr lang="nb-NO" sz="1800" i="1" dirty="0" err="1"/>
              <a:t>Helsepersonelloven</a:t>
            </a:r>
            <a:r>
              <a:rPr lang="nb-NO" sz="1800" i="1" dirty="0"/>
              <a:t> § 10a</a:t>
            </a:r>
            <a:endParaRPr lang="nb-NO" altLang="nb-NO" sz="1800" dirty="0"/>
          </a:p>
          <a:p>
            <a:pPr>
              <a:spcBef>
                <a:spcPts val="3000"/>
              </a:spcBef>
              <a:buClr>
                <a:srgbClr val="204B8E"/>
              </a:buClr>
            </a:pPr>
            <a:r>
              <a:rPr lang="nb-NO" altLang="nb-NO" dirty="0"/>
              <a:t>Hensikten er å sikre at barna blir fanget opp tidlig for å forebygge problemer hos barn og foreldre</a:t>
            </a:r>
          </a:p>
        </p:txBody>
      </p:sp>
    </p:spTree>
    <p:extLst>
      <p:ext uri="{BB962C8B-B14F-4D97-AF65-F5344CB8AC3E}">
        <p14:creationId xmlns:p14="http://schemas.microsoft.com/office/powerpoint/2010/main" val="2520277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p:cNvSpPr>
            <a:spLocks noGrp="1"/>
          </p:cNvSpPr>
          <p:nvPr>
            <p:ph type="title"/>
          </p:nvPr>
        </p:nvSpPr>
        <p:spPr/>
        <p:txBody>
          <a:bodyPr anchor="t">
            <a:noAutofit/>
          </a:bodyPr>
          <a:lstStyle/>
          <a:p>
            <a:r>
              <a:rPr lang="nb-NO" altLang="nb-NO" dirty="0"/>
              <a:t>Sosial støtte</a:t>
            </a:r>
            <a:br>
              <a:rPr lang="nb-NO" altLang="nb-NO" dirty="0"/>
            </a:br>
            <a:r>
              <a:rPr lang="nb-NO" altLang="nb-NO" sz="3600" dirty="0"/>
              <a:t>«Det trengs en hel landsby for å oppdra et barn»</a:t>
            </a:r>
          </a:p>
        </p:txBody>
      </p:sp>
      <p:sp>
        <p:nvSpPr>
          <p:cNvPr id="22531" name="Plassholder for innhold 2"/>
          <p:cNvSpPr>
            <a:spLocks noGrp="1"/>
          </p:cNvSpPr>
          <p:nvPr>
            <p:ph idx="1"/>
          </p:nvPr>
        </p:nvSpPr>
        <p:spPr/>
        <p:txBody>
          <a:bodyPr anchor="b">
            <a:normAutofit/>
          </a:bodyPr>
          <a:lstStyle/>
          <a:p>
            <a:pPr marL="0" indent="0">
              <a:buClr>
                <a:srgbClr val="204B8E"/>
              </a:buClr>
              <a:buNone/>
            </a:pPr>
            <a:r>
              <a:rPr lang="nb-NO" altLang="nb-NO" dirty="0"/>
              <a:t>Involver andre i barnas liv og be om avlastning og hjelp</a:t>
            </a:r>
          </a:p>
          <a:p>
            <a:pPr marL="0" indent="0">
              <a:buClr>
                <a:srgbClr val="204B8E"/>
              </a:buClr>
              <a:buNone/>
            </a:pPr>
            <a:endParaRPr lang="nb-NO" altLang="nb-NO" sz="2400" dirty="0"/>
          </a:p>
          <a:p>
            <a:pPr lvl="1">
              <a:buClr>
                <a:srgbClr val="204B8E"/>
              </a:buClr>
            </a:pPr>
            <a:r>
              <a:rPr lang="nb-NO" altLang="nb-NO" dirty="0"/>
              <a:t>Partner, besteforeldre, onkler, tanter og øvrige familie</a:t>
            </a:r>
          </a:p>
          <a:p>
            <a:pPr lvl="1">
              <a:buClr>
                <a:srgbClr val="204B8E"/>
              </a:buClr>
            </a:pPr>
            <a:r>
              <a:rPr lang="nb-NO" altLang="nb-NO" dirty="0"/>
              <a:t>Venner av familien</a:t>
            </a:r>
          </a:p>
          <a:p>
            <a:pPr lvl="1">
              <a:buClr>
                <a:srgbClr val="204B8E"/>
              </a:buClr>
            </a:pPr>
            <a:r>
              <a:rPr lang="nb-NO" altLang="nb-NO" dirty="0"/>
              <a:t>Barnas venner og deres familie</a:t>
            </a:r>
          </a:p>
          <a:p>
            <a:pPr lvl="1">
              <a:buClr>
                <a:srgbClr val="204B8E"/>
              </a:buClr>
            </a:pPr>
            <a:r>
              <a:rPr lang="nb-NO" dirty="0"/>
              <a:t>Barnehageansatte, lærere, helsesøstre og andre viktige voksne</a:t>
            </a:r>
          </a:p>
          <a:p>
            <a:pPr lvl="1">
              <a:buClr>
                <a:srgbClr val="204B8E"/>
              </a:buClr>
            </a:pPr>
            <a:r>
              <a:rPr lang="nb-NO" dirty="0"/>
              <a:t>Kommunale tilbud</a:t>
            </a:r>
          </a:p>
          <a:p>
            <a:pPr lvl="1">
              <a:buClr>
                <a:srgbClr val="204B8E"/>
              </a:buClr>
            </a:pPr>
            <a:r>
              <a:rPr lang="nb-NO" dirty="0"/>
              <a:t>Barneverntjenesten, frivillige hjelpetiltak</a:t>
            </a:r>
          </a:p>
        </p:txBody>
      </p:sp>
    </p:spTree>
    <p:extLst>
      <p:ext uri="{BB962C8B-B14F-4D97-AF65-F5344CB8AC3E}">
        <p14:creationId xmlns:p14="http://schemas.microsoft.com/office/powerpoint/2010/main" val="1877889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fontScale="90000"/>
          </a:bodyPr>
          <a:lstStyle/>
          <a:p>
            <a:r>
              <a:rPr lang="nb-NO" sz="4900" dirty="0"/>
              <a:t>Summegruppe </a:t>
            </a:r>
            <a:br>
              <a:rPr lang="nb-NO" sz="4900" dirty="0"/>
            </a:br>
            <a:endParaRPr lang="nb-NO" dirty="0"/>
          </a:p>
        </p:txBody>
      </p:sp>
      <p:sp>
        <p:nvSpPr>
          <p:cNvPr id="3" name="Plassholder for innhold 2"/>
          <p:cNvSpPr>
            <a:spLocks noGrp="1"/>
          </p:cNvSpPr>
          <p:nvPr>
            <p:ph idx="1"/>
          </p:nvPr>
        </p:nvSpPr>
        <p:spPr/>
        <p:txBody>
          <a:bodyPr anchor="b"/>
          <a:lstStyle/>
          <a:p>
            <a:pPr marL="0" indent="0">
              <a:buNone/>
            </a:pPr>
            <a:r>
              <a:rPr lang="nb-NO" dirty="0"/>
              <a:t>Hvilke erfaringer har du med å ivareta deg selv og eventuelle andre familiemedlemmer når den du er pårørende til er syk?</a:t>
            </a:r>
          </a:p>
        </p:txBody>
      </p:sp>
      <p:pic>
        <p:nvPicPr>
          <p:cNvPr id="4" name="Bilde 3">
            <a:extLst>
              <a:ext uri="{FF2B5EF4-FFF2-40B4-BE49-F238E27FC236}">
                <a16:creationId xmlns:a16="http://schemas.microsoft.com/office/drawing/2014/main" id="{B55358DF-0568-E3BA-85D2-EF28BAEB01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833804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3E1407-2011-B3BE-6C21-B6D283D9CAED}"/>
              </a:ext>
            </a:extLst>
          </p:cNvPr>
          <p:cNvSpPr>
            <a:spLocks noGrp="1"/>
          </p:cNvSpPr>
          <p:nvPr>
            <p:ph type="title"/>
          </p:nvPr>
        </p:nvSpPr>
        <p:spPr/>
        <p:txBody>
          <a:bodyPr/>
          <a:lstStyle/>
          <a:p>
            <a:r>
              <a:rPr lang="nb-NO" dirty="0"/>
              <a:t>Hvor kan man få hjelp?</a:t>
            </a:r>
          </a:p>
        </p:txBody>
      </p:sp>
      <p:sp>
        <p:nvSpPr>
          <p:cNvPr id="3" name="Plassholder for innhold 2">
            <a:extLst>
              <a:ext uri="{FF2B5EF4-FFF2-40B4-BE49-F238E27FC236}">
                <a16:creationId xmlns:a16="http://schemas.microsoft.com/office/drawing/2014/main" id="{C381A94D-32CE-8263-E8B8-E89DDA22FA68}"/>
              </a:ext>
            </a:extLst>
          </p:cNvPr>
          <p:cNvSpPr>
            <a:spLocks noGrp="1"/>
          </p:cNvSpPr>
          <p:nvPr>
            <p:ph idx="1"/>
          </p:nvPr>
        </p:nvSpPr>
        <p:spPr/>
        <p:txBody>
          <a:bodyPr>
            <a:normAutofit/>
          </a:bodyPr>
          <a:lstStyle/>
          <a:p>
            <a:pPr marL="0" indent="0">
              <a:buNone/>
            </a:pPr>
            <a:r>
              <a:rPr lang="nb-NO" dirty="0"/>
              <a:t>	   LPP			      Bipolarforeningen	            Familiegruppe</a:t>
            </a:r>
          </a:p>
          <a:p>
            <a:pPr marL="0" indent="0">
              <a:buNone/>
            </a:pPr>
            <a:endParaRPr lang="nb-NO" dirty="0"/>
          </a:p>
          <a:p>
            <a:pPr marL="0" indent="0">
              <a:buNone/>
            </a:pPr>
            <a:endParaRPr lang="nb-NO" dirty="0"/>
          </a:p>
        </p:txBody>
      </p:sp>
      <p:pic>
        <p:nvPicPr>
          <p:cNvPr id="4" name="Bilde 3">
            <a:extLst>
              <a:ext uri="{FF2B5EF4-FFF2-40B4-BE49-F238E27FC236}">
                <a16:creationId xmlns:a16="http://schemas.microsoft.com/office/drawing/2014/main" id="{9F72EBEA-1082-D6E6-00BE-2D8F1AB42982}"/>
              </a:ext>
            </a:extLst>
          </p:cNvPr>
          <p:cNvPicPr>
            <a:picLocks noChangeAspect="1"/>
          </p:cNvPicPr>
          <p:nvPr/>
        </p:nvPicPr>
        <p:blipFill>
          <a:blip r:embed="rId3"/>
          <a:stretch>
            <a:fillRect/>
          </a:stretch>
        </p:blipFill>
        <p:spPr>
          <a:xfrm>
            <a:off x="8810446" y="1690777"/>
            <a:ext cx="2703639" cy="2703639"/>
          </a:xfrm>
          <a:prstGeom prst="rect">
            <a:avLst/>
          </a:prstGeom>
        </p:spPr>
      </p:pic>
      <p:pic>
        <p:nvPicPr>
          <p:cNvPr id="6" name="Bilde 5" descr="Et bilde som inneholder skjermbilde, mønster, sirkel, Grafikk&#10;&#10;Automatisk generert beskrivelse">
            <a:extLst>
              <a:ext uri="{FF2B5EF4-FFF2-40B4-BE49-F238E27FC236}">
                <a16:creationId xmlns:a16="http://schemas.microsoft.com/office/drawing/2014/main" id="{3907A34A-9504-4143-ED40-759CA38AE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14" y="1690777"/>
            <a:ext cx="2703639" cy="2703639"/>
          </a:xfrm>
          <a:prstGeom prst="rect">
            <a:avLst/>
          </a:prstGeom>
        </p:spPr>
      </p:pic>
      <p:pic>
        <p:nvPicPr>
          <p:cNvPr id="8" name="Bilde 7" descr="Et bilde som inneholder mønster, skjermbilde, sirkel, Symmetri&#10;&#10;Automatisk generert beskrivelse">
            <a:extLst>
              <a:ext uri="{FF2B5EF4-FFF2-40B4-BE49-F238E27FC236}">
                <a16:creationId xmlns:a16="http://schemas.microsoft.com/office/drawing/2014/main" id="{857AC1AA-7188-378E-B1EB-0F59B70E33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4180" y="1690777"/>
            <a:ext cx="2703639" cy="2703639"/>
          </a:xfrm>
          <a:prstGeom prst="rect">
            <a:avLst/>
          </a:prstGeom>
        </p:spPr>
      </p:pic>
    </p:spTree>
    <p:extLst>
      <p:ext uri="{BB962C8B-B14F-4D97-AF65-F5344CB8AC3E}">
        <p14:creationId xmlns:p14="http://schemas.microsoft.com/office/powerpoint/2010/main" val="669336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F979A3-5258-969E-645C-05723636EF9F}"/>
              </a:ext>
            </a:extLst>
          </p:cNvPr>
          <p:cNvSpPr>
            <a:spLocks noGrp="1"/>
          </p:cNvSpPr>
          <p:nvPr>
            <p:ph type="title" idx="4294967295"/>
          </p:nvPr>
        </p:nvSpPr>
        <p:spPr>
          <a:xfrm>
            <a:off x="695325" y="547687"/>
            <a:ext cx="10515600" cy="701731"/>
          </a:xfrm>
        </p:spPr>
        <p:txBody>
          <a:bodyPr anchor="t"/>
          <a:lstStyle/>
          <a:p>
            <a:r>
              <a:rPr lang="nb-NO" dirty="0"/>
              <a:t>Presentasjoner og nettressurser </a:t>
            </a:r>
          </a:p>
        </p:txBody>
      </p:sp>
      <p:pic>
        <p:nvPicPr>
          <p:cNvPr id="7" name="Bilde 6" descr="Et bilde som inneholder skjermbilde, mønster, sort og hvit, maske&#10;&#10;Automatisk generert beskrivelse">
            <a:extLst>
              <a:ext uri="{FF2B5EF4-FFF2-40B4-BE49-F238E27FC236}">
                <a16:creationId xmlns:a16="http://schemas.microsoft.com/office/drawing/2014/main" id="{0AD12BDC-D23A-3F7E-CE35-9CACF60D6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208" y="2449902"/>
            <a:ext cx="2967487" cy="2967487"/>
          </a:xfrm>
          <a:prstGeom prst="rect">
            <a:avLst/>
          </a:prstGeom>
        </p:spPr>
      </p:pic>
      <p:pic>
        <p:nvPicPr>
          <p:cNvPr id="4" name="Bilde 3" descr="Et bilde som inneholder mønster, skjermbilde, maske&#10;&#10;Automatisk generert beskrivelse">
            <a:extLst>
              <a:ext uri="{FF2B5EF4-FFF2-40B4-BE49-F238E27FC236}">
                <a16:creationId xmlns:a16="http://schemas.microsoft.com/office/drawing/2014/main" id="{5250A14C-68A9-052C-E572-036FCA040B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001" y="2449902"/>
            <a:ext cx="2967487" cy="2967487"/>
          </a:xfrm>
          <a:prstGeom prst="rect">
            <a:avLst/>
          </a:prstGeom>
        </p:spPr>
      </p:pic>
      <p:sp>
        <p:nvSpPr>
          <p:cNvPr id="3" name="TekstSylinder 2">
            <a:extLst>
              <a:ext uri="{FF2B5EF4-FFF2-40B4-BE49-F238E27FC236}">
                <a16:creationId xmlns:a16="http://schemas.microsoft.com/office/drawing/2014/main" id="{157254CB-F4B0-93A0-1132-C16EEEEB2B0A}"/>
              </a:ext>
            </a:extLst>
          </p:cNvPr>
          <p:cNvSpPr txBox="1"/>
          <p:nvPr/>
        </p:nvSpPr>
        <p:spPr>
          <a:xfrm>
            <a:off x="745063" y="5418669"/>
            <a:ext cx="3868688" cy="523220"/>
          </a:xfrm>
          <a:prstGeom prst="rect">
            <a:avLst/>
          </a:prstGeom>
          <a:noFill/>
        </p:spPr>
        <p:txBody>
          <a:bodyPr wrap="none" rtlCol="0">
            <a:spAutoFit/>
          </a:bodyPr>
          <a:lstStyle/>
          <a:p>
            <a:r>
              <a:rPr lang="nb-NO" sz="2800" dirty="0"/>
              <a:t>Bipolarkurset - pårørende</a:t>
            </a:r>
          </a:p>
        </p:txBody>
      </p:sp>
      <p:sp>
        <p:nvSpPr>
          <p:cNvPr id="5" name="TekstSylinder 4">
            <a:extLst>
              <a:ext uri="{FF2B5EF4-FFF2-40B4-BE49-F238E27FC236}">
                <a16:creationId xmlns:a16="http://schemas.microsoft.com/office/drawing/2014/main" id="{BB21C3CF-1BFA-8240-8A17-F7EEE78CE6E2}"/>
              </a:ext>
            </a:extLst>
          </p:cNvPr>
          <p:cNvSpPr txBox="1"/>
          <p:nvPr/>
        </p:nvSpPr>
        <p:spPr>
          <a:xfrm>
            <a:off x="6976524" y="5384806"/>
            <a:ext cx="4217629" cy="523220"/>
          </a:xfrm>
          <a:prstGeom prst="rect">
            <a:avLst/>
          </a:prstGeom>
          <a:noFill/>
        </p:spPr>
        <p:txBody>
          <a:bodyPr wrap="none" rtlCol="0">
            <a:spAutoFit/>
          </a:bodyPr>
          <a:lstStyle/>
          <a:p>
            <a:r>
              <a:rPr lang="nb-NO" sz="2800" dirty="0"/>
              <a:t>Nettressurser for pårørende</a:t>
            </a:r>
          </a:p>
        </p:txBody>
      </p:sp>
    </p:spTree>
    <p:extLst>
      <p:ext uri="{BB962C8B-B14F-4D97-AF65-F5344CB8AC3E}">
        <p14:creationId xmlns:p14="http://schemas.microsoft.com/office/powerpoint/2010/main" val="509186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Livet med Bipolar lidelse</a:t>
            </a:r>
          </a:p>
        </p:txBody>
      </p:sp>
      <p:sp>
        <p:nvSpPr>
          <p:cNvPr id="4" name="Plassholder for innhold 3"/>
          <p:cNvSpPr>
            <a:spLocks noGrp="1"/>
          </p:cNvSpPr>
          <p:nvPr>
            <p:ph idx="1"/>
          </p:nvPr>
        </p:nvSpPr>
        <p:spPr>
          <a:xfrm>
            <a:off x="695325" y="1251006"/>
            <a:ext cx="7634288" cy="5057719"/>
          </a:xfrm>
        </p:spPr>
        <p:txBody>
          <a:bodyPr anchor="b">
            <a:normAutofit/>
          </a:bodyPr>
          <a:lstStyle/>
          <a:p>
            <a:pPr>
              <a:lnSpc>
                <a:spcPct val="100000"/>
              </a:lnSpc>
            </a:pPr>
            <a:endParaRPr lang="nb-NO" dirty="0">
              <a:hlinkClick r:id="rId3"/>
            </a:endParaRPr>
          </a:p>
          <a:p>
            <a:pPr>
              <a:lnSpc>
                <a:spcPct val="100000"/>
              </a:lnSpc>
            </a:pPr>
            <a:r>
              <a:rPr lang="nb-NO" dirty="0"/>
              <a:t>I </a:t>
            </a:r>
            <a:r>
              <a:rPr lang="nb-NO" dirty="0" err="1"/>
              <a:t>podcasten</a:t>
            </a:r>
            <a:r>
              <a:rPr lang="nb-NO" dirty="0"/>
              <a:t> gir Nina Emilie Ørbech deg et innblikk i hennes erfaringer med å få diagnosen. Hun formidler også hvordan hun har opplevd de ulike fasene i lidelsen og hvordan hun har taklet de store svingningene i hverdagen.</a:t>
            </a:r>
          </a:p>
          <a:p>
            <a:pPr>
              <a:lnSpc>
                <a:spcPct val="100000"/>
              </a:lnSpc>
            </a:pPr>
            <a:r>
              <a:rPr lang="nb-NO" dirty="0"/>
              <a:t>Sammen med Nina Emilie, som er erfaringsformidler og sosionom, deltar også psykologspesialist Dag V. Skjelstad og spesialkonsulent Kari Lund fra Vestre Viken.</a:t>
            </a:r>
            <a:endParaRPr lang="nb-NO" dirty="0">
              <a:solidFill>
                <a:srgbClr val="646464"/>
              </a:solidFill>
              <a:hlinkClick r:id="" action="ppaction://noaction">
                <a:extLst>
                  <a:ext uri="{A12FA001-AC4F-418D-AE19-62706E023703}">
                    <ahyp:hlinkClr xmlns:ahyp="http://schemas.microsoft.com/office/drawing/2018/hyperlinkcolor" val="tx"/>
                  </a:ext>
                </a:extLst>
              </a:hlinkClick>
            </a:endParaRPr>
          </a:p>
          <a:p>
            <a:pPr marL="0" indent="0">
              <a:lnSpc>
                <a:spcPct val="100000"/>
              </a:lnSpc>
              <a:buNone/>
            </a:pPr>
            <a:r>
              <a:rPr lang="nb-NO" sz="2000" dirty="0">
                <a:solidFill>
                  <a:schemeClr val="tx1"/>
                </a:solidFill>
                <a:hlinkClick r:id="" action="ppaction://noaction">
                  <a:extLst>
                    <a:ext uri="{A12FA001-AC4F-418D-AE19-62706E023703}">
                      <ahyp:hlinkClr xmlns:ahyp="http://schemas.microsoft.com/office/drawing/2018/hyperlinkcolor" val="tx"/>
                    </a:ext>
                  </a:extLst>
                </a:hlinkClick>
              </a:rPr>
              <a:t>Livet </a:t>
            </a:r>
            <a:r>
              <a:rPr lang="nb-NO" sz="2000" dirty="0">
                <a:solidFill>
                  <a:schemeClr val="tx1"/>
                </a:solidFill>
                <a:hlinkClick r:id="rId3">
                  <a:extLst>
                    <a:ext uri="{A12FA001-AC4F-418D-AE19-62706E023703}">
                      <ahyp:hlinkClr xmlns:ahyp="http://schemas.microsoft.com/office/drawing/2018/hyperlinkcolor" val="tx"/>
                    </a:ext>
                  </a:extLst>
                </a:hlinkClick>
              </a:rPr>
              <a:t>med bipolar lidelse - Vestre Viken</a:t>
            </a:r>
            <a:endParaRPr lang="nb-NO" sz="2000" dirty="0">
              <a:solidFill>
                <a:schemeClr val="tx1"/>
              </a:solidFill>
            </a:endParaRPr>
          </a:p>
        </p:txBody>
      </p:sp>
      <p:pic>
        <p:nvPicPr>
          <p:cNvPr id="8" name="Picture 2" descr="https://syktfrisk.no/media/ul3f5gvy/_o8a8858.jpg?width=539&amp;height=359&amp;mode=max">
            <a:extLst>
              <a:ext uri="{FF2B5EF4-FFF2-40B4-BE49-F238E27FC236}">
                <a16:creationId xmlns:a16="http://schemas.microsoft.com/office/drawing/2014/main" id="{C5203A86-07FC-143B-90D7-595D055578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82" r="3077"/>
          <a:stretch/>
        </p:blipFill>
        <p:spPr bwMode="auto">
          <a:xfrm>
            <a:off x="8705368" y="549275"/>
            <a:ext cx="2791308" cy="2111416"/>
          </a:xfrm>
          <a:prstGeom prst="rect">
            <a:avLst/>
          </a:prstGeom>
          <a:noFill/>
          <a:extLst>
            <a:ext uri="{909E8E84-426E-40DD-AFC4-6F175D3DCCD1}">
              <a14:hiddenFill xmlns:a14="http://schemas.microsoft.com/office/drawing/2010/main">
                <a:solidFill>
                  <a:srgbClr val="FFFFFF"/>
                </a:solidFill>
              </a14:hiddenFill>
            </a:ext>
          </a:extLst>
        </p:spPr>
      </p:pic>
      <p:pic>
        <p:nvPicPr>
          <p:cNvPr id="9" name="Bilde 8" descr="Et bilde som inneholder skjermbilde, mønster, sirkel, Grafikk&#10;&#10;Automatisk generert beskrivelse">
            <a:extLst>
              <a:ext uri="{FF2B5EF4-FFF2-40B4-BE49-F238E27FC236}">
                <a16:creationId xmlns:a16="http://schemas.microsoft.com/office/drawing/2014/main" id="{F7906FA7-1EB4-DB0F-728E-1C7792B921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5368" y="3429000"/>
            <a:ext cx="2791308" cy="2791308"/>
          </a:xfrm>
          <a:prstGeom prst="rect">
            <a:avLst/>
          </a:prstGeom>
        </p:spPr>
      </p:pic>
    </p:spTree>
    <p:extLst>
      <p:ext uri="{BB962C8B-B14F-4D97-AF65-F5344CB8AC3E}">
        <p14:creationId xmlns:p14="http://schemas.microsoft.com/office/powerpoint/2010/main" val="3860334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5">
            <a:extLst>
              <a:ext uri="{FF2B5EF4-FFF2-40B4-BE49-F238E27FC236}">
                <a16:creationId xmlns:a16="http://schemas.microsoft.com/office/drawing/2014/main" id="{6DE5A08D-106C-C8AB-EA4E-6ED581146220}"/>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3" name="LOGO png Rådet for psykisk helse.png" descr="LOGO png Rådet for psykisk helse.png">
            <a:extLst>
              <a:ext uri="{FF2B5EF4-FFF2-40B4-BE49-F238E27FC236}">
                <a16:creationId xmlns:a16="http://schemas.microsoft.com/office/drawing/2014/main" id="{8CFEB555-65A1-7268-8728-F1504393E7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4" name="Bilde" descr="Bilde">
            <a:extLst>
              <a:ext uri="{FF2B5EF4-FFF2-40B4-BE49-F238E27FC236}">
                <a16:creationId xmlns:a16="http://schemas.microsoft.com/office/drawing/2014/main" id="{7582F669-3B9C-A721-7800-4EAC85C2E9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9" name="logo_transparent-01.png" descr="logo_transparent-01.png">
            <a:extLst>
              <a:ext uri="{FF2B5EF4-FFF2-40B4-BE49-F238E27FC236}">
                <a16:creationId xmlns:a16="http://schemas.microsoft.com/office/drawing/2014/main" id="{E24C9DC6-5E7B-526C-FB7A-C2153E882CEB}"/>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10" name="50830959051_658d4b82a4_o.png" descr="50830959051_658d4b82a4_o.png">
            <a:extLst>
              <a:ext uri="{FF2B5EF4-FFF2-40B4-BE49-F238E27FC236}">
                <a16:creationId xmlns:a16="http://schemas.microsoft.com/office/drawing/2014/main" id="{E8E473FB-43BA-DDC6-B510-5A9CD9FF656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D5969A7E-FAD0-2A89-A9EE-6C8E90A3C766}"/>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421699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Aktuelle medikamenter og ECT</a:t>
            </a:r>
          </a:p>
        </p:txBody>
      </p:sp>
      <p:sp>
        <p:nvSpPr>
          <p:cNvPr id="3" name="Plassholder for innhold 2"/>
          <p:cNvSpPr>
            <a:spLocks noGrp="1"/>
          </p:cNvSpPr>
          <p:nvPr>
            <p:ph idx="1"/>
          </p:nvPr>
        </p:nvSpPr>
        <p:spPr/>
        <p:txBody>
          <a:bodyPr anchor="b">
            <a:normAutofit/>
          </a:bodyPr>
          <a:lstStyle/>
          <a:p>
            <a:pPr>
              <a:spcBef>
                <a:spcPts val="1800"/>
              </a:spcBef>
            </a:pPr>
            <a:r>
              <a:rPr lang="nb-NO" dirty="0"/>
              <a:t>Litium</a:t>
            </a:r>
          </a:p>
          <a:p>
            <a:pPr>
              <a:spcBef>
                <a:spcPts val="1800"/>
              </a:spcBef>
            </a:pPr>
            <a:r>
              <a:rPr lang="nb-NO" dirty="0"/>
              <a:t>Medisiner mot epilepsi </a:t>
            </a:r>
          </a:p>
          <a:p>
            <a:pPr>
              <a:spcBef>
                <a:spcPts val="1800"/>
              </a:spcBef>
            </a:pPr>
            <a:r>
              <a:rPr lang="nb-NO" dirty="0"/>
              <a:t>Antipsykotiske medikamenter</a:t>
            </a:r>
          </a:p>
          <a:p>
            <a:pPr>
              <a:spcBef>
                <a:spcPts val="1800"/>
              </a:spcBef>
            </a:pPr>
            <a:r>
              <a:rPr lang="nb-NO" dirty="0"/>
              <a:t>Antidepressiva</a:t>
            </a:r>
          </a:p>
          <a:p>
            <a:pPr>
              <a:spcBef>
                <a:spcPts val="1800"/>
              </a:spcBef>
            </a:pPr>
            <a:r>
              <a:rPr lang="nb-NO" dirty="0"/>
              <a:t>Beroligende medikamenter i kortere perioder</a:t>
            </a:r>
          </a:p>
          <a:p>
            <a:pPr>
              <a:spcBef>
                <a:spcPts val="1800"/>
              </a:spcBef>
            </a:pPr>
            <a:r>
              <a:rPr lang="nb-NO" dirty="0"/>
              <a:t>Søvninduserende medikamenter</a:t>
            </a:r>
          </a:p>
          <a:p>
            <a:pPr>
              <a:spcBef>
                <a:spcPts val="1800"/>
              </a:spcBef>
            </a:pPr>
            <a:r>
              <a:rPr lang="nb-NO" dirty="0"/>
              <a:t>ECT – </a:t>
            </a:r>
            <a:r>
              <a:rPr lang="nb-NO" dirty="0" err="1"/>
              <a:t>Elektrokonvulsiv</a:t>
            </a:r>
            <a:r>
              <a:rPr lang="nb-NO" dirty="0"/>
              <a:t> behandling</a:t>
            </a:r>
          </a:p>
        </p:txBody>
      </p:sp>
    </p:spTree>
    <p:extLst>
      <p:ext uri="{BB962C8B-B14F-4D97-AF65-F5344CB8AC3E}">
        <p14:creationId xmlns:p14="http://schemas.microsoft.com/office/powerpoint/2010/main" val="27677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tel 1"/>
          <p:cNvSpPr>
            <a:spLocks noGrp="1"/>
          </p:cNvSpPr>
          <p:nvPr>
            <p:ph type="title"/>
          </p:nvPr>
        </p:nvSpPr>
        <p:spPr/>
        <p:txBody>
          <a:bodyPr anchor="t"/>
          <a:lstStyle/>
          <a:p>
            <a:r>
              <a:rPr lang="nb-NO" altLang="nb-NO" dirty="0"/>
              <a:t>Ulike faser – ulike utfordringer</a:t>
            </a:r>
          </a:p>
        </p:txBody>
      </p:sp>
      <p:pic>
        <p:nvPicPr>
          <p:cNvPr id="4" name="Bilde 3">
            <a:extLst>
              <a:ext uri="{FF2B5EF4-FFF2-40B4-BE49-F238E27FC236}">
                <a16:creationId xmlns:a16="http://schemas.microsoft.com/office/drawing/2014/main" id="{53A94445-DC81-B6B6-832D-0FD816FA59A4}"/>
              </a:ext>
            </a:extLst>
          </p:cNvPr>
          <p:cNvPicPr>
            <a:picLocks noChangeAspect="1"/>
          </p:cNvPicPr>
          <p:nvPr/>
        </p:nvPicPr>
        <p:blipFill>
          <a:blip r:embed="rId3" cstate="print">
            <a:extLst>
              <a:ext uri="{28A0092B-C50C-407E-A947-70E740481C1C}">
                <a14:useLocalDpi xmlns:a14="http://schemas.microsoft.com/office/drawing/2010/main" val="0"/>
              </a:ext>
            </a:extLst>
          </a:blip>
          <a:srcRect l="17005" t="21936" r="16957" b="10159"/>
          <a:stretch/>
        </p:blipFill>
        <p:spPr>
          <a:xfrm>
            <a:off x="1332105" y="1119808"/>
            <a:ext cx="9575028" cy="5538167"/>
          </a:xfrm>
          <a:prstGeom prst="rect">
            <a:avLst/>
          </a:prstGeom>
        </p:spPr>
      </p:pic>
    </p:spTree>
    <p:extLst>
      <p:ext uri="{BB962C8B-B14F-4D97-AF65-F5344CB8AC3E}">
        <p14:creationId xmlns:p14="http://schemas.microsoft.com/office/powerpoint/2010/main" val="44032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solidFill>
                  <a:schemeClr val="tx1"/>
                </a:solidFill>
              </a:rPr>
              <a:t>Bipolarkursets innhold og oppbygning</a:t>
            </a:r>
          </a:p>
        </p:txBody>
      </p:sp>
      <p:sp>
        <p:nvSpPr>
          <p:cNvPr id="3" name="Plassholder for innhold 2"/>
          <p:cNvSpPr>
            <a:spLocks noGrp="1"/>
          </p:cNvSpPr>
          <p:nvPr>
            <p:ph idx="1"/>
          </p:nvPr>
        </p:nvSpPr>
        <p:spPr>
          <a:xfrm>
            <a:off x="695324" y="1357314"/>
            <a:ext cx="2790825" cy="4951412"/>
          </a:xfrm>
        </p:spPr>
        <p:txBody>
          <a:bodyPr anchor="b">
            <a:noAutofit/>
          </a:bodyPr>
          <a:lstStyle/>
          <a:p>
            <a:pPr lvl="0">
              <a:lnSpc>
                <a:spcPct val="100000"/>
              </a:lnSpc>
            </a:pPr>
            <a:endParaRPr lang="nb-NO" altLang="nb-NO" sz="1800" dirty="0">
              <a:solidFill>
                <a:schemeClr val="tx1"/>
              </a:solidFill>
            </a:endParaRPr>
          </a:p>
          <a:p>
            <a:pPr lvl="0">
              <a:lnSpc>
                <a:spcPct val="100000"/>
              </a:lnSpc>
            </a:pPr>
            <a:r>
              <a:rPr lang="nb-NO" altLang="nb-NO" sz="1800" dirty="0">
                <a:solidFill>
                  <a:schemeClr val="tx1"/>
                </a:solidFill>
              </a:rPr>
              <a:t>Hvordan redusere risiko for tilbakefall</a:t>
            </a:r>
          </a:p>
          <a:p>
            <a:pPr>
              <a:lnSpc>
                <a:spcPct val="100000"/>
              </a:lnSpc>
            </a:pPr>
            <a:r>
              <a:rPr lang="nb-NO" altLang="nb-NO" sz="1800" dirty="0">
                <a:solidFill>
                  <a:schemeClr val="tx1"/>
                </a:solidFill>
              </a:rPr>
              <a:t>Mestre sin egen sykdom</a:t>
            </a:r>
          </a:p>
          <a:p>
            <a:pPr lvl="0">
              <a:lnSpc>
                <a:spcPct val="100000"/>
              </a:lnSpc>
              <a:spcBef>
                <a:spcPct val="20000"/>
              </a:spcBef>
            </a:pPr>
            <a:r>
              <a:rPr lang="nb-NO" altLang="nb-NO" sz="1800" dirty="0">
                <a:solidFill>
                  <a:schemeClr val="tx1"/>
                </a:solidFill>
              </a:rPr>
              <a:t>Øke sin egen kunnskap om lidelsen og behandlingsalternativer </a:t>
            </a:r>
          </a:p>
          <a:p>
            <a:pPr lvl="0">
              <a:lnSpc>
                <a:spcPct val="100000"/>
              </a:lnSpc>
              <a:spcBef>
                <a:spcPct val="20000"/>
              </a:spcBef>
            </a:pPr>
            <a:r>
              <a:rPr lang="nb-NO" altLang="nb-NO" sz="1800" dirty="0">
                <a:solidFill>
                  <a:schemeClr val="tx1"/>
                </a:solidFill>
              </a:rPr>
              <a:t>Metoder for å forebygge nye episoder </a:t>
            </a:r>
          </a:p>
          <a:p>
            <a:pPr lvl="0">
              <a:lnSpc>
                <a:spcPct val="100000"/>
              </a:lnSpc>
              <a:spcBef>
                <a:spcPct val="20000"/>
              </a:spcBef>
            </a:pPr>
            <a:r>
              <a:rPr lang="nb-NO" altLang="nb-NO" sz="1800" dirty="0">
                <a:solidFill>
                  <a:schemeClr val="tx1"/>
                </a:solidFill>
              </a:rPr>
              <a:t>Bedre samarbeidet mellom pasient, pårørende og helsevesen</a:t>
            </a:r>
          </a:p>
        </p:txBody>
      </p:sp>
      <p:pic>
        <p:nvPicPr>
          <p:cNvPr id="6" name="Bilde 5">
            <a:extLst>
              <a:ext uri="{FF2B5EF4-FFF2-40B4-BE49-F238E27FC236}">
                <a16:creationId xmlns:a16="http://schemas.microsoft.com/office/drawing/2014/main" id="{6966EDD9-4B63-5E8D-B12C-61FE0C1B4D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9543" y="121506"/>
            <a:ext cx="11621952" cy="6537348"/>
          </a:xfrm>
          <a:prstGeom prst="rect">
            <a:avLst/>
          </a:prstGeom>
        </p:spPr>
      </p:pic>
    </p:spTree>
    <p:extLst>
      <p:ext uri="{BB962C8B-B14F-4D97-AF65-F5344CB8AC3E}">
        <p14:creationId xmlns:p14="http://schemas.microsoft.com/office/powerpoint/2010/main" val="382015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11" name="Rectangle 15"/>
          <p:cNvSpPr>
            <a:spLocks noGrp="1" noChangeArrowheads="1"/>
          </p:cNvSpPr>
          <p:nvPr>
            <p:ph type="title"/>
          </p:nvPr>
        </p:nvSpPr>
        <p:spPr/>
        <p:txBody>
          <a:bodyPr anchor="t">
            <a:noAutofit/>
          </a:bodyPr>
          <a:lstStyle/>
          <a:p>
            <a:r>
              <a:rPr lang="nb-NO" altLang="nb-NO" dirty="0"/>
              <a:t>«Bi-polar» betyr to poler</a:t>
            </a:r>
          </a:p>
        </p:txBody>
      </p:sp>
      <p:sp>
        <p:nvSpPr>
          <p:cNvPr id="80899" name="Rectangle 3"/>
          <p:cNvSpPr>
            <a:spLocks noGrp="1" noChangeArrowheads="1"/>
          </p:cNvSpPr>
          <p:nvPr>
            <p:ph idx="1"/>
          </p:nvPr>
        </p:nvSpPr>
        <p:spPr>
          <a:xfrm>
            <a:off x="695325" y="1371600"/>
            <a:ext cx="5262563" cy="3605938"/>
          </a:xfrm>
        </p:spPr>
        <p:txBody>
          <a:bodyPr>
            <a:noAutofit/>
          </a:bodyPr>
          <a:lstStyle/>
          <a:p>
            <a:pPr marL="0" indent="0">
              <a:buNone/>
            </a:pPr>
            <a:r>
              <a:rPr lang="nb-NO" altLang="nb-NO" dirty="0">
                <a:latin typeface="+mj-lt"/>
                <a:ea typeface="Cambria" panose="02040503050406030204" pitchFamily="18" charset="0"/>
                <a:cs typeface="Calibri" panose="020F0502020204030204" pitchFamily="34" charset="0"/>
              </a:rPr>
              <a:t>Stemningsleiet svinger mellom perioder med normalt stemningsleie og de to polene</a:t>
            </a:r>
            <a:br>
              <a:rPr lang="nb-NO" altLang="nb-NO" b="1" dirty="0">
                <a:latin typeface="+mj-lt"/>
                <a:ea typeface="Cambria" panose="02040503050406030204" pitchFamily="18" charset="0"/>
              </a:rPr>
            </a:br>
            <a:endParaRPr lang="nb-NO" altLang="nb-NO" b="1" dirty="0">
              <a:latin typeface="+mj-lt"/>
              <a:ea typeface="Cambria" panose="02040503050406030204" pitchFamily="18" charset="0"/>
            </a:endParaRPr>
          </a:p>
        </p:txBody>
      </p:sp>
      <p:sp>
        <p:nvSpPr>
          <p:cNvPr id="80902" name="Line 6"/>
          <p:cNvSpPr>
            <a:spLocks noChangeShapeType="1"/>
          </p:cNvSpPr>
          <p:nvPr/>
        </p:nvSpPr>
        <p:spPr bwMode="auto">
          <a:xfrm>
            <a:off x="4800600" y="5334000"/>
            <a:ext cx="0" cy="152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nb-NO"/>
          </a:p>
        </p:txBody>
      </p:sp>
      <p:sp>
        <p:nvSpPr>
          <p:cNvPr id="80903" name="AutoShape 7"/>
          <p:cNvSpPr>
            <a:spLocks/>
          </p:cNvSpPr>
          <p:nvPr/>
        </p:nvSpPr>
        <p:spPr bwMode="auto">
          <a:xfrm>
            <a:off x="3170238" y="4075113"/>
            <a:ext cx="914400" cy="609600"/>
          </a:xfrm>
          <a:prstGeom prst="borderCallout1">
            <a:avLst>
              <a:gd name="adj1" fmla="val 18750"/>
              <a:gd name="adj2" fmla="val -8333"/>
              <a:gd name="adj3" fmla="val 207292"/>
              <a:gd name="adj4" fmla="val -1125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50000"/>
              </a:spcBef>
            </a:pPr>
            <a:endParaRPr lang="nb-NO" altLang="nb-NO">
              <a:latin typeface="Arial" charset="0"/>
            </a:endParaRPr>
          </a:p>
        </p:txBody>
      </p:sp>
      <p:pic>
        <p:nvPicPr>
          <p:cNvPr id="4" name="Bilde 3">
            <a:extLst>
              <a:ext uri="{FF2B5EF4-FFF2-40B4-BE49-F238E27FC236}">
                <a16:creationId xmlns:a16="http://schemas.microsoft.com/office/drawing/2014/main" id="{0D5E5F6F-2AC3-F0CE-73E6-A53AE59148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81982" y="419599"/>
            <a:ext cx="10402156" cy="6018801"/>
          </a:xfrm>
          <a:prstGeom prst="rect">
            <a:avLst/>
          </a:prstGeom>
        </p:spPr>
      </p:pic>
    </p:spTree>
    <p:extLst>
      <p:ext uri="{BB962C8B-B14F-4D97-AF65-F5344CB8AC3E}">
        <p14:creationId xmlns:p14="http://schemas.microsoft.com/office/powerpoint/2010/main" val="199361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95325" y="549275"/>
            <a:ext cx="10515600" cy="1022350"/>
          </a:xfrm>
        </p:spPr>
        <p:txBody>
          <a:bodyPr anchor="t">
            <a:normAutofit/>
          </a:bodyPr>
          <a:lstStyle/>
          <a:p>
            <a:r>
              <a:rPr lang="nb-NO" altLang="nb-NO" dirty="0"/>
              <a:t>Bipolare diagnoser</a:t>
            </a:r>
          </a:p>
        </p:txBody>
      </p:sp>
      <p:sp>
        <p:nvSpPr>
          <p:cNvPr id="83971" name="Rectangle 3"/>
          <p:cNvSpPr>
            <a:spLocks noGrp="1" noChangeArrowheads="1"/>
          </p:cNvSpPr>
          <p:nvPr>
            <p:ph idx="1"/>
          </p:nvPr>
        </p:nvSpPr>
        <p:spPr/>
        <p:txBody>
          <a:bodyPr anchor="b">
            <a:normAutofit/>
          </a:bodyPr>
          <a:lstStyle/>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Bipolar I lidelse</a:t>
            </a:r>
          </a:p>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Bipolar II lidelse</a:t>
            </a:r>
          </a:p>
          <a:p>
            <a:pPr>
              <a:lnSpc>
                <a:spcPct val="130000"/>
              </a:lnSpc>
              <a:buClr>
                <a:srgbClr val="00338D"/>
              </a:buClr>
              <a:buSzPct val="85000"/>
            </a:pPr>
            <a:r>
              <a:rPr lang="nb-NO" altLang="nb-NO" dirty="0" err="1">
                <a:latin typeface="+mj-lt"/>
                <a:ea typeface="Cambria" panose="02040503050406030204" pitchFamily="18" charset="0"/>
                <a:cs typeface="Calibri" panose="020F0502020204030204" pitchFamily="34" charset="0"/>
              </a:rPr>
              <a:t>Syklotym</a:t>
            </a:r>
            <a:r>
              <a:rPr lang="nb-NO" altLang="nb-NO" dirty="0">
                <a:latin typeface="+mj-lt"/>
                <a:ea typeface="Cambria" panose="02040503050406030204" pitchFamily="18" charset="0"/>
                <a:cs typeface="Calibri" panose="020F0502020204030204" pitchFamily="34" charset="0"/>
              </a:rPr>
              <a:t> lidelse</a:t>
            </a:r>
          </a:p>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Annen spesifisert bipolar og relatert lidelse</a:t>
            </a:r>
          </a:p>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Uspesifisert bipolar og relatert lidelse</a:t>
            </a:r>
          </a:p>
        </p:txBody>
      </p:sp>
    </p:spTree>
    <p:extLst>
      <p:ext uri="{BB962C8B-B14F-4D97-AF65-F5344CB8AC3E}">
        <p14:creationId xmlns:p14="http://schemas.microsoft.com/office/powerpoint/2010/main" val="265874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skjermbilde, line, Font, tekst&#10;&#10;Automatisk generert beskrivelse">
            <a:extLst>
              <a:ext uri="{FF2B5EF4-FFF2-40B4-BE49-F238E27FC236}">
                <a16:creationId xmlns:a16="http://schemas.microsoft.com/office/drawing/2014/main" id="{CB2AB269-0AC9-5103-ED41-A59280510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78" y="117798"/>
            <a:ext cx="11403105" cy="6597962"/>
          </a:xfrm>
          <a:prstGeom prst="rect">
            <a:avLst/>
          </a:prstGeom>
        </p:spPr>
      </p:pic>
    </p:spTree>
    <p:extLst>
      <p:ext uri="{BB962C8B-B14F-4D97-AF65-F5344CB8AC3E}">
        <p14:creationId xmlns:p14="http://schemas.microsoft.com/office/powerpoint/2010/main" val="2032027916"/>
      </p:ext>
    </p:extLst>
  </p:cSld>
  <p:clrMapOvr>
    <a:masterClrMapping/>
  </p:clrMapOvr>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0E66D2-90DA-4B95-BE7D-EA1E741D635D}">
  <ds:schemaRefs>
    <ds:schemaRef ds:uri="http://schemas.microsoft.com/sharepoint/v3/contenttype/forms"/>
  </ds:schemaRefs>
</ds:datastoreItem>
</file>

<file path=customXml/itemProps2.xml><?xml version="1.0" encoding="utf-8"?>
<ds:datastoreItem xmlns:ds="http://schemas.openxmlformats.org/officeDocument/2006/customXml" ds:itemID="{66474F8C-2A59-4F6D-8398-45EF1E51D31E}">
  <ds:schemaRefs>
    <ds:schemaRef ds:uri="567e359b-6d16-46d1-9cd0-7fc698a74ca9"/>
    <ds:schemaRef ds:uri="http://schemas.microsoft.com/office/infopath/2007/PartnerControls"/>
    <ds:schemaRef ds:uri="http://purl.org/dc/elements/1.1/"/>
    <ds:schemaRef ds:uri="4d3b1595-9b96-46af-9399-c0ff91dd2e7e"/>
    <ds:schemaRef ds:uri="http://www.w3.org/XML/1998/namespace"/>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B3BA574-0FDC-4001-AF14-C7852CF859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14920</TotalTime>
  <Words>11093</Words>
  <Application>Microsoft Office PowerPoint</Application>
  <PresentationFormat>Widescreen</PresentationFormat>
  <Paragraphs>828</Paragraphs>
  <Slides>37</Slides>
  <Notes>37</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37</vt:i4>
      </vt:variant>
    </vt:vector>
  </HeadingPairs>
  <TitlesOfParts>
    <vt:vector size="43" baseType="lpstr">
      <vt:lpstr>ＭＳ Ｐゴシック</vt:lpstr>
      <vt:lpstr>Arial</vt:lpstr>
      <vt:lpstr>Calibri</vt:lpstr>
      <vt:lpstr>Calibri Light</vt:lpstr>
      <vt:lpstr>Wingdings</vt:lpstr>
      <vt:lpstr>Bipolarkurs tema 2024</vt:lpstr>
      <vt:lpstr>Kurs for pårørende til personer med bipolar lidelse</vt:lpstr>
      <vt:lpstr>Kursets innhold</vt:lpstr>
      <vt:lpstr>To hovedtyper av behandling</vt:lpstr>
      <vt:lpstr>Aktuelle medikamenter og ECT</vt:lpstr>
      <vt:lpstr>Ulike faser – ulike utfordringer</vt:lpstr>
      <vt:lpstr>Bipolarkursets innhold og oppbygning</vt:lpstr>
      <vt:lpstr>«Bi-polar» betyr to poler</vt:lpstr>
      <vt:lpstr>Bipolare diagnoser</vt:lpstr>
      <vt:lpstr>PowerPoint-presentasjon</vt:lpstr>
      <vt:lpstr>Arvbarhet</vt:lpstr>
      <vt:lpstr>Miljørisikofaktorer</vt:lpstr>
      <vt:lpstr>Stress-sårbarhetsmodellen</vt:lpstr>
      <vt:lpstr>PowerPoint-presentasjon</vt:lpstr>
      <vt:lpstr>Hovedforskjeller mellom hypomani og mani</vt:lpstr>
      <vt:lpstr>PowerPoint-presentasjon</vt:lpstr>
      <vt:lpstr>PowerPoint-presentasjon</vt:lpstr>
      <vt:lpstr>Mani med psykose</vt:lpstr>
      <vt:lpstr>Pause 10 min</vt:lpstr>
      <vt:lpstr>Hva er depresjon?</vt:lpstr>
      <vt:lpstr>PowerPoint-presentasjon</vt:lpstr>
      <vt:lpstr>PowerPoint-presentasjon</vt:lpstr>
      <vt:lpstr>Depresjon som</vt:lpstr>
      <vt:lpstr>Blandet episode</vt:lpstr>
      <vt:lpstr>Pårørendes rolle og situasjon</vt:lpstr>
      <vt:lpstr>Hvem er nærmeste pårørende?</vt:lpstr>
      <vt:lpstr>Hvordan ta vare på seg selv som pårørende?</vt:lpstr>
      <vt:lpstr>Åpenhet overfor barn i familien</vt:lpstr>
      <vt:lpstr>Åpenhet overfor barn i familien (2)</vt:lpstr>
      <vt:lpstr>Hvordan snakke med barn om det som skjer?</vt:lpstr>
      <vt:lpstr>Hvordan kan barn bidra?</vt:lpstr>
      <vt:lpstr>Barn som pårørende</vt:lpstr>
      <vt:lpstr>Sosial støtte «Det trengs en hel landsby for å oppdra et barn»</vt:lpstr>
      <vt:lpstr>Summegruppe  </vt:lpstr>
      <vt:lpstr>Hvor kan man få hjelp?</vt:lpstr>
      <vt:lpstr>Presentasjoner og nettressurser </vt:lpstr>
      <vt:lpstr>Livet med Bipolar lidelse</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 for pårørende til personer med bipolarlidelse</dc:title>
  <dc:creator>Amela Rogonja</dc:creator>
  <cp:lastModifiedBy>Nina Kristin Løvdok</cp:lastModifiedBy>
  <cp:revision>599</cp:revision>
  <cp:lastPrinted>2023-03-15T10:50:31Z</cp:lastPrinted>
  <dcterms:created xsi:type="dcterms:W3CDTF">2022-11-09T13:49:12Z</dcterms:created>
  <dcterms:modified xsi:type="dcterms:W3CDTF">2025-01-08T12:51:05Z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