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5"/>
  </p:notesMasterIdLst>
  <p:sldIdLst>
    <p:sldId id="256" r:id="rId5"/>
    <p:sldId id="398" r:id="rId6"/>
    <p:sldId id="315" r:id="rId7"/>
    <p:sldId id="271" r:id="rId8"/>
    <p:sldId id="272" r:id="rId9"/>
    <p:sldId id="276" r:id="rId10"/>
    <p:sldId id="401" r:id="rId11"/>
    <p:sldId id="261" r:id="rId12"/>
    <p:sldId id="312" r:id="rId13"/>
    <p:sldId id="262" r:id="rId14"/>
    <p:sldId id="263" r:id="rId15"/>
    <p:sldId id="264" r:id="rId16"/>
    <p:sldId id="277" r:id="rId17"/>
    <p:sldId id="280" r:id="rId18"/>
    <p:sldId id="279" r:id="rId19"/>
    <p:sldId id="266" r:id="rId20"/>
    <p:sldId id="287" r:id="rId21"/>
    <p:sldId id="313" r:id="rId22"/>
    <p:sldId id="267" r:id="rId23"/>
    <p:sldId id="306" r:id="rId24"/>
    <p:sldId id="301" r:id="rId25"/>
    <p:sldId id="302" r:id="rId26"/>
    <p:sldId id="294" r:id="rId27"/>
    <p:sldId id="292" r:id="rId28"/>
    <p:sldId id="307" r:id="rId29"/>
    <p:sldId id="297" r:id="rId30"/>
    <p:sldId id="309" r:id="rId31"/>
    <p:sldId id="314" r:id="rId32"/>
    <p:sldId id="311" r:id="rId33"/>
    <p:sldId id="397"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Z33YT2i3PmqIb//y5gSxg==" hashData="jdjK4zJwLtpzh5UXRT44CU32NwdZ3ryeq9gwi5jMfllxGWml/kc7iQhwkNnHuspBU7+sUvTVjVcWTe40vEtI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72" clrIdx="0">
    <p:extLst>
      <p:ext uri="{19B8F6BF-5375-455C-9EA6-DF929625EA0E}">
        <p15:presenceInfo xmlns:p15="http://schemas.microsoft.com/office/powerpoint/2012/main" userId="S-1-5-21-1370250876-1709593646-2220234579-362784" providerId="AD"/>
      </p:ext>
    </p:extLst>
  </p:cmAuthor>
  <p:cmAuthor id="2" name="Dag Vegard Skjelstad" initials="DVS" lastIdx="51" clrIdx="1">
    <p:extLst>
      <p:ext uri="{19B8F6BF-5375-455C-9EA6-DF929625EA0E}">
        <p15:presenceInfo xmlns:p15="http://schemas.microsoft.com/office/powerpoint/2012/main" userId="S-1-5-21-1370250876-1709593646-2220234579-8131" providerId="AD"/>
      </p:ext>
    </p:extLst>
  </p:cmAuthor>
  <p:cmAuthor id="3" name="Vilde Maria Åsholt" initials="VMÅ [2]" lastIdx="7" clrIdx="2">
    <p:extLst>
      <p:ext uri="{19B8F6BF-5375-455C-9EA6-DF929625EA0E}">
        <p15:presenceInfo xmlns:p15="http://schemas.microsoft.com/office/powerpoint/2012/main" userId="S::viaash@vestreviken.no::2e645e10-fa58-4c6a-8fdd-9eb43362fdd7" providerId="AD"/>
      </p:ext>
    </p:extLst>
  </p:cmAuthor>
  <p:cmAuthor id="4" name="Irene Norheim" initials="IN" lastIdx="7" clrIdx="3">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59589" autoAdjust="0"/>
  </p:normalViewPr>
  <p:slideViewPr>
    <p:cSldViewPr snapToGrid="0">
      <p:cViewPr varScale="1">
        <p:scale>
          <a:sx n="91" d="100"/>
          <a:sy n="91" d="100"/>
        </p:scale>
        <p:origin x="2832" y="84"/>
      </p:cViewPr>
      <p:guideLst/>
    </p:cSldViewPr>
  </p:slideViewPr>
  <p:notesTextViewPr>
    <p:cViewPr>
      <p:scale>
        <a:sx n="1" d="1"/>
        <a:sy n="1" d="1"/>
      </p:scale>
      <p:origin x="0" y="0"/>
    </p:cViewPr>
  </p:notesTextViewPr>
  <p:notesViewPr>
    <p:cSldViewPr snapToGrid="0">
      <p:cViewPr varScale="1">
        <p:scale>
          <a:sx n="109" d="100"/>
          <a:sy n="109" d="100"/>
        </p:scale>
        <p:origin x="33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32454A77-A4E9-44EE-BD15-ECAF27F04861}"/>
    <pc:docChg chg="modSld">
      <pc:chgData name="Nina Kristin Løvdok" userId="62ae59db-cace-40e6-9d63-3512713a97cb" providerId="ADAL" clId="{32454A77-A4E9-44EE-BD15-ECAF27F04861}" dt="2025-01-08T11:44:15.667" v="19" actId="6549"/>
      <pc:docMkLst>
        <pc:docMk/>
      </pc:docMkLst>
      <pc:sldChg chg="modNotesTx">
        <pc:chgData name="Nina Kristin Løvdok" userId="62ae59db-cace-40e6-9d63-3512713a97cb" providerId="ADAL" clId="{32454A77-A4E9-44EE-BD15-ECAF27F04861}" dt="2025-01-08T11:41:31.217" v="0" actId="6549"/>
        <pc:sldMkLst>
          <pc:docMk/>
          <pc:sldMk cId="5838079" sldId="256"/>
        </pc:sldMkLst>
      </pc:sldChg>
      <pc:sldChg chg="modNotesTx">
        <pc:chgData name="Nina Kristin Løvdok" userId="62ae59db-cace-40e6-9d63-3512713a97cb" providerId="ADAL" clId="{32454A77-A4E9-44EE-BD15-ECAF27F04861}" dt="2025-01-08T11:42:41.456" v="4" actId="6549"/>
        <pc:sldMkLst>
          <pc:docMk/>
          <pc:sldMk cId="3922265891" sldId="263"/>
        </pc:sldMkLst>
      </pc:sldChg>
      <pc:sldChg chg="modNotesTx">
        <pc:chgData name="Nina Kristin Løvdok" userId="62ae59db-cace-40e6-9d63-3512713a97cb" providerId="ADAL" clId="{32454A77-A4E9-44EE-BD15-ECAF27F04861}" dt="2025-01-08T11:42:47.010" v="5" actId="6549"/>
        <pc:sldMkLst>
          <pc:docMk/>
          <pc:sldMk cId="2907141003" sldId="264"/>
        </pc:sldMkLst>
      </pc:sldChg>
      <pc:sldChg chg="modNotesTx">
        <pc:chgData name="Nina Kristin Løvdok" userId="62ae59db-cace-40e6-9d63-3512713a97cb" providerId="ADAL" clId="{32454A77-A4E9-44EE-BD15-ECAF27F04861}" dt="2025-01-08T11:43:40.241" v="13" actId="6549"/>
        <pc:sldMkLst>
          <pc:docMk/>
          <pc:sldMk cId="337072899" sldId="267"/>
        </pc:sldMkLst>
      </pc:sldChg>
      <pc:sldChg chg="modNotesTx">
        <pc:chgData name="Nina Kristin Løvdok" userId="62ae59db-cace-40e6-9d63-3512713a97cb" providerId="ADAL" clId="{32454A77-A4E9-44EE-BD15-ECAF27F04861}" dt="2025-01-08T11:41:58.672" v="2" actId="6549"/>
        <pc:sldMkLst>
          <pc:docMk/>
          <pc:sldMk cId="46858805" sldId="276"/>
        </pc:sldMkLst>
      </pc:sldChg>
      <pc:sldChg chg="modNotesTx">
        <pc:chgData name="Nina Kristin Løvdok" userId="62ae59db-cace-40e6-9d63-3512713a97cb" providerId="ADAL" clId="{32454A77-A4E9-44EE-BD15-ECAF27F04861}" dt="2025-01-08T11:42:51.840" v="6" actId="6549"/>
        <pc:sldMkLst>
          <pc:docMk/>
          <pc:sldMk cId="3935426877" sldId="277"/>
        </pc:sldMkLst>
      </pc:sldChg>
      <pc:sldChg chg="modNotesTx">
        <pc:chgData name="Nina Kristin Løvdok" userId="62ae59db-cace-40e6-9d63-3512713a97cb" providerId="ADAL" clId="{32454A77-A4E9-44EE-BD15-ECAF27F04861}" dt="2025-01-08T11:43:20.447" v="11" actId="6549"/>
        <pc:sldMkLst>
          <pc:docMk/>
          <pc:sldMk cId="4096461764" sldId="279"/>
        </pc:sldMkLst>
      </pc:sldChg>
      <pc:sldChg chg="modNotesTx">
        <pc:chgData name="Nina Kristin Løvdok" userId="62ae59db-cace-40e6-9d63-3512713a97cb" providerId="ADAL" clId="{32454A77-A4E9-44EE-BD15-ECAF27F04861}" dt="2025-01-08T11:43:08.338" v="8" actId="6549"/>
        <pc:sldMkLst>
          <pc:docMk/>
          <pc:sldMk cId="593717715" sldId="280"/>
        </pc:sldMkLst>
      </pc:sldChg>
      <pc:sldChg chg="modNotesTx">
        <pc:chgData name="Nina Kristin Løvdok" userId="62ae59db-cace-40e6-9d63-3512713a97cb" providerId="ADAL" clId="{32454A77-A4E9-44EE-BD15-ECAF27F04861}" dt="2025-01-08T11:44:15.667" v="19" actId="6549"/>
        <pc:sldMkLst>
          <pc:docMk/>
          <pc:sldMk cId="3847484298" sldId="292"/>
        </pc:sldMkLst>
      </pc:sldChg>
      <pc:sldChg chg="modNotesTx">
        <pc:chgData name="Nina Kristin Løvdok" userId="62ae59db-cace-40e6-9d63-3512713a97cb" providerId="ADAL" clId="{32454A77-A4E9-44EE-BD15-ECAF27F04861}" dt="2025-01-08T11:44:04.290" v="17" actId="6549"/>
        <pc:sldMkLst>
          <pc:docMk/>
          <pc:sldMk cId="2647789090" sldId="294"/>
        </pc:sldMkLst>
      </pc:sldChg>
      <pc:sldChg chg="modNotesTx">
        <pc:chgData name="Nina Kristin Løvdok" userId="62ae59db-cace-40e6-9d63-3512713a97cb" providerId="ADAL" clId="{32454A77-A4E9-44EE-BD15-ECAF27F04861}" dt="2025-01-08T11:43:50.483" v="14" actId="6549"/>
        <pc:sldMkLst>
          <pc:docMk/>
          <pc:sldMk cId="108398609" sldId="301"/>
        </pc:sldMkLst>
      </pc:sldChg>
      <pc:sldChg chg="modNotesTx">
        <pc:chgData name="Nina Kristin Løvdok" userId="62ae59db-cace-40e6-9d63-3512713a97cb" providerId="ADAL" clId="{32454A77-A4E9-44EE-BD15-ECAF27F04861}" dt="2025-01-08T11:43:58.845" v="16" actId="6549"/>
        <pc:sldMkLst>
          <pc:docMk/>
          <pc:sldMk cId="2442920165" sldId="302"/>
        </pc:sldMkLst>
      </pc:sldChg>
      <pc:sldChg chg="modNotesTx">
        <pc:chgData name="Nina Kristin Løvdok" userId="62ae59db-cace-40e6-9d63-3512713a97cb" providerId="ADAL" clId="{32454A77-A4E9-44EE-BD15-ECAF27F04861}" dt="2025-01-08T11:43:30.817" v="12" actId="6549"/>
        <pc:sldMkLst>
          <pc:docMk/>
          <pc:sldMk cId="3646692036" sldId="313"/>
        </pc:sldMkLst>
      </pc:sldChg>
      <pc:sldChg chg="modNotesTx">
        <pc:chgData name="Nina Kristin Løvdok" userId="62ae59db-cace-40e6-9d63-3512713a97cb" providerId="ADAL" clId="{32454A77-A4E9-44EE-BD15-ECAF27F04861}" dt="2025-01-08T11:41:35.311" v="1" actId="6549"/>
        <pc:sldMkLst>
          <pc:docMk/>
          <pc:sldMk cId="2546133190" sldId="398"/>
        </pc:sldMkLst>
      </pc:sldChg>
      <pc:sldChg chg="modNotesTx">
        <pc:chgData name="Nina Kristin Løvdok" userId="62ae59db-cace-40e6-9d63-3512713a97cb" providerId="ADAL" clId="{32454A77-A4E9-44EE-BD15-ECAF27F04861}" dt="2025-01-08T11:42:06.337" v="3" actId="6549"/>
        <pc:sldMkLst>
          <pc:docMk/>
          <pc:sldMk cId="3082369930"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8694A-1634-4DE2-85D2-74C2B17850BB}" type="datetimeFigureOut">
              <a:rPr lang="nb-NO" smtClean="0"/>
              <a:t>08.01.2025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6FC46-1BDA-4C77-B4BA-10BAA3C0CB1D}" type="slidenum">
              <a:rPr lang="nb-NO" smtClean="0"/>
              <a:t>‹#›</a:t>
            </a:fld>
            <a:endParaRPr lang="nb-NO"/>
          </a:p>
        </p:txBody>
      </p:sp>
    </p:spTree>
    <p:extLst>
      <p:ext uri="{BB962C8B-B14F-4D97-AF65-F5344CB8AC3E}">
        <p14:creationId xmlns:p14="http://schemas.microsoft.com/office/powerpoint/2010/main" val="21214424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F.lux"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ircadianeyewear.no/"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rex.com/products/carex-day-light-classic-plus-light-therapy-sun-lam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i="1"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a:t>
            </a:fld>
            <a:endParaRPr lang="nb-NO"/>
          </a:p>
        </p:txBody>
      </p:sp>
    </p:spTree>
    <p:extLst>
      <p:ext uri="{BB962C8B-B14F-4D97-AF65-F5344CB8AC3E}">
        <p14:creationId xmlns:p14="http://schemas.microsoft.com/office/powerpoint/2010/main" val="344646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Calibri" panose="020F0502020204030204" pitchFamily="34" charset="0"/>
              <a:buNone/>
            </a:pPr>
            <a:r>
              <a:rPr lang="nb-NO" altLang="nb-NO" sz="1100" b="1" dirty="0"/>
              <a:t>Tekst:</a:t>
            </a:r>
          </a:p>
          <a:p>
            <a:pPr marL="228600" indent="-228600">
              <a:buFont typeface="+mj-lt"/>
              <a:buAutoNum type="arabicPeriod"/>
            </a:pPr>
            <a:r>
              <a:rPr lang="nb-NO" altLang="nb-NO" sz="1100" dirty="0"/>
              <a:t>Tegn = </a:t>
            </a:r>
            <a:r>
              <a:rPr lang="nb-NO" altLang="nb-NO" sz="1100" b="1" dirty="0"/>
              <a:t>atferd</a:t>
            </a:r>
            <a:r>
              <a:rPr lang="nb-NO" altLang="nb-NO" sz="1100" dirty="0"/>
              <a:t> </a:t>
            </a:r>
          </a:p>
          <a:p>
            <a:pPr marL="228600" indent="-228600">
              <a:buFont typeface="+mj-lt"/>
              <a:buAutoNum type="arabicPeriod"/>
            </a:pPr>
            <a:r>
              <a:rPr lang="nb-NO" altLang="nb-NO" sz="1100" dirty="0"/>
              <a:t>Opptrer </a:t>
            </a:r>
            <a:r>
              <a:rPr lang="nb-NO" altLang="nb-NO" sz="1100" b="1" dirty="0"/>
              <a:t>tidlig</a:t>
            </a:r>
            <a:r>
              <a:rPr lang="nb-NO" altLang="nb-NO" sz="1100" dirty="0"/>
              <a:t> i varselfasen</a:t>
            </a:r>
          </a:p>
          <a:p>
            <a:pPr marL="228600" indent="-228600">
              <a:buFont typeface="+mj-lt"/>
              <a:buAutoNum type="arabicPeriod"/>
            </a:pPr>
            <a:r>
              <a:rPr lang="nb-NO" altLang="nb-NO" sz="1100" dirty="0"/>
              <a:t>Atferden må være </a:t>
            </a:r>
            <a:r>
              <a:rPr lang="nb-NO" altLang="nb-NO" sz="1100" b="1" dirty="0"/>
              <a:t>konkret </a:t>
            </a:r>
            <a:r>
              <a:rPr lang="nb-NO" altLang="nb-NO" sz="1100" dirty="0"/>
              <a:t>(enkel å oppdage / observere)</a:t>
            </a:r>
            <a:r>
              <a:rPr lang="nb-NO" altLang="nb-NO" sz="1100" b="1" dirty="0"/>
              <a:t> </a:t>
            </a:r>
            <a:r>
              <a:rPr lang="nb-NO" altLang="nb-NO" sz="1100" dirty="0"/>
              <a:t>og </a:t>
            </a:r>
            <a:r>
              <a:rPr lang="nb-NO" altLang="nb-NO" sz="1100" b="1" dirty="0"/>
              <a:t>spesifikk </a:t>
            </a:r>
            <a:r>
              <a:rPr lang="nb-NO" altLang="nb-NO" sz="1100" dirty="0"/>
              <a:t>(unik / pålitelig)</a:t>
            </a:r>
          </a:p>
          <a:p>
            <a:pPr marL="228600" indent="-228600">
              <a:buFont typeface="+mj-lt"/>
              <a:buAutoNum type="arabicPeriod"/>
            </a:pPr>
            <a:r>
              <a:rPr lang="nb-NO" altLang="nb-NO" sz="1100" dirty="0"/>
              <a:t>Bør helst gjenspeile noe uvanlig, et </a:t>
            </a:r>
            <a:r>
              <a:rPr lang="nb-NO" altLang="nb-NO" sz="1100" b="1" dirty="0"/>
              <a:t>avvik</a:t>
            </a:r>
            <a:r>
              <a:rPr lang="nb-NO" altLang="nb-NO" sz="1100" dirty="0"/>
              <a:t> fra en daglig rutine eller vane, slik at man kan sjekke daglig</a:t>
            </a:r>
          </a:p>
          <a:p>
            <a:pPr marL="228600" indent="-228600">
              <a:buFont typeface="+mj-lt"/>
              <a:buAutoNum type="arabicPeriod"/>
            </a:pPr>
            <a:r>
              <a:rPr lang="nb-NO" altLang="nb-NO" sz="1100" dirty="0"/>
              <a:t>Være</a:t>
            </a:r>
            <a:r>
              <a:rPr lang="nb-NO" altLang="nb-NO" sz="1100" b="1" dirty="0"/>
              <a:t> </a:t>
            </a:r>
            <a:r>
              <a:rPr lang="nb-NO" altLang="nb-NO" sz="1100" b="1" dirty="0" err="1"/>
              <a:t>spesifiserbar</a:t>
            </a:r>
            <a:endParaRPr lang="nb-NO" altLang="nb-NO" sz="1100" b="0" dirty="0"/>
          </a:p>
          <a:p>
            <a:pPr marL="628650" lvl="1" indent="-171450">
              <a:buFont typeface="Arial" panose="020B0604020202020204" pitchFamily="34" charset="0"/>
              <a:buChar char="•"/>
            </a:pPr>
            <a:r>
              <a:rPr lang="nb-NO" altLang="nb-NO" sz="1100" dirty="0"/>
              <a:t>Hvis atferden ikke er avvikende, kan </a:t>
            </a:r>
            <a:r>
              <a:rPr lang="nb-NO" altLang="nb-NO" sz="1100" i="1" dirty="0"/>
              <a:t>omfanget</a:t>
            </a:r>
            <a:r>
              <a:rPr lang="nb-NO" altLang="nb-NO" sz="1100" dirty="0"/>
              <a:t> eller </a:t>
            </a:r>
            <a:r>
              <a:rPr lang="nb-NO" altLang="nb-NO" sz="1100" i="1" dirty="0"/>
              <a:t>måten</a:t>
            </a:r>
            <a:r>
              <a:rPr lang="nb-NO" altLang="nb-NO" sz="1100" dirty="0"/>
              <a:t> å gjøre noe på være det. </a:t>
            </a:r>
          </a:p>
          <a:p>
            <a:pPr marL="628650" lvl="1" indent="-171450">
              <a:buFont typeface="Arial" panose="020B0604020202020204" pitchFamily="34" charset="0"/>
              <a:buChar char="•"/>
            </a:pPr>
            <a:r>
              <a:rPr lang="nb-NO" altLang="nb-NO" sz="1100" dirty="0"/>
              <a:t>Formuleres da som en regel </a:t>
            </a:r>
            <a:r>
              <a:rPr lang="nb-NO" altLang="nb-NO" sz="1100" i="1" dirty="0"/>
              <a:t>(se neste lysbilde)</a:t>
            </a: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t>K</a:t>
            </a:r>
            <a:r>
              <a:rPr lang="nb-NO" sz="1100" dirty="0"/>
              <a:t>ap. 16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10</a:t>
            </a:fld>
            <a:endParaRPr lang="nb-NO"/>
          </a:p>
        </p:txBody>
      </p:sp>
    </p:spTree>
    <p:extLst>
      <p:ext uri="{BB962C8B-B14F-4D97-AF65-F5344CB8AC3E}">
        <p14:creationId xmlns:p14="http://schemas.microsoft.com/office/powerpoint/2010/main" val="73431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1" dirty="0"/>
          </a:p>
          <a:p>
            <a:pPr marL="0" indent="0">
              <a:buFontTx/>
              <a:buNone/>
            </a:pPr>
            <a:r>
              <a:rPr lang="nb-NO" sz="1100" b="1" dirty="0"/>
              <a:t>Tekst:</a:t>
            </a:r>
          </a:p>
          <a:p>
            <a:pPr marL="0" indent="0">
              <a:buFontTx/>
              <a:buNone/>
            </a:pPr>
            <a:r>
              <a:rPr lang="nb-NO" sz="1100" dirty="0"/>
              <a:t>Det er viktig å understreke at dette er individuelle tegn som er unike for enkeltpersoner og som ikke kan generaliseres til andre. For at f.eks. «Trener før jobb» skal være et pålitelig tegn,</a:t>
            </a:r>
            <a:r>
              <a:rPr lang="nb-NO" sz="1100" baseline="0" dirty="0"/>
              <a:t> må dette kun være noe som skjer i varselfasen (og ev. i sykdomsfasen), men ikke i vedlikeholdsfasen.</a:t>
            </a:r>
            <a:endParaRPr lang="nb-NO" sz="1100" dirty="0"/>
          </a:p>
          <a:p>
            <a:pPr marL="0" indent="0">
              <a:buFontTx/>
              <a:buNone/>
            </a:pPr>
            <a:endParaRPr lang="nb-NO" sz="1100" dirty="0"/>
          </a:p>
          <a:p>
            <a:pPr marL="0" indent="0">
              <a:buFontTx/>
              <a:buNone/>
            </a:pPr>
            <a:r>
              <a:rPr lang="nb-NO" sz="1100" dirty="0"/>
              <a:t>Eksemplene i anførselstegn er formulert som regler</a:t>
            </a:r>
            <a:r>
              <a:rPr lang="nb-NO" sz="1100" baseline="0" dirty="0"/>
              <a:t>:</a:t>
            </a:r>
          </a:p>
          <a:p>
            <a:pPr marL="171450" indent="-171450">
              <a:buFontTx/>
              <a:buChar char="-"/>
            </a:pPr>
            <a:r>
              <a:rPr lang="nb-NO" sz="1100" baseline="0" dirty="0"/>
              <a:t>I det første eksempelet sover personen vanligvis 7,5-8 timer i vedlikeholdsfasen og pleier å duppe av på ettermiddagen ved lite søvn, i hvert fall etter to netter med lite søvn.</a:t>
            </a:r>
          </a:p>
          <a:p>
            <a:pPr marL="171450" indent="-171450">
              <a:buFontTx/>
              <a:buChar char="-"/>
            </a:pPr>
            <a:r>
              <a:rPr lang="nb-NO" sz="1100" baseline="0" dirty="0"/>
              <a:t>I eksempel to røyker personen vanligvis ikke mer enn fem sigaretter i hverdagen og noen ganger noe mer ved festlige anledninger.</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11</a:t>
            </a:fld>
            <a:endParaRPr lang="nb-NO"/>
          </a:p>
        </p:txBody>
      </p:sp>
    </p:spTree>
    <p:extLst>
      <p:ext uri="{BB962C8B-B14F-4D97-AF65-F5344CB8AC3E}">
        <p14:creationId xmlns:p14="http://schemas.microsoft.com/office/powerpoint/2010/main" val="157820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12</a:t>
            </a:fld>
            <a:endParaRPr lang="nb-NO"/>
          </a:p>
        </p:txBody>
      </p:sp>
    </p:spTree>
    <p:extLst>
      <p:ext uri="{BB962C8B-B14F-4D97-AF65-F5344CB8AC3E}">
        <p14:creationId xmlns:p14="http://schemas.microsoft.com/office/powerpoint/2010/main" val="414102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a:t>
            </a:r>
            <a:r>
              <a:rPr lang="nb-NO" altLang="nb-NO" sz="1100" u="sng" baseline="0" dirty="0"/>
              <a:t> videre lesing</a:t>
            </a:r>
            <a:r>
              <a:rPr lang="nb-NO" altLang="nb-NO" sz="110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baseline="0" dirty="0"/>
              <a:t>K</a:t>
            </a:r>
            <a:r>
              <a:rPr lang="nb-NO" altLang="nb-NO" sz="1100" dirty="0"/>
              <a:t>ap. 16</a:t>
            </a:r>
            <a:r>
              <a:rPr lang="nb-NO" altLang="nb-NO" sz="1100" baseline="0" dirty="0"/>
              <a:t> i Skjelstad (2021) for flere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13</a:t>
            </a:fld>
            <a:endParaRPr lang="nb-NO"/>
          </a:p>
        </p:txBody>
      </p:sp>
    </p:spTree>
    <p:extLst>
      <p:ext uri="{BB962C8B-B14F-4D97-AF65-F5344CB8AC3E}">
        <p14:creationId xmlns:p14="http://schemas.microsoft.com/office/powerpoint/2010/main" val="256512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0E3A42-968A-4965-9ACC-9AD3C836A49E}"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dirty="0">
                <a:latin typeface="+mn-lt"/>
              </a:rPr>
              <a:t>SUMMEGRUPPE:</a:t>
            </a:r>
            <a:endParaRPr lang="nb-NO" altLang="nb-NO" sz="1100" i="1" dirty="0">
              <a:latin typeface="+mn-lt"/>
            </a:endParaRPr>
          </a:p>
          <a:p>
            <a:pPr marL="573088" lvl="1" indent="-228600">
              <a:spcBef>
                <a:spcPct val="30000"/>
              </a:spcBef>
              <a:buFont typeface="+mj-lt"/>
              <a:buAutoNum type="arabicPeriod"/>
              <a:defRPr/>
            </a:pPr>
            <a:r>
              <a:rPr lang="nb-NO" sz="1100" b="1" dirty="0">
                <a:latin typeface="+mn-lt"/>
                <a:ea typeface="Cambria" panose="02040503050406030204" pitchFamily="18" charset="0"/>
                <a:cs typeface="Calibri" panose="020F0502020204030204" pitchFamily="34" charset="0"/>
              </a:rPr>
              <a:t>Hva er dine varseltegn på hypomani?</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Kommer de i en spesiell rekkefølge?</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Er det de samme hver gang?</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Hvor lang tid går det fra første varseltegn til hypomanien slår inn for alvor?</a:t>
            </a:r>
          </a:p>
          <a:p>
            <a:pPr marL="573088" lvl="1" indent="-228600">
              <a:spcBef>
                <a:spcPct val="30000"/>
              </a:spcBef>
              <a:buFont typeface="+mj-lt"/>
              <a:buAutoNum type="arabicPeriod"/>
              <a:defRPr/>
            </a:pPr>
            <a:r>
              <a:rPr lang="nb-NO" sz="1100" dirty="0">
                <a:latin typeface="+mn-lt"/>
                <a:ea typeface="Cambria" panose="02040503050406030204" pitchFamily="18" charset="0"/>
                <a:cs typeface="Calibri" panose="020F0502020204030204" pitchFamily="34" charset="0"/>
              </a:rPr>
              <a:t>Legger andre merke til forandringer ved deg i denne fasen?</a:t>
            </a:r>
          </a:p>
          <a:p>
            <a:pPr marL="0" indent="0" eaLnBrk="1" hangingPunct="1">
              <a:spcBef>
                <a:spcPct val="0"/>
              </a:spcBef>
              <a:buFontTx/>
              <a:buNone/>
            </a:pPr>
            <a:endParaRPr lang="nb-NO" altLang="nb-NO" sz="1100" dirty="0">
              <a:latin typeface="+mn-lt"/>
            </a:endParaRPr>
          </a:p>
        </p:txBody>
      </p:sp>
    </p:spTree>
    <p:extLst>
      <p:ext uri="{BB962C8B-B14F-4D97-AF65-F5344CB8AC3E}">
        <p14:creationId xmlns:p14="http://schemas.microsoft.com/office/powerpoint/2010/main" val="224094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AB39A7-4F28-4EFC-9A28-67117F234F3C}" type="slidenum">
              <a:rPr lang="nb-NO" altLang="nb-NO" smtClean="0">
                <a:latin typeface="Arial" panose="020B0604020202020204" pitchFamily="34" charset="0"/>
              </a:rPr>
              <a:pPr>
                <a:spcBef>
                  <a:spcPct val="0"/>
                </a:spcBef>
              </a:pPr>
              <a:t>15</a:t>
            </a:fld>
            <a:endParaRPr lang="nb-NO" altLang="nb-NO">
              <a:latin typeface="Arial" panose="020B0604020202020204"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sz="1100" i="1" dirty="0">
              <a:latin typeface="+mn-lt"/>
            </a:endParaRPr>
          </a:p>
          <a:p>
            <a:pPr marL="0" indent="0" eaLnBrk="1" hangingPunct="1">
              <a:spcBef>
                <a:spcPct val="0"/>
              </a:spcBef>
              <a:buFontTx/>
              <a:buNone/>
            </a:pPr>
            <a:r>
              <a:rPr lang="nb-NO" altLang="nb-NO" sz="1100" dirty="0">
                <a:latin typeface="+mn-lt"/>
              </a:rPr>
              <a:t>SUMMEGRUPPE:</a:t>
            </a:r>
            <a:endParaRPr lang="nb-NO" altLang="nb-NO" sz="1100" i="1" dirty="0">
              <a:latin typeface="+mn-lt"/>
            </a:endParaRPr>
          </a:p>
          <a:p>
            <a:pPr marL="573088" lvl="1" indent="-228600">
              <a:spcBef>
                <a:spcPct val="30000"/>
              </a:spcBef>
              <a:buFont typeface="+mj-lt"/>
              <a:buAutoNum type="arabicPeriod"/>
              <a:defRPr/>
            </a:pPr>
            <a:r>
              <a:rPr lang="nb-NO" sz="1100" b="1" dirty="0">
                <a:latin typeface="+mn-lt"/>
                <a:ea typeface="Cambria" panose="02040503050406030204" pitchFamily="18" charset="0"/>
              </a:rPr>
              <a:t>Hva er dine varseltegn på depresjon?</a:t>
            </a:r>
          </a:p>
          <a:p>
            <a:pPr marL="573088" lvl="1" indent="-228600">
              <a:spcBef>
                <a:spcPct val="30000"/>
              </a:spcBef>
              <a:buFont typeface="+mj-lt"/>
              <a:buAutoNum type="arabicPeriod"/>
              <a:defRPr/>
            </a:pPr>
            <a:r>
              <a:rPr lang="nb-NO" sz="1100" dirty="0">
                <a:latin typeface="+mn-lt"/>
                <a:ea typeface="Cambria" panose="02040503050406030204" pitchFamily="18" charset="0"/>
              </a:rPr>
              <a:t>Kommer de i en spesiell rekkefølge?</a:t>
            </a:r>
          </a:p>
          <a:p>
            <a:pPr marL="573088" lvl="1" indent="-228600">
              <a:spcBef>
                <a:spcPct val="30000"/>
              </a:spcBef>
              <a:buFont typeface="+mj-lt"/>
              <a:buAutoNum type="arabicPeriod"/>
              <a:defRPr/>
            </a:pPr>
            <a:r>
              <a:rPr lang="nb-NO" sz="1100" dirty="0">
                <a:latin typeface="+mn-lt"/>
                <a:ea typeface="Cambria" panose="02040503050406030204" pitchFamily="18" charset="0"/>
              </a:rPr>
              <a:t>Er det de samme hver gang?</a:t>
            </a:r>
          </a:p>
          <a:p>
            <a:pPr marL="573088" lvl="1" indent="-228600">
              <a:spcBef>
                <a:spcPct val="30000"/>
              </a:spcBef>
              <a:buFont typeface="+mj-lt"/>
              <a:buAutoNum type="arabicPeriod"/>
              <a:defRPr/>
            </a:pPr>
            <a:r>
              <a:rPr lang="nb-NO" sz="1100" dirty="0">
                <a:latin typeface="+mn-lt"/>
                <a:ea typeface="Cambria" panose="02040503050406030204" pitchFamily="18" charset="0"/>
              </a:rPr>
              <a:t>Hvor lang tid går det fra første varseltegn til depresjonen slår inn for alvor?</a:t>
            </a:r>
          </a:p>
          <a:p>
            <a:pPr marL="573088" lvl="1" indent="-228600">
              <a:spcBef>
                <a:spcPct val="30000"/>
              </a:spcBef>
              <a:buFont typeface="+mj-lt"/>
              <a:buAutoNum type="arabicPeriod"/>
              <a:defRPr/>
            </a:pPr>
            <a:r>
              <a:rPr lang="nb-NO" sz="1100" dirty="0">
                <a:latin typeface="+mn-lt"/>
                <a:ea typeface="Cambria" panose="02040503050406030204" pitchFamily="18" charset="0"/>
              </a:rPr>
              <a:t>Legger andre merke til forandringer ved deg i denne fasen?</a:t>
            </a:r>
          </a:p>
          <a:p>
            <a:pPr marL="0" indent="0" eaLnBrk="1" hangingPunct="1">
              <a:spcBef>
                <a:spcPct val="0"/>
              </a:spcBef>
              <a:buFontTx/>
              <a:buNone/>
            </a:pPr>
            <a:endParaRPr lang="nb-NO" altLang="nb-NO" sz="1100" dirty="0">
              <a:latin typeface="+mn-lt"/>
            </a:endParaRPr>
          </a:p>
          <a:p>
            <a:pPr eaLnBrk="1" hangingPunct="1">
              <a:spcBef>
                <a:spcPct val="0"/>
              </a:spcBef>
            </a:pPr>
            <a:endParaRPr lang="nb-NO" altLang="nb-NO" sz="1100" i="1" dirty="0">
              <a:latin typeface="+mn-lt"/>
            </a:endParaRPr>
          </a:p>
        </p:txBody>
      </p:sp>
    </p:spTree>
    <p:extLst>
      <p:ext uri="{BB962C8B-B14F-4D97-AF65-F5344CB8AC3E}">
        <p14:creationId xmlns:p14="http://schemas.microsoft.com/office/powerpoint/2010/main" val="413739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Lage en liste med 5-10 varseltegn for hver episodetype</a:t>
            </a:r>
          </a:p>
          <a:p>
            <a:pPr marL="171450" indent="-171450">
              <a:spcAft>
                <a:spcPts val="1200"/>
              </a:spcAft>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Grunner til å ha flere varseltegn:</a:t>
            </a:r>
          </a:p>
          <a:p>
            <a:pPr marL="571500" lvl="1" indent="-228600">
              <a:buFont typeface="+mj-lt"/>
              <a:buAutoNum type="arabicPeriod"/>
            </a:pPr>
            <a:r>
              <a:rPr lang="nb-NO" altLang="nb-NO" dirty="0">
                <a:latin typeface="+mn-lt"/>
                <a:ea typeface="Cambria" panose="02040503050406030204" pitchFamily="18" charset="0"/>
                <a:cs typeface="Calibri" panose="020F0502020204030204" pitchFamily="34" charset="0"/>
              </a:rPr>
              <a:t>Opptrer på forskjellige tidspunkter i varselfasen</a:t>
            </a:r>
          </a:p>
          <a:p>
            <a:pPr marL="571500" lvl="1" indent="-228600">
              <a:buFont typeface="+mj-lt"/>
              <a:buAutoNum type="arabicPeriod"/>
            </a:pPr>
            <a:r>
              <a:rPr lang="nb-NO" altLang="nb-NO" dirty="0">
                <a:latin typeface="+mn-lt"/>
                <a:ea typeface="Cambria" panose="02040503050406030204" pitchFamily="18" charset="0"/>
                <a:cs typeface="Calibri" panose="020F0502020204030204" pitchFamily="34" charset="0"/>
              </a:rPr>
              <a:t>Ikke alle opptrer før hver episode</a:t>
            </a:r>
          </a:p>
          <a:p>
            <a:pPr marL="571500" lvl="1" indent="-228600">
              <a:buFont typeface="+mj-lt"/>
              <a:buAutoNum type="arabicPeriod"/>
            </a:pPr>
            <a:r>
              <a:rPr lang="nb-NO" altLang="nb-NO" dirty="0">
                <a:latin typeface="+mn-lt"/>
                <a:ea typeface="Cambria" panose="02040503050406030204" pitchFamily="18" charset="0"/>
                <a:cs typeface="Calibri" panose="020F0502020204030204" pitchFamily="34" charset="0"/>
              </a:rPr>
              <a:t>Hvis flere opptrer nært i tid styrkes påliteligheten om at en ny episode er på vei</a:t>
            </a:r>
            <a:endParaRPr lang="nb-NO" dirty="0">
              <a:latin typeface="+mn-lt"/>
            </a:endParaRPr>
          </a:p>
          <a:p>
            <a:pPr marL="171450" indent="-171450">
              <a:buFont typeface="Arial" panose="020B0604020202020204" pitchFamily="34" charset="0"/>
              <a:buChar char="•"/>
            </a:pPr>
            <a:r>
              <a:rPr lang="nb-NO" sz="1100" dirty="0">
                <a:latin typeface="+mn-lt"/>
              </a:rPr>
              <a:t>Man trenger ikke å bruke mye tid og oppmerksomhet på varseltegnene når de først er formulert. Det holder å sjekke listen en gang om dagen. Det kan være lurt å knytte dette til en fast rutine på kvelden (f.eks. etter middag). </a:t>
            </a:r>
          </a:p>
          <a:p>
            <a:pPr marL="171450" indent="-171450">
              <a:buFont typeface="Arial" panose="020B0604020202020204" pitchFamily="34" charset="0"/>
              <a:buChar char="•"/>
            </a:pPr>
            <a:r>
              <a:rPr lang="nb-NO" sz="1100" dirty="0">
                <a:latin typeface="+mn-lt"/>
              </a:rPr>
              <a:t>Man kan ev. be en person som står deg nær om hjelp til å oppdage tegn. Denne personen tar ansvar for å si ifra</a:t>
            </a:r>
            <a:r>
              <a:rPr lang="nb-NO" sz="1100" baseline="0" dirty="0">
                <a:latin typeface="+mn-lt"/>
              </a:rPr>
              <a:t> hvis hen har lagt merke til et tegn. Når man har lært tegnene utenat, holder det med en rask mental gjennomgang. Etter hvert vil man også kunne oppdage varseltegnene umiddelbart når de inntreffer.</a:t>
            </a:r>
          </a:p>
          <a:p>
            <a:pPr marL="171450" indent="-171450">
              <a:buFont typeface="Arial" panose="020B0604020202020204" pitchFamily="34" charset="0"/>
              <a:buChar char="•"/>
            </a:pPr>
            <a:r>
              <a:rPr lang="nb-NO" sz="1100" baseline="0" dirty="0">
                <a:latin typeface="+mn-lt"/>
              </a:rPr>
              <a:t>Oppdater varseltegnene etter hver episode: Det kan være at livssituasjonen har endret seg slik at enkelte varseltegn ikke lenger er aktuelle (f.eks. ny jobb der man ikke bruker slips) eller at nye tegn opptrådte i forkant av episoden. </a:t>
            </a:r>
          </a:p>
          <a:p>
            <a:endParaRPr lang="nb-NO" sz="110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16</a:t>
            </a:fld>
            <a:endParaRPr lang="nb-NO"/>
          </a:p>
        </p:txBody>
      </p:sp>
    </p:spTree>
    <p:extLst>
      <p:ext uri="{BB962C8B-B14F-4D97-AF65-F5344CB8AC3E}">
        <p14:creationId xmlns:p14="http://schemas.microsoft.com/office/powerpoint/2010/main" val="338278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 </a:t>
            </a:r>
          </a:p>
          <a:p>
            <a:pPr marL="0" indent="0">
              <a:buFont typeface="Arial" panose="020B0604020202020204" pitchFamily="34" charset="0"/>
              <a:buNone/>
            </a:pPr>
            <a:r>
              <a:rPr lang="nb-NO" sz="1100" baseline="0" dirty="0">
                <a:solidFill>
                  <a:srgbClr val="000000"/>
                </a:solidFill>
                <a:latin typeface="+mn-lt"/>
                <a:ea typeface="Calibri" panose="020F0502020204030204" pitchFamily="34" charset="0"/>
                <a:cs typeface="Calibri" panose="020F0502020204030204" pitchFamily="34" charset="0"/>
              </a:rPr>
              <a:t>Aller først tar vi en repetisjon av forebyggelsesplan</a:t>
            </a:r>
            <a:r>
              <a:rPr lang="nb-NO" sz="1100" dirty="0">
                <a:solidFill>
                  <a:srgbClr val="000000"/>
                </a:solidFill>
                <a:latin typeface="+mn-lt"/>
                <a:ea typeface="Calibri" panose="020F0502020204030204" pitchFamily="34" charset="0"/>
                <a:cs typeface="Calibri" panose="020F0502020204030204" pitchFamily="34" charset="0"/>
              </a:rPr>
              <a:t>en. Planen inneholder tre hoveddeler: </a:t>
            </a:r>
          </a:p>
          <a:p>
            <a:pPr marL="0" lvl="1" indent="0">
              <a:buNone/>
            </a:pPr>
            <a:r>
              <a:rPr lang="nb-NO" altLang="nb-NO" sz="1100" dirty="0">
                <a:solidFill>
                  <a:schemeClr val="bg1">
                    <a:lumMod val="50000"/>
                  </a:schemeClr>
                </a:solidFill>
                <a:latin typeface="+mn-lt"/>
                <a:ea typeface="Calibri" panose="020F0502020204030204" pitchFamily="34" charset="0"/>
                <a:cs typeface="Calibri" panose="020F0502020204030204" pitchFamily="34" charset="0"/>
              </a:rPr>
              <a:t>1) Motivasjon for forebygging</a:t>
            </a:r>
          </a:p>
          <a:p>
            <a:pPr marL="0" lvl="1" indent="-57150">
              <a:buNone/>
            </a:pPr>
            <a:r>
              <a:rPr lang="nb-NO" altLang="nb-NO" sz="1100" b="0" dirty="0">
                <a:latin typeface="+mn-lt"/>
                <a:ea typeface="Calibri" panose="020F0502020204030204" pitchFamily="34" charset="0"/>
                <a:cs typeface="Calibri" panose="020F0502020204030204" pitchFamily="34" charset="0"/>
              </a:rPr>
              <a:t>2) Forebygging i vedlikeholdsfasen</a:t>
            </a:r>
          </a:p>
          <a:p>
            <a:pPr marL="0" lvl="1" indent="-57150">
              <a:buNone/>
            </a:pPr>
            <a:r>
              <a:rPr lang="nb-NO" altLang="nb-NO" sz="1100" b="1" dirty="0">
                <a:solidFill>
                  <a:schemeClr val="bg1">
                    <a:lumMod val="50000"/>
                  </a:schemeClr>
                </a:solidFill>
                <a:latin typeface="+mn-lt"/>
                <a:ea typeface="Calibri" panose="020F0502020204030204" pitchFamily="34" charset="0"/>
                <a:cs typeface="Calibri" panose="020F0502020204030204" pitchFamily="34" charset="0"/>
              </a:rPr>
              <a:t>3) Forebygging i varselfasen</a:t>
            </a:r>
          </a:p>
          <a:p>
            <a:pPr marL="171450" indent="-171450">
              <a:buFontTx/>
              <a:buChar char="-"/>
            </a:pPr>
            <a:endParaRPr lang="nb-NO" sz="1100" b="0" baseline="0" dirty="0">
              <a:solidFill>
                <a:srgbClr val="000000"/>
              </a:solidFill>
              <a:latin typeface="+mn-lt"/>
              <a:ea typeface="Calibri" panose="020F0502020204030204" pitchFamily="34" charset="0"/>
              <a:cs typeface="Calibri" panose="020F0502020204030204" pitchFamily="34" charset="0"/>
            </a:endParaRPr>
          </a:p>
          <a:p>
            <a:pPr marL="171450" indent="-171450">
              <a:buFontTx/>
              <a:buChar char="-"/>
            </a:pPr>
            <a:r>
              <a:rPr lang="nb-NO" sz="1100" b="0" baseline="0" dirty="0">
                <a:solidFill>
                  <a:srgbClr val="000000"/>
                </a:solidFill>
                <a:latin typeface="+mn-lt"/>
                <a:ea typeface="Calibri" panose="020F0502020204030204" pitchFamily="34" charset="0"/>
                <a:cs typeface="Calibri" panose="020F0502020204030204" pitchFamily="34" charset="0"/>
              </a:rPr>
              <a:t>I dag snakker vi om varselsignaler og tiltak. Det hører til punkt 3 om forebygging i varselfasen. </a:t>
            </a:r>
          </a:p>
          <a:p>
            <a:pPr marL="171450" indent="-171450">
              <a:buFontTx/>
              <a:buChar char="-"/>
            </a:pPr>
            <a:r>
              <a:rPr lang="nb-NO" sz="1100" dirty="0">
                <a:latin typeface="+mn-lt"/>
              </a:rPr>
              <a:t>Varsel</a:t>
            </a:r>
            <a:r>
              <a:rPr lang="nb-NO" sz="1100" baseline="0" dirty="0">
                <a:latin typeface="+mn-lt"/>
              </a:rPr>
              <a:t>signalene noteres inn i forebyggelsesplanen. Her kan man ev. også gradere hvor pålitelig man mener signalet er. </a:t>
            </a:r>
            <a:endParaRPr lang="nb-NO" sz="110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17</a:t>
            </a:fld>
            <a:endParaRPr lang="nb-NO"/>
          </a:p>
        </p:txBody>
      </p:sp>
    </p:spTree>
    <p:extLst>
      <p:ext uri="{BB962C8B-B14F-4D97-AF65-F5344CB8AC3E}">
        <p14:creationId xmlns:p14="http://schemas.microsoft.com/office/powerpoint/2010/main" val="375474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18</a:t>
            </a:fld>
            <a:endParaRPr lang="nb-NO"/>
          </a:p>
        </p:txBody>
      </p:sp>
    </p:spTree>
    <p:extLst>
      <p:ext uri="{BB962C8B-B14F-4D97-AF65-F5344CB8AC3E}">
        <p14:creationId xmlns:p14="http://schemas.microsoft.com/office/powerpoint/2010/main" val="4184739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Nå har vi snakket om varselfasen og varselsignaler.</a:t>
            </a:r>
            <a:r>
              <a:rPr lang="nb-NO" altLang="nb-NO" sz="1100" baseline="0" dirty="0">
                <a:latin typeface="+mn-lt"/>
              </a:rPr>
              <a:t> Vi skal nå fortsette med det vi kaller </a:t>
            </a:r>
            <a:r>
              <a:rPr lang="nb-NO" altLang="nb-NO" sz="1100" baseline="0" dirty="0" err="1">
                <a:latin typeface="+mn-lt"/>
              </a:rPr>
              <a:t>motsykliske</a:t>
            </a:r>
            <a:r>
              <a:rPr lang="nb-NO" altLang="nb-NO" sz="1100" baseline="0" dirty="0">
                <a:latin typeface="+mn-lt"/>
              </a:rPr>
              <a:t>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Bipolar lidelse er en syklisk lidelse. I en (</a:t>
            </a:r>
            <a:r>
              <a:rPr lang="nb-NO" altLang="nb-NO" sz="1100" dirty="0" err="1">
                <a:latin typeface="+mn-lt"/>
              </a:rPr>
              <a:t>hypo</a:t>
            </a:r>
            <a:r>
              <a:rPr lang="nb-NO" altLang="nb-NO" sz="1100" dirty="0">
                <a:latin typeface="+mn-lt"/>
              </a:rPr>
              <a:t>)manisk varselfase er energien, stemningsleiet og aktivitetsnivået på vei opp. I en depressiv varselfase er det motsatt.</a:t>
            </a:r>
          </a:p>
          <a:p>
            <a:endParaRPr lang="nb-NO" sz="11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ea typeface="Cambria" panose="02040503050406030204" pitchFamily="18" charset="0"/>
              </a:rPr>
              <a:t>Å handle på impulsene som føles naturlige i varselfasen har en </a:t>
            </a:r>
            <a:r>
              <a:rPr lang="nb-NO" altLang="nb-NO" sz="1100" u="sng" dirty="0">
                <a:latin typeface="+mn-lt"/>
                <a:ea typeface="Cambria" panose="02040503050406030204" pitchFamily="18" charset="0"/>
              </a:rPr>
              <a:t>selvforsterkende og eskalerende effekt</a:t>
            </a:r>
            <a:endParaRPr lang="nb-NO" altLang="nb-NO" sz="1100" dirty="0">
              <a:latin typeface="+mn-lt"/>
              <a:ea typeface="Cambria" panose="02040503050406030204" pitchFamily="18" charset="0"/>
            </a:endParaRPr>
          </a:p>
          <a:p>
            <a:pPr marL="171450" indent="-171450">
              <a:buFont typeface="Arial" panose="020B0604020202020204" pitchFamily="34" charset="0"/>
              <a:buChar char="•"/>
              <a:defRPr/>
            </a:pPr>
            <a:r>
              <a:rPr lang="nb-NO" altLang="nb-NO" sz="1100" dirty="0">
                <a:latin typeface="+mn-lt"/>
                <a:ea typeface="Cambria" panose="02040503050406030204" pitchFamily="18" charset="0"/>
              </a:rPr>
              <a:t>For å bryte eller bremse denne spiralen må </a:t>
            </a:r>
            <a:r>
              <a:rPr lang="nb-NO" altLang="nb-NO" sz="1100" dirty="0" err="1">
                <a:latin typeface="+mn-lt"/>
                <a:ea typeface="Cambria" panose="02040503050406030204" pitchFamily="18" charset="0"/>
              </a:rPr>
              <a:t>motsykliske</a:t>
            </a:r>
            <a:r>
              <a:rPr lang="nb-NO" altLang="nb-NO" sz="1100" dirty="0">
                <a:latin typeface="+mn-lt"/>
                <a:ea typeface="Cambria" panose="02040503050406030204" pitchFamily="18" charset="0"/>
              </a:rPr>
              <a:t> tiltak settes inn raskest mulig i varselfasen</a:t>
            </a:r>
          </a:p>
          <a:p>
            <a:pPr marL="628650" lvl="1" indent="-171450">
              <a:buFont typeface="Arial" panose="020B0604020202020204" pitchFamily="34" charset="0"/>
              <a:buChar char="•"/>
              <a:defRPr/>
            </a:pPr>
            <a:r>
              <a:rPr lang="nb-NO" altLang="nb-NO" sz="1100" dirty="0">
                <a:latin typeface="+mn-lt"/>
                <a:ea typeface="Cambria" panose="02040503050406030204" pitchFamily="18" charset="0"/>
              </a:rPr>
              <a:t>Med </a:t>
            </a:r>
            <a:r>
              <a:rPr lang="nb-NO" altLang="nb-NO" sz="1100" dirty="0" err="1">
                <a:latin typeface="+mn-lt"/>
                <a:ea typeface="Cambria" panose="02040503050406030204" pitchFamily="18" charset="0"/>
              </a:rPr>
              <a:t>motsyklisk</a:t>
            </a:r>
            <a:r>
              <a:rPr lang="nb-NO" altLang="nb-NO" sz="1100" i="1" dirty="0">
                <a:latin typeface="+mn-lt"/>
                <a:ea typeface="Cambria" panose="02040503050406030204" pitchFamily="18" charset="0"/>
              </a:rPr>
              <a:t> </a:t>
            </a:r>
            <a:r>
              <a:rPr lang="nb-NO" altLang="nb-NO" sz="1100" dirty="0">
                <a:latin typeface="+mn-lt"/>
                <a:ea typeface="Cambria" panose="02040503050406030204" pitchFamily="18" charset="0"/>
              </a:rPr>
              <a:t>menes her </a:t>
            </a:r>
            <a:r>
              <a:rPr lang="nb-NO" altLang="nb-NO" sz="1100" u="sng" dirty="0">
                <a:latin typeface="+mn-lt"/>
                <a:ea typeface="Cambria" panose="02040503050406030204" pitchFamily="18" charset="0"/>
              </a:rPr>
              <a:t>å gjøre det motsatte av det man har lyst til</a:t>
            </a:r>
            <a:r>
              <a:rPr lang="nb-NO" altLang="nb-NO" sz="1100" dirty="0">
                <a:latin typeface="+mn-lt"/>
                <a:ea typeface="Cambria" panose="02040503050406030204" pitchFamily="18" charset="0"/>
              </a:rPr>
              <a:t> (dvs. oppføre seg som om man er i motsatt syklus). Man går imot energiretningen og trosser egne impulser, som «kjerringa mot strømmen»</a:t>
            </a:r>
          </a:p>
          <a:p>
            <a:pPr marL="171450" indent="-171450">
              <a:buFont typeface="Arial" panose="020B0604020202020204" pitchFamily="34" charset="0"/>
              <a:buChar char="•"/>
              <a:defRPr/>
            </a:pPr>
            <a:r>
              <a:rPr lang="nb-NO" altLang="nb-NO" sz="1100" dirty="0">
                <a:latin typeface="+mn-lt"/>
                <a:ea typeface="Cambria" panose="02040503050406030204" pitchFamily="18" charset="0"/>
              </a:rPr>
              <a:t>Dette er krevende fordi det føles unaturlig. For å lykkes må man bl.a. forstå hvorfor man skal gjøre det og ha bestemt seg på forhånd </a:t>
            </a:r>
          </a:p>
          <a:p>
            <a:endParaRPr lang="nb-NO" sz="1100" baseline="0" dirty="0">
              <a:latin typeface="+mn-lt"/>
            </a:endParaRPr>
          </a:p>
          <a:p>
            <a:r>
              <a:rPr lang="nb-NO" sz="1100" baseline="0" dirty="0">
                <a:latin typeface="+mn-lt"/>
              </a:rPr>
              <a:t>SPØRSMÅL:</a:t>
            </a:r>
            <a:endParaRPr lang="nb-NO" sz="1100" b="1"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Blir dere mer eller mindre gira av å være aktive, trene og usette seg for stimuli når energien, engasjementet, optimismen, selvfølelsen osv. er på vei opp?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latin typeface="+mn-lt"/>
              </a:rPr>
              <a:t>Og motsatt: får dere mer eller mindre overskudd av å trekke seg tilbake, roe ned og hvile når energien osv. er på vei ned?</a:t>
            </a:r>
          </a:p>
          <a:p>
            <a:endParaRPr lang="nb-NO" sz="1100" baseline="0" dirty="0">
              <a:latin typeface="+mn-lt"/>
            </a:endParaRPr>
          </a:p>
          <a:p>
            <a:r>
              <a:rPr lang="nb-NO" sz="1100" u="sng" baseline="0" dirty="0">
                <a:latin typeface="+mn-lt"/>
              </a:rPr>
              <a:t>Ressurs for videre lesing:</a:t>
            </a:r>
            <a:r>
              <a:rPr lang="nb-NO" sz="1100" u="none" baseline="0" dirty="0">
                <a:latin typeface="+mn-lt"/>
              </a:rPr>
              <a:t> </a:t>
            </a:r>
          </a:p>
          <a:p>
            <a:pPr marL="171450" indent="-171450">
              <a:buFontTx/>
              <a:buChar char="-"/>
            </a:pPr>
            <a:r>
              <a:rPr lang="nb-NO" sz="1100" baseline="0" dirty="0">
                <a:latin typeface="+mn-lt"/>
              </a:rPr>
              <a:t>For utfyllende info om tiltak, se kap. 17 i Skjelstad (2021)</a:t>
            </a:r>
          </a:p>
          <a:p>
            <a:pPr marL="0" indent="0">
              <a:buFontTx/>
              <a:buNone/>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19</a:t>
            </a:fld>
            <a:endParaRPr lang="nb-NO"/>
          </a:p>
        </p:txBody>
      </p:sp>
    </p:spTree>
    <p:extLst>
      <p:ext uri="{BB962C8B-B14F-4D97-AF65-F5344CB8AC3E}">
        <p14:creationId xmlns:p14="http://schemas.microsoft.com/office/powerpoint/2010/main" val="15735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1220788"/>
            <a:ext cx="5853113" cy="3292475"/>
          </a:xfrm>
          <a:prstGeom prst="rect">
            <a:avLst/>
          </a:prstGeom>
        </p:spPr>
      </p:sp>
      <p:sp>
        <p:nvSpPr>
          <p:cNvPr id="3" name="Plassholder for notater 2"/>
          <p:cNvSpPr>
            <a:spLocks noGrp="1"/>
          </p:cNvSpPr>
          <p:nvPr>
            <p:ph type="body" idx="1"/>
          </p:nvPr>
        </p:nvSpPr>
        <p:spPr>
          <a:xfrm>
            <a:off x="889212" y="4632960"/>
            <a:ext cx="4890665" cy="4389120"/>
          </a:xfrm>
          <a:prstGeom prst="rect">
            <a:avLst/>
          </a:prstGeom>
        </p:spPr>
        <p:txBody>
          <a:bodyPr/>
          <a:lstStyle/>
          <a:p>
            <a:endParaRPr lang="nb-NO" sz="1100" i="1" dirty="0"/>
          </a:p>
        </p:txBody>
      </p:sp>
    </p:spTree>
    <p:extLst>
      <p:ext uri="{BB962C8B-B14F-4D97-AF65-F5344CB8AC3E}">
        <p14:creationId xmlns:p14="http://schemas.microsoft.com/office/powerpoint/2010/main" val="321078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 </a:t>
            </a:r>
          </a:p>
          <a:p>
            <a:r>
              <a:rPr lang="nb-NO" sz="1100" dirty="0">
                <a:latin typeface="+mn-lt"/>
                <a:ea typeface="Cambria" panose="02040503050406030204" pitchFamily="18" charset="0"/>
                <a:cs typeface="Calibri" panose="020F0502020204030204" pitchFamily="34" charset="0"/>
              </a:rPr>
              <a:t>Noen forutsetninger for å lykkes</a:t>
            </a:r>
            <a:r>
              <a:rPr lang="nb-NO" sz="1100" baseline="0" dirty="0">
                <a:latin typeface="+mn-lt"/>
                <a:ea typeface="Cambria" panose="02040503050406030204" pitchFamily="18" charset="0"/>
                <a:cs typeface="Calibri" panose="020F0502020204030204" pitchFamily="34" charset="0"/>
              </a:rPr>
              <a:t> er:</a:t>
            </a:r>
            <a:endParaRPr 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varselfasen er lang nok (dvs. lang nok til at man</a:t>
            </a:r>
            <a:r>
              <a:rPr lang="nb-NO" sz="1100" baseline="0" dirty="0">
                <a:latin typeface="+mn-lt"/>
                <a:ea typeface="Cambria" panose="02040503050406030204" pitchFamily="18" charset="0"/>
                <a:cs typeface="Calibri" panose="020F0502020204030204" pitchFamily="34" charset="0"/>
              </a:rPr>
              <a:t> gjenkjenner hva som er i ferd med å skje)</a:t>
            </a:r>
            <a:endParaRPr 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man klarer å oppdage varselsignalene</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man på forhånd har identifisert en terskel for når varselsignalene er tydelige eller mange nok til at tiltak skal settes inn</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At man er motivert og har lagd en gjennomførbar plan i forkant</a:t>
            </a:r>
          </a:p>
          <a:p>
            <a:endParaRPr lang="nb-NO" sz="1200" b="1"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20</a:t>
            </a:fld>
            <a:endParaRPr lang="nb-NO"/>
          </a:p>
        </p:txBody>
      </p:sp>
    </p:spTree>
    <p:extLst>
      <p:ext uri="{BB962C8B-B14F-4D97-AF65-F5344CB8AC3E}">
        <p14:creationId xmlns:p14="http://schemas.microsoft.com/office/powerpoint/2010/main" val="1356431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rPr>
              <a:t>Tekst:</a:t>
            </a:r>
          </a:p>
          <a:p>
            <a:pPr marL="0" indent="0">
              <a:buNone/>
              <a:defRPr/>
            </a:pPr>
            <a:r>
              <a:rPr lang="nb-NO" altLang="nb-NO" b="0" dirty="0">
                <a:latin typeface="+mn-lt"/>
                <a:ea typeface="Cambria" panose="02040503050406030204" pitchFamily="18" charset="0"/>
                <a:cs typeface="Calibri" panose="020F0502020204030204" pitchFamily="34" charset="0"/>
              </a:rPr>
              <a:t>Sett inn beroligende og passiviserende tiltak for hypomaniske varselsignaler:</a:t>
            </a:r>
          </a:p>
          <a:p>
            <a:pPr marL="171450" lvl="0" indent="-171450">
              <a:buFont typeface="Arial" panose="020B0604020202020204" pitchFamily="34" charset="0"/>
              <a:buChar char="•"/>
              <a:defRPr/>
            </a:pPr>
            <a:r>
              <a:rPr lang="nb-NO" altLang="nb-NO" dirty="0">
                <a:latin typeface="+mn-lt"/>
                <a:ea typeface="Cambria" panose="02040503050406030204" pitchFamily="18" charset="0"/>
                <a:cs typeface="Calibri" panose="020F0502020204030204" pitchFamily="34" charset="0"/>
              </a:rPr>
              <a:t>Roe ned aktivitetsnivået</a:t>
            </a:r>
          </a:p>
          <a:p>
            <a:pPr marL="171450" lvl="0" indent="-171450">
              <a:buFont typeface="Arial" panose="020B0604020202020204" pitchFamily="34" charset="0"/>
              <a:buChar char="•"/>
              <a:defRPr/>
            </a:pPr>
            <a:r>
              <a:rPr lang="nb-NO" altLang="nb-NO" dirty="0">
                <a:latin typeface="+mn-lt"/>
                <a:ea typeface="Cambria" panose="02040503050406030204" pitchFamily="18" charset="0"/>
                <a:cs typeface="Calibri" panose="020F0502020204030204" pitchFamily="34" charset="0"/>
              </a:rPr>
              <a:t>Skjerme seg fra aktiverende stimuli</a:t>
            </a:r>
          </a:p>
          <a:p>
            <a:pPr marL="171450" lvl="0" indent="-171450">
              <a:buFont typeface="Arial" panose="020B0604020202020204" pitchFamily="34" charset="0"/>
              <a:buChar char="•"/>
              <a:defRPr/>
            </a:pPr>
            <a:r>
              <a:rPr lang="nb-NO" altLang="nb-NO" dirty="0">
                <a:latin typeface="+mn-lt"/>
                <a:ea typeface="Cambria" panose="02040503050406030204" pitchFamily="18" charset="0"/>
                <a:cs typeface="Calibri" panose="020F0502020204030204" pitchFamily="34" charset="0"/>
              </a:rPr>
              <a:t>Sikre søvn</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21</a:t>
            </a:fld>
            <a:endParaRPr lang="nb-NO"/>
          </a:p>
        </p:txBody>
      </p:sp>
    </p:spTree>
    <p:extLst>
      <p:ext uri="{BB962C8B-B14F-4D97-AF65-F5344CB8AC3E}">
        <p14:creationId xmlns:p14="http://schemas.microsoft.com/office/powerpoint/2010/main" val="335416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 </a:t>
            </a:r>
            <a:endParaRPr lang="nb-NO" b="0" dirty="0"/>
          </a:p>
          <a:p>
            <a:pPr marL="171450" indent="-171450">
              <a:buFontTx/>
              <a:buChar char="-"/>
            </a:pPr>
            <a:r>
              <a:rPr lang="nb-NO" dirty="0"/>
              <a:t>I</a:t>
            </a:r>
            <a:r>
              <a:rPr lang="nb-NO" baseline="0" dirty="0"/>
              <a:t> varselfasen bør man unngå </a:t>
            </a:r>
            <a:r>
              <a:rPr lang="nb-NO" baseline="0" dirty="0" err="1"/>
              <a:t>oppgirende</a:t>
            </a:r>
            <a:r>
              <a:rPr lang="nb-NO" baseline="0" dirty="0"/>
              <a:t> aktiviteter og stimuli. </a:t>
            </a:r>
          </a:p>
          <a:p>
            <a:pPr marL="171450" indent="-171450">
              <a:buFontTx/>
              <a:buChar char="-"/>
            </a:pPr>
            <a:r>
              <a:rPr lang="nb-NO" dirty="0"/>
              <a:t>Man skal oppføre seg mest mulig som om man er deprimert. Det betyr å isolere seg fra sosial omgang, </a:t>
            </a:r>
            <a:r>
              <a:rPr lang="nb-NO" baseline="0" dirty="0"/>
              <a:t>minimere aktivitetsnivået, </a:t>
            </a:r>
            <a:r>
              <a:rPr lang="nb-NO" dirty="0"/>
              <a:t>avstå fra bruk av digitale</a:t>
            </a:r>
            <a:r>
              <a:rPr lang="nb-NO" baseline="0" dirty="0"/>
              <a:t> plattformer m.m. For å få til dette bør man sykemelde seg, ha inngått konkrete avtaler med de nærmeste om avlastning for familiære forpliktelser og gjøremål, og ha bestemt hvor og hvordan isoleringen skal foregå. </a:t>
            </a:r>
            <a:r>
              <a:rPr lang="nb-NO" dirty="0"/>
              <a:t> </a:t>
            </a:r>
          </a:p>
          <a:p>
            <a:endParaRPr lang="nb-NO" dirty="0"/>
          </a:p>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22</a:t>
            </a:fld>
            <a:endParaRPr lang="nb-NO"/>
          </a:p>
        </p:txBody>
      </p:sp>
    </p:spTree>
    <p:extLst>
      <p:ext uri="{BB962C8B-B14F-4D97-AF65-F5344CB8AC3E}">
        <p14:creationId xmlns:p14="http://schemas.microsoft.com/office/powerpoint/2010/main" val="134554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Calibri" panose="020F0502020204030204" pitchFamily="34" charset="0"/>
                <a:cs typeface="Calibri" panose="020F0502020204030204" pitchFamily="34" charset="0"/>
              </a:rPr>
              <a:t>Tekst: </a:t>
            </a:r>
          </a:p>
          <a:p>
            <a:pPr marL="0" indent="0">
              <a:buFont typeface="Arial" panose="020B0604020202020204" pitchFamily="34" charset="0"/>
              <a:buNone/>
            </a:pPr>
            <a:r>
              <a:rPr lang="nb-NO" sz="1100" dirty="0">
                <a:latin typeface="Calibri" panose="020F0502020204030204" pitchFamily="34" charset="0"/>
                <a:ea typeface="Cambria" panose="02040503050406030204" pitchFamily="18" charset="0"/>
                <a:cs typeface="Calibri" panose="020F0502020204030204" pitchFamily="34" charset="0"/>
              </a:rPr>
              <a:t>Tilstrekkelig søvn er et viktig tiltak for å forebygge eskalering av hypomani, men det er vanskelig å sove når energien er på vei opp. </a:t>
            </a:r>
          </a:p>
          <a:p>
            <a:pPr marL="171450" indent="-171450">
              <a:buFont typeface="Arial" panose="020B0604020202020204" pitchFamily="34" charset="0"/>
              <a:buChar char="•"/>
            </a:pPr>
            <a:r>
              <a:rPr lang="nb-NO" sz="1100" dirty="0">
                <a:latin typeface="Calibri" panose="020F0502020204030204" pitchFamily="34" charset="0"/>
                <a:ea typeface="Cambria" panose="02040503050406030204" pitchFamily="18" charset="0"/>
                <a:cs typeface="Calibri" panose="020F0502020204030204" pitchFamily="34" charset="0"/>
              </a:rPr>
              <a:t>Inngå helst en avtale med legen i forkant om selvadministrering av doseøkning og ev. behovsmedisinering for å sikre søvn</a:t>
            </a:r>
          </a:p>
          <a:p>
            <a:pPr marL="628650" lvl="1" indent="-171450">
              <a:buFont typeface="Arial" panose="020B0604020202020204" pitchFamily="34" charset="0"/>
              <a:buChar char="•"/>
            </a:pPr>
            <a:r>
              <a:rPr lang="nb-NO" sz="1100" dirty="0">
                <a:latin typeface="Calibri" panose="020F0502020204030204" pitchFamily="34" charset="0"/>
                <a:ea typeface="Cambria" panose="02040503050406030204" pitchFamily="18" charset="0"/>
                <a:cs typeface="Calibri" panose="020F0502020204030204" pitchFamily="34" charset="0"/>
              </a:rPr>
              <a:t>Alternativt, kontakt legen umiddelbart</a:t>
            </a:r>
          </a:p>
          <a:p>
            <a:pPr marL="171450" indent="-171450">
              <a:buFont typeface="Arial" panose="020B0604020202020204" pitchFamily="34" charset="0"/>
              <a:buChar char="•"/>
            </a:pPr>
            <a:r>
              <a:rPr lang="nb-NO" sz="1100" dirty="0">
                <a:latin typeface="Calibri" panose="020F0502020204030204" pitchFamily="34" charset="0"/>
                <a:ea typeface="Cambria" panose="02040503050406030204" pitchFamily="18" charset="0"/>
                <a:cs typeface="Calibri" panose="020F0502020204030204" pitchFamily="34" charset="0"/>
              </a:rPr>
              <a:t>Ved å agere raskt i varselfasen kan man totalt sett bruke mindre medikamenter enn hvis (</a:t>
            </a:r>
            <a:r>
              <a:rPr lang="nb-NO" sz="1100" dirty="0" err="1">
                <a:latin typeface="Calibri" panose="020F0502020204030204" pitchFamily="34" charset="0"/>
                <a:ea typeface="Cambria" panose="02040503050406030204" pitchFamily="18" charset="0"/>
                <a:cs typeface="Calibri" panose="020F0502020204030204" pitchFamily="34" charset="0"/>
              </a:rPr>
              <a:t>hypo</a:t>
            </a:r>
            <a:r>
              <a:rPr lang="nb-NO" sz="1100" dirty="0">
                <a:latin typeface="Calibri" panose="020F0502020204030204" pitchFamily="34" charset="0"/>
                <a:ea typeface="Cambria" panose="02040503050406030204" pitchFamily="18" charset="0"/>
                <a:cs typeface="Calibri" panose="020F0502020204030204" pitchFamily="34" charset="0"/>
              </a:rPr>
              <a:t>)manien får utvikle seg</a:t>
            </a:r>
          </a:p>
          <a:p>
            <a:endParaRPr lang="nb-NO" sz="1100" b="1" dirty="0">
              <a:latin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23</a:t>
            </a:fld>
            <a:endParaRPr lang="nb-NO"/>
          </a:p>
        </p:txBody>
      </p:sp>
    </p:spTree>
    <p:extLst>
      <p:ext uri="{BB962C8B-B14F-4D97-AF65-F5344CB8AC3E}">
        <p14:creationId xmlns:p14="http://schemas.microsoft.com/office/powerpoint/2010/main" val="2614143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b="1" dirty="0">
              <a:latin typeface="+mn-lt"/>
            </a:endParaRPr>
          </a:p>
          <a:p>
            <a:r>
              <a:rPr lang="nb-NO" sz="1100" b="1" dirty="0">
                <a:latin typeface="+mn-lt"/>
              </a:rPr>
              <a:t>Tekst: </a:t>
            </a:r>
          </a:p>
          <a:p>
            <a:pPr marL="171450" indent="-171450">
              <a:buFont typeface="Arial" panose="020B0604020202020204" pitchFamily="34" charset="0"/>
              <a:buChar char="•"/>
            </a:pPr>
            <a:r>
              <a:rPr lang="nb-NO" sz="1100" dirty="0">
                <a:latin typeface="+mn-lt"/>
              </a:rPr>
              <a:t>Mørke og blålysblokkerende briller (virtuelt mørke) er vist å redusere mani hos innlagte pasienter</a:t>
            </a:r>
          </a:p>
          <a:p>
            <a:pPr marL="171450" indent="-171450">
              <a:buFont typeface="Arial" panose="020B0604020202020204" pitchFamily="34" charset="0"/>
              <a:buChar char="•"/>
            </a:pPr>
            <a:r>
              <a:rPr lang="nb-NO" sz="1100" dirty="0">
                <a:latin typeface="+mn-lt"/>
              </a:rPr>
              <a:t>Ingen studier på varselfasen, men erfaringer tilsier effekt</a:t>
            </a:r>
          </a:p>
          <a:p>
            <a:pPr marL="171450" indent="-171450">
              <a:buFont typeface="Arial" panose="020B0604020202020204" pitchFamily="34" charset="0"/>
              <a:buChar char="•"/>
            </a:pPr>
            <a:r>
              <a:rPr lang="nb-NO" sz="1100" dirty="0">
                <a:latin typeface="+mn-lt"/>
              </a:rPr>
              <a:t>Lyseksponering på dagtid er bra for melatoninproduksjonen</a:t>
            </a:r>
          </a:p>
          <a:p>
            <a:pPr marL="628650" lvl="1" indent="-171450">
              <a:buFont typeface="Arial" panose="020B0604020202020204" pitchFamily="34" charset="0"/>
              <a:buChar char="•"/>
            </a:pPr>
            <a:r>
              <a:rPr lang="nb-NO" sz="1100" dirty="0">
                <a:latin typeface="+mn-lt"/>
              </a:rPr>
              <a:t>Men, sørg for mørke omgivelser eller bruk blålysblokkerende briller fra tidlig på kvelden i varselfasen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0" indent="0">
              <a:buFontTx/>
              <a:buNone/>
            </a:pPr>
            <a:endParaRPr lang="nb-NO" sz="1100" b="1" dirty="0">
              <a:latin typeface="+mn-lt"/>
            </a:endParaRPr>
          </a:p>
          <a:p>
            <a:pPr marL="0" indent="0">
              <a:buFontTx/>
              <a:buNone/>
            </a:pPr>
            <a:r>
              <a:rPr lang="nb-NO" sz="1100" b="1" dirty="0">
                <a:latin typeface="+mn-lt"/>
              </a:rPr>
              <a:t>Forskning:</a:t>
            </a:r>
          </a:p>
          <a:p>
            <a:pPr marL="171450" indent="-171450">
              <a:buFontTx/>
              <a:buChar char="-"/>
            </a:pPr>
            <a:r>
              <a:rPr lang="nb-NO" sz="1100" dirty="0">
                <a:latin typeface="+mn-lt"/>
              </a:rPr>
              <a:t>De innlagte pasientene var medisinerte. De hadde det mørkt eller brukte briller 14 timer i døgnet (fra kl. 18 til kl. 8).</a:t>
            </a:r>
          </a:p>
          <a:p>
            <a:pPr marL="171450" indent="-171450">
              <a:buFontTx/>
              <a:buChar char="-"/>
            </a:pPr>
            <a:r>
              <a:rPr lang="nb-NO" sz="1100" dirty="0">
                <a:latin typeface="+mn-lt"/>
              </a:rPr>
              <a:t>Allerede etter tre dager var pasientene betydelig mindre maniske enn de i kontrollgruppen.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Blålysblokkerende briller hadde nesten like god effekt som totalt mørke.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Søvnen var også dypere, mer sammenhengende og mindre urolig. </a:t>
            </a:r>
            <a:r>
              <a:rPr lang="nb-NO" altLang="nb-NO" sz="1100" b="0" dirty="0">
                <a:latin typeface="+mn-lt"/>
              </a:rPr>
              <a:t>Reduksjon av blått lys virker beroligende og søvnframkallende.</a:t>
            </a:r>
            <a:endParaRPr lang="nb-NO" sz="1100" dirty="0">
              <a:latin typeface="+mn-lt"/>
            </a:endParaRPr>
          </a:p>
          <a:p>
            <a:pPr marL="171450" indent="-171450">
              <a:buFontTx/>
              <a:buChar char="-"/>
            </a:pPr>
            <a:r>
              <a:rPr lang="nb-NO" sz="1100" dirty="0">
                <a:latin typeface="+mn-lt"/>
              </a:rPr>
              <a:t>Den ene studien fant at effekten kun gjaldt de som hadde vært maniske mindre enn i to uker.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Ingen studier på varselfasen, men erfaringer tilsier tilsvarende effekt.</a:t>
            </a:r>
          </a:p>
          <a:p>
            <a:pPr marL="171450" indent="-171450">
              <a:buFontTx/>
              <a:buChar char="-"/>
            </a:pPr>
            <a:r>
              <a:rPr lang="nb-NO" sz="1100" dirty="0">
                <a:latin typeface="+mn-lt"/>
              </a:rPr>
              <a:t>Foreløpige funn tilsier at skjerming mot lys også kan ha god effekt ved hurtige svingninger.</a:t>
            </a:r>
          </a:p>
          <a:p>
            <a:pPr marL="0" indent="0">
              <a:buFontTx/>
              <a:buNone/>
            </a:pPr>
            <a:endParaRPr lang="nb-NO" sz="1100" b="1" dirty="0">
              <a:latin typeface="+mn-lt"/>
            </a:endParaRPr>
          </a:p>
          <a:p>
            <a:pPr marL="0" indent="0">
              <a:buFontTx/>
              <a:buNone/>
            </a:pPr>
            <a:r>
              <a:rPr lang="nb-NO" sz="1100" b="1" dirty="0">
                <a:latin typeface="+mn-lt"/>
              </a:rPr>
              <a:t>Virkningsmekanismer (om</a:t>
            </a:r>
            <a:r>
              <a:rPr lang="nb-NO" sz="1100" b="1" baseline="0" dirty="0">
                <a:latin typeface="+mn-lt"/>
              </a:rPr>
              <a:t> dette blir for avansert å formidle kan man vise til s. 280-281 i Skjelstad, 2021</a:t>
            </a:r>
            <a:r>
              <a:rPr lang="nb-NO" sz="1100" b="1" dirty="0">
                <a:latin typeface="+mn-lt"/>
              </a:rPr>
              <a:t>:</a:t>
            </a:r>
          </a:p>
          <a:p>
            <a:pPr marL="171450" indent="-171450">
              <a:buFontTx/>
              <a:buChar char="-"/>
            </a:pPr>
            <a:r>
              <a:rPr lang="nb-NO" altLang="nb-NO" sz="1100" dirty="0">
                <a:latin typeface="+mn-lt"/>
              </a:rPr>
              <a:t>Lysreseptor (</a:t>
            </a:r>
            <a:r>
              <a:rPr lang="nb-NO" altLang="nb-NO" sz="1100" dirty="0" err="1">
                <a:latin typeface="+mn-lt"/>
              </a:rPr>
              <a:t>IpRGC</a:t>
            </a:r>
            <a:r>
              <a:rPr lang="nb-NO" altLang="nb-NO" sz="1100" dirty="0">
                <a:latin typeface="+mn-lt"/>
              </a:rPr>
              <a:t>) i øyenetthinnen reagerer på blått lys og forteller kroppens </a:t>
            </a:r>
            <a:r>
              <a:rPr lang="nb-NO" altLang="nb-NO" sz="1100" dirty="0" err="1">
                <a:latin typeface="+mn-lt"/>
              </a:rPr>
              <a:t>hovedklokke</a:t>
            </a:r>
            <a:r>
              <a:rPr lang="nb-NO" altLang="nb-NO" sz="1100" dirty="0">
                <a:latin typeface="+mn-lt"/>
              </a:rPr>
              <a:t> – den </a:t>
            </a:r>
            <a:r>
              <a:rPr lang="nb-NO" altLang="nb-NO" sz="1100" dirty="0" err="1">
                <a:latin typeface="+mn-lt"/>
              </a:rPr>
              <a:t>suprakiasmatiske</a:t>
            </a:r>
            <a:r>
              <a:rPr lang="nb-NO" altLang="nb-NO" sz="1100" dirty="0">
                <a:latin typeface="+mn-lt"/>
              </a:rPr>
              <a:t> kjernen (SCN) – at det er dagtid.</a:t>
            </a:r>
          </a:p>
          <a:p>
            <a:pPr marL="171450" indent="-171450">
              <a:buFontTx/>
              <a:buChar char="-"/>
            </a:pPr>
            <a:r>
              <a:rPr lang="nb-NO" altLang="nb-NO" sz="1100" dirty="0">
                <a:latin typeface="+mn-lt"/>
              </a:rPr>
              <a:t>Fravær av blått lys betyr natt og melatoninutskillelsen starter. Det tar ≈ 2-3 timer før den blokkerende effekten av eksponering for blått lys oppheves. </a:t>
            </a:r>
          </a:p>
          <a:p>
            <a:pPr marL="171450" indent="-171450">
              <a:buFontTx/>
              <a:buChar char="-"/>
            </a:pPr>
            <a:r>
              <a:rPr lang="nb-NO" altLang="nb-NO" sz="1100" dirty="0">
                <a:latin typeface="+mn-lt"/>
              </a:rPr>
              <a:t>Briller med oransje glass blokkerer for alt blått lys (fra solen og kunstige lyskilder</a:t>
            </a:r>
            <a:r>
              <a:rPr lang="nb-NO" altLang="nb-NO" sz="1100" baseline="0" dirty="0">
                <a:latin typeface="+mn-lt"/>
              </a:rPr>
              <a:t> som </a:t>
            </a:r>
            <a:r>
              <a:rPr lang="nb-NO" altLang="nb-NO" sz="1100" dirty="0">
                <a:latin typeface="+mn-lt"/>
              </a:rPr>
              <a:t>LED-lys).</a:t>
            </a:r>
          </a:p>
          <a:p>
            <a:pPr marL="171450" indent="-171450">
              <a:buFontTx/>
              <a:buChar char="-"/>
            </a:pPr>
            <a:r>
              <a:rPr lang="nb-NO" altLang="nb-NO" sz="1100" dirty="0">
                <a:latin typeface="+mn-lt"/>
              </a:rPr>
              <a:t>Grønt lys blokkerer noe via tappene i netthinnen og har halvparten så lang blokkeringstid som blått. </a:t>
            </a:r>
            <a:r>
              <a:rPr lang="nb-NO" altLang="nb-NO" sz="1100" b="0" dirty="0">
                <a:solidFill>
                  <a:srgbClr val="FF0000"/>
                </a:solidFill>
                <a:latin typeface="+mn-lt"/>
              </a:rPr>
              <a:t>Røde briller</a:t>
            </a:r>
            <a:r>
              <a:rPr lang="nb-NO" altLang="nb-NO" sz="1100" dirty="0">
                <a:solidFill>
                  <a:srgbClr val="FF0000"/>
                </a:solidFill>
                <a:latin typeface="+mn-lt"/>
              </a:rPr>
              <a:t> </a:t>
            </a:r>
            <a:r>
              <a:rPr lang="nb-NO" altLang="nb-NO" sz="1100" dirty="0">
                <a:latin typeface="+mn-lt"/>
              </a:rPr>
              <a:t>blokkerer også for grønt lys.</a:t>
            </a:r>
            <a:endParaRPr lang="nb-NO" sz="1100" dirty="0">
              <a:latin typeface="+mn-lt"/>
            </a:endParaRPr>
          </a:p>
          <a:p>
            <a:pPr marL="0" indent="0">
              <a:buFontTx/>
              <a:buNone/>
            </a:pPr>
            <a:endParaRPr lang="nb-NO" sz="1100" b="1" dirty="0">
              <a:latin typeface="+mn-lt"/>
            </a:endParaRPr>
          </a:p>
          <a:p>
            <a:pPr marL="0" indent="0">
              <a:buFontTx/>
              <a:buNone/>
            </a:pPr>
            <a:r>
              <a:rPr lang="nb-NO" sz="1100" b="1" dirty="0">
                <a:latin typeface="+mn-lt"/>
              </a:rPr>
              <a:t>Om bruk i varselfasen:</a:t>
            </a:r>
          </a:p>
          <a:p>
            <a:pPr marL="171450" indent="-171450">
              <a:buFontTx/>
              <a:buChar char="-"/>
            </a:pPr>
            <a:r>
              <a:rPr lang="nb-NO" sz="1100" dirty="0">
                <a:latin typeface="+mn-lt"/>
              </a:rPr>
              <a:t>Det kan være vanskelig, upraktisk og uønsket å unngå alt lys om kvelden. Fordelen med blålysblokkerende briller er at man kan gjøre ting. Risikoen er å bli overaktiv, noe som reduserer effekten. I varselfasen bør man som nevnt</a:t>
            </a:r>
            <a:r>
              <a:rPr lang="nb-NO" sz="1100" baseline="0" dirty="0">
                <a:latin typeface="+mn-lt"/>
              </a:rPr>
              <a:t> ha lavt aktivitetsnivå og unngå aktiverende stimuli. </a:t>
            </a:r>
            <a:r>
              <a:rPr lang="nb-NO" sz="1100" dirty="0">
                <a:latin typeface="+mn-lt"/>
              </a:rPr>
              <a:t>Hvis man skjermer seg fra andre om kvelden, kan bruk</a:t>
            </a:r>
            <a:r>
              <a:rPr lang="nb-NO" sz="1100" baseline="0" dirty="0">
                <a:latin typeface="+mn-lt"/>
              </a:rPr>
              <a:t> av lampe med rødt lys være et alternativ. </a:t>
            </a:r>
            <a:r>
              <a:rPr lang="nb-NO" sz="1100" dirty="0">
                <a:latin typeface="+mn-lt"/>
              </a:rPr>
              <a:t>Rødt lys med lav effekt (og peis og stearinlys) hemmer ikke melatoninproduksjonen nevneverdig. </a:t>
            </a:r>
            <a:endParaRPr lang="nb-NO" sz="1100" baseline="0" dirty="0">
              <a:latin typeface="+mn-lt"/>
            </a:endParaRPr>
          </a:p>
          <a:p>
            <a:pPr marL="171450" indent="-171450">
              <a:buFontTx/>
              <a:buChar char="-"/>
            </a:pPr>
            <a:r>
              <a:rPr lang="nb-NO" sz="1100" baseline="0" dirty="0">
                <a:latin typeface="+mn-lt"/>
              </a:rPr>
              <a:t>Melatoninproduksjonen blokkeres hvis man eksponeres for blått lys på natten, f.eks. i forbindelse med dobesøk. </a:t>
            </a:r>
            <a:r>
              <a:rPr lang="nb-NO" altLang="nb-NO" sz="1100" dirty="0">
                <a:latin typeface="+mn-lt"/>
              </a:rPr>
              <a:t>Det er vist at selv beskjeden kunstig belysning (8 lux) hemmer melatoninutskillelsen og søvn. </a:t>
            </a:r>
            <a:r>
              <a:rPr lang="nb-NO" sz="1100" baseline="0" dirty="0">
                <a:latin typeface="+mn-lt"/>
              </a:rPr>
              <a:t>Bruk briller hvis det er nødvendig med eksponering for blått lys.</a:t>
            </a:r>
            <a:endParaRPr lang="nb-NO" sz="1100" dirty="0">
              <a:latin typeface="+mn-lt"/>
            </a:endParaRPr>
          </a:p>
          <a:p>
            <a:pPr marL="171450" indent="-171450">
              <a:buFontTx/>
              <a:buChar char="-"/>
            </a:pPr>
            <a:r>
              <a:rPr lang="nb-NO" altLang="nb-NO" sz="1100" dirty="0">
                <a:latin typeface="+mn-lt"/>
              </a:rPr>
              <a:t>Det er viktig at brillene dekker øyehulen helt slik at alt blått lys stenges ute. </a:t>
            </a:r>
          </a:p>
          <a:p>
            <a:pPr marL="171450" indent="-171450">
              <a:buFontTx/>
              <a:buChar char="-"/>
            </a:pPr>
            <a:r>
              <a:rPr lang="nb-NO" altLang="nb-NO" sz="1100" dirty="0">
                <a:latin typeface="+mn-lt"/>
              </a:rPr>
              <a:t>Det finnes diverse blålysfiltre for</a:t>
            </a:r>
            <a:r>
              <a:rPr lang="nb-NO" altLang="nb-NO" sz="1100" baseline="0" dirty="0">
                <a:latin typeface="+mn-lt"/>
              </a:rPr>
              <a:t> skjermer, f.eks. </a:t>
            </a:r>
            <a:r>
              <a:rPr lang="nb-NO" altLang="nb-NO" sz="1100" dirty="0">
                <a:latin typeface="+mn-lt"/>
              </a:rPr>
              <a:t>F.LUX som er en programvare for PC som gradvis reduserer blått lys på kvelden. </a:t>
            </a:r>
            <a:r>
              <a:rPr lang="nb-NO" altLang="nb-NO" sz="1100" dirty="0">
                <a:latin typeface="+mn-lt"/>
                <a:hlinkClick r:id="rId3"/>
              </a:rPr>
              <a:t>https://en.wikipedia.org/wiki/F.lux</a:t>
            </a:r>
            <a:endParaRPr lang="nb-NO" alt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Briller: f.eks. </a:t>
            </a:r>
            <a:r>
              <a:rPr lang="nb-NO" sz="1100" u="sng" dirty="0">
                <a:latin typeface="+mn-lt"/>
                <a:hlinkClick r:id="rId4"/>
              </a:rPr>
              <a:t>https://circadianeyewear.no/</a:t>
            </a:r>
            <a:endParaRPr lang="nb-NO" alt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Solbriller har ingen effekt mot blått og grønt lys. De beskytter kun mot UV-stråling.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Ressurs for videre lesing</a:t>
            </a:r>
            <a:r>
              <a:rPr lang="nb-NO" altLang="nb-NO" sz="1100" u="none" dirty="0">
                <a:latin typeface="+mn-lt"/>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Se</a:t>
            </a:r>
            <a:r>
              <a:rPr lang="nb-NO" altLang="nb-NO" sz="1100" baseline="0" dirty="0">
                <a:latin typeface="+mn-lt"/>
              </a:rPr>
              <a:t> Skjelstad (2021), s. 280-83.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p:txBody>
      </p:sp>
      <p:sp>
        <p:nvSpPr>
          <p:cNvPr id="4" name="Plassholder for lysbildenummer 3"/>
          <p:cNvSpPr>
            <a:spLocks noGrp="1"/>
          </p:cNvSpPr>
          <p:nvPr>
            <p:ph type="sldNum" sz="quarter" idx="10"/>
          </p:nvPr>
        </p:nvSpPr>
        <p:spPr/>
        <p:txBody>
          <a:bodyPr/>
          <a:lstStyle/>
          <a:p>
            <a:fld id="{5DA6FC46-1BDA-4C77-B4BA-10BAA3C0CB1D}" type="slidenum">
              <a:rPr lang="nb-NO" smtClean="0"/>
              <a:t>24</a:t>
            </a:fld>
            <a:endParaRPr lang="nb-NO"/>
          </a:p>
        </p:txBody>
      </p:sp>
    </p:spTree>
    <p:extLst>
      <p:ext uri="{BB962C8B-B14F-4D97-AF65-F5344CB8AC3E}">
        <p14:creationId xmlns:p14="http://schemas.microsoft.com/office/powerpoint/2010/main" val="404456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r>
              <a:rPr lang="nb-NO" b="1" baseline="0" dirty="0"/>
              <a:t> </a:t>
            </a:r>
          </a:p>
          <a:p>
            <a:endParaRPr lang="nb-NO" b="1" baseline="0" dirty="0"/>
          </a:p>
          <a:p>
            <a:pPr marL="0" indent="0">
              <a:buNone/>
            </a:pPr>
            <a:r>
              <a:rPr lang="nb-NO" altLang="nb-NO" b="1" dirty="0"/>
              <a:t>→ sett inn stimulerende og aktiverende tiltak ved depressive varselsignaler</a:t>
            </a:r>
            <a:endParaRPr lang="nb-NO" dirty="0"/>
          </a:p>
          <a:p>
            <a:pPr marL="171450" lvl="0" indent="-171450">
              <a:buFont typeface="Arial" panose="020B0604020202020204" pitchFamily="34" charset="0"/>
              <a:buChar char="•"/>
              <a:defRPr/>
            </a:pPr>
            <a:r>
              <a:rPr lang="nb-NO" altLang="nb-NO" dirty="0"/>
              <a:t>Aktivisering </a:t>
            </a:r>
          </a:p>
          <a:p>
            <a:pPr marL="171450" lvl="0" indent="-171450">
              <a:buFont typeface="Arial" panose="020B0604020202020204" pitchFamily="34" charset="0"/>
              <a:buChar char="•"/>
              <a:defRPr/>
            </a:pPr>
            <a:r>
              <a:rPr lang="nb-NO" altLang="nb-NO" dirty="0" err="1"/>
              <a:t>Stimulieksponering</a:t>
            </a:r>
            <a:r>
              <a:rPr lang="nb-NO" altLang="nb-NO" dirty="0"/>
              <a:t> (utsette</a:t>
            </a:r>
            <a:r>
              <a:rPr lang="nb-NO" altLang="nb-NO" baseline="0" dirty="0"/>
              <a:t> seg for den type aktiverende og oppkvikkende </a:t>
            </a:r>
            <a:r>
              <a:rPr lang="nb-NO" altLang="nb-NO" u="none" baseline="0" dirty="0"/>
              <a:t>sanseinntrykk</a:t>
            </a:r>
            <a:r>
              <a:rPr lang="nb-NO" altLang="nb-NO" baseline="0" dirty="0"/>
              <a:t> som man skal beskytte seg mot i en (</a:t>
            </a:r>
            <a:r>
              <a:rPr lang="nb-NO" altLang="nb-NO" baseline="0" dirty="0" err="1"/>
              <a:t>hypo</a:t>
            </a:r>
            <a:r>
              <a:rPr lang="nb-NO" altLang="nb-NO" baseline="0" dirty="0"/>
              <a:t>)manisk varselfase)</a:t>
            </a:r>
            <a:endParaRPr lang="nb-NO" altLang="nb-NO" dirty="0"/>
          </a:p>
          <a:p>
            <a:pPr marL="171450" lvl="0" indent="-171450">
              <a:buFont typeface="Arial" panose="020B0604020202020204" pitchFamily="34" charset="0"/>
              <a:buChar char="•"/>
              <a:defRPr/>
            </a:pPr>
            <a:r>
              <a:rPr lang="nb-NO" altLang="nb-NO" dirty="0"/>
              <a:t>Begrense søvn til normal varighet</a:t>
            </a:r>
          </a:p>
          <a:p>
            <a:pPr marL="0" indent="0">
              <a:buNone/>
            </a:pPr>
            <a:endParaRPr lang="nb-NO" dirty="0"/>
          </a:p>
          <a:p>
            <a:endParaRPr lang="nb-NO" b="1"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25</a:t>
            </a:fld>
            <a:endParaRPr lang="nb-NO"/>
          </a:p>
        </p:txBody>
      </p:sp>
    </p:spTree>
    <p:extLst>
      <p:ext uri="{BB962C8B-B14F-4D97-AF65-F5344CB8AC3E}">
        <p14:creationId xmlns:p14="http://schemas.microsoft.com/office/powerpoint/2010/main" val="4027975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I en depressiv varselfase begynner man å bli mer negativ, pessimistisk, sliten, passiv og unnvikende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Bygger seg ofte opp over lengre tid enn (</a:t>
            </a:r>
            <a:r>
              <a:rPr lang="nb-NO" sz="1100" dirty="0" err="1"/>
              <a:t>hypo</a:t>
            </a:r>
            <a:r>
              <a:rPr lang="nb-NO" sz="1100" dirty="0"/>
              <a:t>)mani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Når man jobber </a:t>
            </a:r>
            <a:r>
              <a:rPr lang="nb-NO" sz="1100" dirty="0" err="1"/>
              <a:t>motsyklisk</a:t>
            </a:r>
            <a:r>
              <a:rPr lang="nb-NO" sz="1100" dirty="0"/>
              <a:t>, oppfører man seg som om man har mer energi og lyst enn det som er tilfelle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 kan være vanskelig å unngå en depresjon, men noen ganger kan den bremses og mildnes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dirty="0"/>
          </a:p>
          <a:p>
            <a:pPr marL="171450" indent="-171450">
              <a:buFont typeface="Arial" panose="020B0604020202020204" pitchFamily="34" charset="0"/>
              <a:buChar char="•"/>
            </a:pPr>
            <a:r>
              <a:rPr lang="nb-NO" sz="1100" dirty="0"/>
              <a:t>Man trenger påkobling, ikke avkobling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Oppretthold hverdagens struktur og vaner, selv om det føles tyngre å gjennomføre. Best mulighet for å lykkes hvis man har innarbeidet gode vaner i vedlikeholdsfasen og har forpliktelser å ivareta.</a:t>
            </a:r>
          </a:p>
          <a:p>
            <a:pPr marL="171450" indent="-171450">
              <a:buFont typeface="Arial" panose="020B0604020202020204" pitchFamily="34" charset="0"/>
              <a:buChar char="•"/>
            </a:pPr>
            <a:r>
              <a:rPr lang="nb-NO" sz="1100" dirty="0"/>
              <a:t>Fortsett å være sosialt aktiv, selv om det ikke gir samme glede</a:t>
            </a:r>
          </a:p>
          <a:p>
            <a:pPr marL="171450" indent="-171450">
              <a:buFont typeface="Arial" panose="020B0604020202020204" pitchFamily="34" charset="0"/>
              <a:buChar char="•"/>
            </a:pPr>
            <a:r>
              <a:rPr lang="nb-NO" sz="1100" dirty="0"/>
              <a:t>Iverksett vitaliserende (energigivende</a:t>
            </a:r>
            <a:r>
              <a:rPr lang="nb-NO" sz="1100" baseline="0" dirty="0"/>
              <a:t> / </a:t>
            </a:r>
            <a:r>
              <a:rPr lang="nb-NO" sz="1100" dirty="0"/>
              <a:t>oppkvikkende) mottiltak, f.eks. å trene minst like mye, gjøre fysiske nytteaktiviteter i hjemmet eller gå på konsert.</a:t>
            </a:r>
          </a:p>
          <a:p>
            <a:pPr marL="171450" indent="-171450">
              <a:buFont typeface="Arial" panose="020B0604020202020204" pitchFamily="34" charset="0"/>
              <a:buChar char="•"/>
            </a:pPr>
            <a:r>
              <a:rPr lang="nb-NO" altLang="nb-NO" sz="1100" baseline="0" dirty="0"/>
              <a:t>Oppsøk oppkvikkende stimuli som lys, en spennende film, dansemusikk, en festival eller reise som gir mange sanseinntrykk.</a:t>
            </a:r>
          </a:p>
          <a:p>
            <a:pPr marL="0" indent="0">
              <a:buFont typeface="Arial" panose="020B0604020202020204" pitchFamily="34" charset="0"/>
              <a:buNone/>
            </a:pPr>
            <a:endParaRPr lang="nb-NO" sz="1100" dirty="0"/>
          </a:p>
          <a:p>
            <a:pPr marL="0" indent="0">
              <a:buFont typeface="Arial" panose="020B0604020202020204" pitchFamily="34" charset="0"/>
              <a:buNone/>
            </a:pPr>
            <a:r>
              <a:rPr lang="nb-NO" sz="1100" dirty="0"/>
              <a:t>Inngå avtaler med familie og venner i vedlikeholdsfasen om drahjelp </a:t>
            </a:r>
            <a:r>
              <a:rPr lang="nb-NO" sz="1100" dirty="0" err="1"/>
              <a:t>mtp</a:t>
            </a:r>
            <a:r>
              <a:rPr lang="nb-NO" sz="1100" dirty="0"/>
              <a:t>. aktiviteter</a:t>
            </a:r>
          </a:p>
          <a:p>
            <a:endParaRPr lang="nb-NO" sz="1100" dirty="0"/>
          </a:p>
          <a:p>
            <a:r>
              <a:rPr lang="nb-NO" sz="1100" dirty="0"/>
              <a:t>NB! Det beskrevne er mest relevant for de som i utgangspunktet er stabile og deretter gradvis utvikler depresjon. Hvis den forutgående tilstanden er langvarig hypomani eller mani, er kroppen ofte så utarmet (og nedturen så kraftig) at man trenger hvile for å hente seg inn igjen.    </a:t>
            </a:r>
          </a:p>
          <a:p>
            <a:endParaRPr lang="nb-NO" sz="1100" dirty="0"/>
          </a:p>
          <a:p>
            <a:r>
              <a:rPr lang="nb-NO" sz="1100" b="0" dirty="0"/>
              <a:t>SPØRSMÅL: </a:t>
            </a:r>
          </a:p>
          <a:p>
            <a:pPr marL="171450" indent="-171450">
              <a:buFontTx/>
              <a:buChar char="-"/>
            </a:pPr>
            <a:r>
              <a:rPr lang="nb-NO" sz="1100" b="0" i="0" dirty="0"/>
              <a:t>Er det noen som har erfaringer med </a:t>
            </a:r>
            <a:r>
              <a:rPr lang="nb-NO" sz="1100" b="0" i="0" dirty="0" err="1"/>
              <a:t>motsykliske</a:t>
            </a:r>
            <a:r>
              <a:rPr lang="nb-NO" sz="1100" b="0" i="0" dirty="0"/>
              <a:t> tiltak i starten av depressive episoder?</a:t>
            </a:r>
          </a:p>
          <a:p>
            <a:pPr marL="0" indent="0">
              <a:buFontTx/>
              <a:buNone/>
            </a:pPr>
            <a:endParaRPr lang="nb-NO" sz="1200" b="0" i="0"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26</a:t>
            </a:fld>
            <a:endParaRPr lang="nb-NO"/>
          </a:p>
        </p:txBody>
      </p:sp>
    </p:spTree>
    <p:extLst>
      <p:ext uri="{BB962C8B-B14F-4D97-AF65-F5344CB8AC3E}">
        <p14:creationId xmlns:p14="http://schemas.microsoft.com/office/powerpoint/2010/main" val="87976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 typeface="Arial" panose="020B0604020202020204" pitchFamily="34" charset="0"/>
              <a:buChar char="•"/>
            </a:pPr>
            <a:r>
              <a:rPr lang="nb-NO" sz="1100" dirty="0"/>
              <a:t>Daglig lyseksponering på formiddagen virker stimulerende og er vist å ha god effekt for mange med bipolare depresjoner</a:t>
            </a:r>
          </a:p>
          <a:p>
            <a:pPr marL="171450" indent="-171450">
              <a:buFont typeface="Arial" panose="020B0604020202020204" pitchFamily="34" charset="0"/>
              <a:buChar char="•"/>
            </a:pPr>
            <a:r>
              <a:rPr lang="nb-NO" sz="1100" dirty="0"/>
              <a:t>Lyskasser kan brukes når det ikke er tilstrekkelig sollys (i vinterhalvåret og ved overskyet vær om sommeren)</a:t>
            </a:r>
          </a:p>
          <a:p>
            <a:pPr marL="457200" lvl="1" indent="0">
              <a:buFont typeface="Arial" panose="020B0604020202020204" pitchFamily="34" charset="0"/>
              <a:buNone/>
            </a:pPr>
            <a:r>
              <a:rPr lang="nb-NO" sz="1100" dirty="0"/>
              <a:t>- Studier har brukt enten lyskasser med 10000 lux i 30 min. eller 5000 lux i 60 min.</a:t>
            </a:r>
          </a:p>
          <a:p>
            <a:pPr marL="171450" indent="-171450">
              <a:buFont typeface="Arial" panose="020B0604020202020204" pitchFamily="34" charset="0"/>
              <a:buChar char="•"/>
            </a:pPr>
            <a:r>
              <a:rPr lang="nb-NO" sz="1100" dirty="0"/>
              <a:t>Det er ikke gjort studier på effekt i depressiv varselfase, men det kan være verdt å forsøke</a:t>
            </a:r>
          </a:p>
          <a:p>
            <a:pPr marL="0" indent="0">
              <a:buFontTx/>
              <a:buNone/>
            </a:pPr>
            <a:endParaRPr lang="nb-NO" sz="1100" b="1" dirty="0"/>
          </a:p>
          <a:p>
            <a:pPr marL="0" indent="0">
              <a:buFontTx/>
              <a:buNone/>
            </a:pPr>
            <a:r>
              <a:rPr lang="nb-NO" sz="1100" b="0" u="sng" dirty="0"/>
              <a:t>Tilleggsinformasjon ved behov:</a:t>
            </a:r>
          </a:p>
          <a:p>
            <a:pPr marL="171450" indent="-171450">
              <a:buFontTx/>
              <a:buChar char="-"/>
            </a:pPr>
            <a:r>
              <a:rPr lang="nb-NO" sz="1100" dirty="0"/>
              <a:t>Alle i studiene var medisinerte, bl.a. for å forhindre omslag til (</a:t>
            </a:r>
            <a:r>
              <a:rPr lang="nb-NO" sz="1100" dirty="0" err="1"/>
              <a:t>hypo</a:t>
            </a:r>
            <a:r>
              <a:rPr lang="nb-NO" sz="1100" dirty="0"/>
              <a:t>)mani.</a:t>
            </a:r>
          </a:p>
          <a:p>
            <a:pPr marL="171450" indent="-171450">
              <a:buFontTx/>
              <a:buChar char="-"/>
            </a:pPr>
            <a:r>
              <a:rPr lang="nb-NO" sz="1100" dirty="0"/>
              <a:t>En studie viste at 20 % av deltagere med hurtigsvingende forløpsvariant utviklet (</a:t>
            </a:r>
            <a:r>
              <a:rPr lang="nb-NO" sz="1100" dirty="0" err="1"/>
              <a:t>hypo</a:t>
            </a:r>
            <a:r>
              <a:rPr lang="nb-NO" sz="1100" dirty="0"/>
              <a:t>)mani ved bruk av lyseksponering,</a:t>
            </a:r>
            <a:r>
              <a:rPr lang="nb-NO" sz="1100" baseline="0" dirty="0"/>
              <a:t> men det kan skyldes at de hadde hyppige svingninger, ikke lyseksponeringen. Det er også verd å merke seg at sollyset fra skyfri himmel om sommeren er mye sterkere (minst 100.000 lux) enn lyset fra lyskasser.</a:t>
            </a:r>
            <a:r>
              <a:rPr lang="nb-NO" sz="1100" dirty="0"/>
              <a:t> For de med hyppige svingninger og blandede symptomer er det uansett lurt å konferere med behandler før oppstart og</a:t>
            </a:r>
            <a:r>
              <a:rPr lang="nb-NO" sz="1100" baseline="0" dirty="0"/>
              <a:t> å ha</a:t>
            </a:r>
            <a:r>
              <a:rPr lang="nb-NO" sz="1100" dirty="0"/>
              <a:t> en plan for hvordan en ev. økende ustabilitet skal håndteres.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Denne lyskassen</a:t>
            </a:r>
            <a:r>
              <a:rPr lang="nb-NO" sz="1100" baseline="0" dirty="0"/>
              <a:t> </a:t>
            </a:r>
            <a:r>
              <a:rPr lang="nb-NO" sz="1100" dirty="0"/>
              <a:t>med 10000 lux ble brukt: </a:t>
            </a:r>
            <a:r>
              <a:rPr lang="en-US" sz="1100" dirty="0">
                <a:hlinkClick r:id="rId3"/>
              </a:rPr>
              <a:t>Carex Day-Light Classic Plus Light Therapy Lamp | Carex</a:t>
            </a:r>
            <a:r>
              <a:rPr lang="nb-NO" sz="1100" u="sng" dirty="0"/>
              <a:t>.</a:t>
            </a:r>
            <a:r>
              <a:rPr lang="nb-NO" sz="1100" u="none" dirty="0"/>
              <a:t> Det finnes mange andre</a:t>
            </a:r>
            <a:r>
              <a:rPr lang="nb-NO" sz="1100" u="none" baseline="0" dirty="0"/>
              <a:t> alternativer.</a:t>
            </a:r>
            <a:r>
              <a:rPr lang="nb-NO"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t>M</a:t>
            </a:r>
            <a:r>
              <a:rPr lang="nb-NO" sz="1100" dirty="0"/>
              <a:t>er om lysterapi og detaljer om lux, se kap. 17, s. 288-91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27</a:t>
            </a:fld>
            <a:endParaRPr lang="nb-NO"/>
          </a:p>
        </p:txBody>
      </p:sp>
    </p:spTree>
    <p:extLst>
      <p:ext uri="{BB962C8B-B14F-4D97-AF65-F5344CB8AC3E}">
        <p14:creationId xmlns:p14="http://schemas.microsoft.com/office/powerpoint/2010/main" val="1334782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Lag en plan for </a:t>
            </a:r>
            <a:r>
              <a:rPr lang="nb-NO" sz="1100" dirty="0" err="1"/>
              <a:t>motsykliske</a:t>
            </a:r>
            <a:r>
              <a:rPr lang="nb-NO" sz="1100" dirty="0"/>
              <a:t> tiltak i varselfasen. Ved å inngå avtaler med de nærmeste er det lettere å få gjennomført skjerming ved</a:t>
            </a:r>
            <a:r>
              <a:rPr lang="nb-NO" sz="1100" baseline="0" dirty="0"/>
              <a:t> maniske varselsignaler (varseltegn og varselsymptomer) og å få hjelp til aktivisering og stimulering ved depressive varselsignaler.</a:t>
            </a:r>
            <a:r>
              <a:rPr lang="nb-NO" sz="1100" dirty="0"/>
              <a:t> </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28</a:t>
            </a:fld>
            <a:endParaRPr lang="nb-NO"/>
          </a:p>
        </p:txBody>
      </p:sp>
    </p:spTree>
    <p:extLst>
      <p:ext uri="{BB962C8B-B14F-4D97-AF65-F5344CB8AC3E}">
        <p14:creationId xmlns:p14="http://schemas.microsoft.com/office/powerpoint/2010/main" val="2917927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i="0" dirty="0"/>
              <a:t>Tekst: </a:t>
            </a:r>
          </a:p>
          <a:p>
            <a:r>
              <a:rPr lang="nb-NO" sz="1100" i="0" dirty="0"/>
              <a:t>Det kan ta noe tid å bli bevisst gode varseltegn og ulike aspekter ved disse. Dere kan starte prosessen til neste </a:t>
            </a:r>
            <a:r>
              <a:rPr lang="nb-NO" sz="1100" i="0" dirty="0" err="1"/>
              <a:t>kursgang</a:t>
            </a:r>
            <a:r>
              <a:rPr lang="nb-NO" sz="1100" i="0" dirty="0"/>
              <a:t>, men dette</a:t>
            </a:r>
            <a:r>
              <a:rPr lang="nb-NO" sz="1100" i="0" baseline="0" dirty="0"/>
              <a:t> er noe dere bør</a:t>
            </a:r>
            <a:r>
              <a:rPr lang="nb-NO" sz="1100" i="0" dirty="0"/>
              <a:t> utforske over tid, gjerne i dialog med de nærmeste og behandleren</a:t>
            </a:r>
            <a:r>
              <a:rPr lang="nb-NO" sz="1100" i="0" baseline="0" dirty="0"/>
              <a:t>, hvis dere har en. Når dere etter hvert har identifisert varseltegn, kan dere begynne å skrive inn </a:t>
            </a:r>
            <a:r>
              <a:rPr lang="nb-NO" sz="1100" i="0" baseline="0" dirty="0" err="1"/>
              <a:t>motsykliske</a:t>
            </a:r>
            <a:r>
              <a:rPr lang="nb-NO" sz="1100" i="0" baseline="0" dirty="0"/>
              <a:t> tiltak rettet mot varseltegnet. Ikke glem å avklare medikamentelle endringer for å sikre søvn og demping av tilstanden ved begynnende hypomani med lege.</a:t>
            </a:r>
          </a:p>
          <a:p>
            <a:endParaRPr lang="nb-NO" sz="1100" i="0" baseline="0" dirty="0"/>
          </a:p>
          <a:p>
            <a:r>
              <a:rPr lang="nb-NO" sz="1100" b="1" i="0" baseline="0" dirty="0"/>
              <a:t>Deltagerpresentasjoner av forebyggelsesplan på </a:t>
            </a:r>
            <a:r>
              <a:rPr lang="nb-NO" sz="1100" b="1" i="0" baseline="0" dirty="0" err="1"/>
              <a:t>kursgang</a:t>
            </a:r>
            <a:r>
              <a:rPr lang="nb-NO" sz="1100" b="1" i="0" baseline="0" dirty="0"/>
              <a:t> 13:</a:t>
            </a:r>
            <a:r>
              <a:rPr lang="nb-NO" sz="1100" i="0" baseline="0" dirty="0"/>
              <a:t> Fortell deltagerne at vi nå er ferdige med innføringen i hvordan bruke forebyggelsesplanen. Varsle dem om at vi på </a:t>
            </a:r>
            <a:r>
              <a:rPr lang="nb-NO" sz="1100" i="0" baseline="0" dirty="0" err="1"/>
              <a:t>kursgang</a:t>
            </a:r>
            <a:r>
              <a:rPr lang="nb-NO" sz="1100" i="0" baseline="0" dirty="0"/>
              <a:t> 12 vil spørre om det er en eller to deltagere som er villige til å legge fram sin foreløpige forebyggelsesplan </a:t>
            </a:r>
            <a:r>
              <a:rPr lang="nb-NO" sz="1100" i="0" baseline="0"/>
              <a:t>for gruppen på </a:t>
            </a:r>
            <a:r>
              <a:rPr lang="nb-NO" sz="1100" i="0" baseline="0" dirty="0" err="1"/>
              <a:t>kursgang</a:t>
            </a:r>
            <a:r>
              <a:rPr lang="nb-NO" sz="1100" i="0" baseline="0" dirty="0"/>
              <a:t> 13.</a:t>
            </a:r>
          </a:p>
          <a:p>
            <a:endParaRPr lang="nb-NO" sz="1100" i="0" baseline="0" dirty="0"/>
          </a:p>
          <a:p>
            <a:r>
              <a:rPr lang="nb-NO" sz="1100" b="1" i="0" dirty="0"/>
              <a:t>Evalueringsskjemaet:</a:t>
            </a:r>
            <a:r>
              <a:rPr lang="nb-NO" sz="1100" i="0" dirty="0"/>
              <a:t> Minn deltagerne om å evaluere dagens kurs.</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29</a:t>
            </a:fld>
            <a:endParaRPr lang="nb-NO"/>
          </a:p>
        </p:txBody>
      </p:sp>
    </p:spTree>
    <p:extLst>
      <p:ext uri="{BB962C8B-B14F-4D97-AF65-F5344CB8AC3E}">
        <p14:creationId xmlns:p14="http://schemas.microsoft.com/office/powerpoint/2010/main" val="392903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i="0" baseline="0" dirty="0"/>
              <a:t>Tekst:</a:t>
            </a:r>
            <a:endParaRPr lang="nb-NO" sz="1100" i="1" baseline="0" dirty="0"/>
          </a:p>
          <a:p>
            <a:pPr marL="228600" indent="-228600">
              <a:buFont typeface="Arial" panose="020B0604020202020204" pitchFamily="34" charset="0"/>
              <a:buChar char="•"/>
            </a:pPr>
            <a:r>
              <a:rPr lang="nb-NO" sz="1100" i="0" baseline="0" dirty="0"/>
              <a:t>I dag skal vi snakke om varselfasen, som kommer før en affektiv episode. </a:t>
            </a:r>
          </a:p>
          <a:p>
            <a:pPr marL="228600" indent="-228600">
              <a:buFont typeface="Arial" panose="020B0604020202020204" pitchFamily="34" charset="0"/>
              <a:buChar char="•"/>
            </a:pPr>
            <a:r>
              <a:rPr lang="nb-NO" sz="1100" i="0" baseline="0" dirty="0"/>
              <a:t>Dere vil lære om hva varselsignaler er (varselsymptomer og varseltegn). Det blir summegrupper om varseltegn på både hypomani og depresjon. Vi skal snakke om hvordan det å gjenkjenne varselsignaler kan brukes til å selv sette inn tiltak for å bremse eller stoppe utviklingen av en affektiv episode.</a:t>
            </a:r>
          </a:p>
          <a:p>
            <a:pPr marL="171450" indent="-171450">
              <a:buFont typeface="Arial" panose="020B0604020202020204" pitchFamily="34" charset="0"/>
              <a:buChar char="•"/>
            </a:pPr>
            <a:r>
              <a:rPr lang="nb-NO" sz="1100" i="0" baseline="0" dirty="0"/>
              <a:t>Å jobbe videre med varselsignaler i forebyggelsesplanen er egenaktiviteten til neste </a:t>
            </a:r>
            <a:r>
              <a:rPr lang="nb-NO" sz="1100" i="0" baseline="0" dirty="0" err="1"/>
              <a:t>kursgang</a:t>
            </a:r>
            <a:r>
              <a:rPr lang="nb-NO" sz="1100" i="0" baseline="0" dirty="0"/>
              <a:t>. </a:t>
            </a:r>
            <a:endParaRPr lang="nb-NO" sz="1100" i="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3</a:t>
            </a:fld>
            <a:endParaRPr lang="nb-NO"/>
          </a:p>
        </p:txBody>
      </p:sp>
    </p:spTree>
    <p:extLst>
      <p:ext uri="{BB962C8B-B14F-4D97-AF65-F5344CB8AC3E}">
        <p14:creationId xmlns:p14="http://schemas.microsoft.com/office/powerpoint/2010/main" val="1220713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DA6FC46-1BDA-4C77-B4BA-10BAA3C0CB1D}" type="slidenum">
              <a:rPr lang="nb-NO" smtClean="0"/>
              <a:t>30</a:t>
            </a:fld>
            <a:endParaRPr lang="nb-NO"/>
          </a:p>
        </p:txBody>
      </p:sp>
    </p:spTree>
    <p:extLst>
      <p:ext uri="{BB962C8B-B14F-4D97-AF65-F5344CB8AC3E}">
        <p14:creationId xmlns:p14="http://schemas.microsoft.com/office/powerpoint/2010/main" val="29798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endParaRPr lang="nb-NO" sz="1100" dirty="0"/>
          </a:p>
          <a:p>
            <a:pPr marL="0" indent="0">
              <a:buNone/>
            </a:pPr>
            <a:r>
              <a:rPr lang="nb-NO" sz="1100" dirty="0"/>
              <a:t>Først skal vi snakke om varselfasen</a:t>
            </a:r>
            <a:r>
              <a:rPr lang="nb-NO" sz="1100" baseline="0" dirty="0"/>
              <a:t>. </a:t>
            </a:r>
          </a:p>
          <a:p>
            <a:pPr marL="0" indent="0">
              <a:buNone/>
            </a:pPr>
            <a:endParaRPr lang="nb-NO" sz="1100" baseline="0" dirty="0"/>
          </a:p>
          <a:p>
            <a:pPr marL="0" indent="0">
              <a:buNone/>
            </a:pPr>
            <a:r>
              <a:rPr lang="nb-NO" sz="1100" dirty="0"/>
              <a:t>Hva er varselfasen?</a:t>
            </a:r>
          </a:p>
          <a:p>
            <a:pPr marL="171450" indent="-171450">
              <a:buFont typeface="Arial" panose="020B0604020202020204" pitchFamily="34" charset="0"/>
              <a:buChar char="•"/>
            </a:pPr>
            <a:r>
              <a:rPr lang="nb-NO" sz="1100" dirty="0"/>
              <a:t>En overgangsfase mellom stabilitet og en fullt utviklet affektiv episode</a:t>
            </a:r>
          </a:p>
          <a:p>
            <a:pPr marL="171450" indent="-171450">
              <a:buFont typeface="Arial" panose="020B0604020202020204" pitchFamily="34" charset="0"/>
              <a:buChar char="•"/>
            </a:pPr>
            <a:r>
              <a:rPr lang="nb-NO" sz="1100" dirty="0"/>
              <a:t>Den kjennetegnes av milde symptomer som varsler om at en ny affektiv episode </a:t>
            </a:r>
            <a:r>
              <a:rPr lang="nb-NO" sz="1100" i="1" dirty="0"/>
              <a:t>kan</a:t>
            </a:r>
            <a:r>
              <a:rPr lang="nb-NO" sz="1100" dirty="0"/>
              <a:t> være i anmarsj</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Varigheten av varselfasen varierer, men det er ofte snakk om dager. Noen ganger utvikles en full episode</a:t>
            </a:r>
            <a:r>
              <a:rPr lang="nb-NO" sz="1100" baseline="0" dirty="0"/>
              <a:t> i løpet av timer (brå/akutt debut), andre ganger kan en episode bygge seg opp over noe tid – spesielt depresjoner.</a:t>
            </a:r>
          </a:p>
          <a:p>
            <a:pPr marL="0" indent="0">
              <a:buNone/>
            </a:pPr>
            <a:endParaRPr lang="nb-NO" sz="1100" dirty="0"/>
          </a:p>
          <a:p>
            <a:pPr marL="0" indent="0">
              <a:buNone/>
            </a:pPr>
            <a:r>
              <a:rPr lang="nb-NO" sz="1100" dirty="0"/>
              <a:t>Hvorfor er den viktig?</a:t>
            </a:r>
          </a:p>
          <a:p>
            <a:pPr marL="171450" indent="-171450">
              <a:buFont typeface="Arial" panose="020B0604020202020204" pitchFamily="34" charset="0"/>
              <a:buChar char="•"/>
            </a:pPr>
            <a:r>
              <a:rPr lang="nb-NO" sz="1100" dirty="0"/>
              <a:t>Forskning og erfaringer viser at det er mulig å stoppe eller dempe en ny sykdomsepisode hvis man gjør riktige tiltak tidlig nok</a:t>
            </a:r>
          </a:p>
          <a:p>
            <a:pPr marL="171450" indent="-171450">
              <a:buFont typeface="Arial" panose="020B0604020202020204" pitchFamily="34" charset="0"/>
              <a:buChar char="•"/>
            </a:pPr>
            <a:r>
              <a:rPr lang="nb-NO" sz="1100" dirty="0"/>
              <a:t>Men for å få til det, må man først identifisere pålitelige varselsignaler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4</a:t>
            </a:fld>
            <a:endParaRPr lang="nb-NO"/>
          </a:p>
        </p:txBody>
      </p:sp>
    </p:spTree>
    <p:extLst>
      <p:ext uri="{BB962C8B-B14F-4D97-AF65-F5344CB8AC3E}">
        <p14:creationId xmlns:p14="http://schemas.microsoft.com/office/powerpoint/2010/main" val="344601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Pålitelig identifisering av varselsignaler forutsetter at</a:t>
            </a:r>
            <a:r>
              <a:rPr lang="nb-NO" sz="1100" baseline="0" dirty="0"/>
              <a:t> man kan legge merke til endringer som indikerer starten på en ny affektiv episode.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Det er lettest å oppdage avvik hvis «bakteppet» er mest mulig stabilt både hva gjelder psykisk tilstand og livsførsel.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Eks: For en person som opplever mye psykisk ustabilitet i friskeste fase, hyppig bruker rusmidler, har ustabil livsførsel og døgnrytme, få faste rutiner i livet o.l., kan det være vanskelig å finne ut hva som er pålitelige varselsignaler. Det kan bli mange falske alarmer som igjen virker forvirrende og demotiverende. Som tidligere nevnt, vil det for disse være mer hensiktsmessig å fokusere på å oppnå større stabilitet i vedlikeholdsfasen og heller benytte varselfasemetodikken når forutsetningene er bedret.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indent="0">
              <a:buFont typeface="Arial" panose="020B0604020202020204" pitchFamily="34" charset="0"/>
              <a:buNone/>
            </a:pPr>
            <a:r>
              <a:rPr lang="nb-NO" sz="1100" dirty="0"/>
              <a:t>Varselsignalmetodikken passer derfor best for</a:t>
            </a:r>
            <a:r>
              <a:rPr lang="nb-NO" sz="1100" baseline="0" dirty="0"/>
              <a:t> d</a:t>
            </a:r>
            <a:r>
              <a:rPr lang="nb-NO" sz="1100" dirty="0"/>
              <a:t>e som </a:t>
            </a:r>
          </a:p>
          <a:p>
            <a:pPr marL="171450" lvl="0" indent="-171450">
              <a:buFont typeface="Arial" panose="020B0604020202020204" pitchFamily="34" charset="0"/>
              <a:buChar char="•"/>
            </a:pPr>
            <a:r>
              <a:rPr lang="nb-NO" sz="1100" dirty="0"/>
              <a:t>er stemningsstabile eller har relativt stabile og forutsigbare symptomer i vedlikeholdsfasen</a:t>
            </a:r>
          </a:p>
          <a:p>
            <a:pPr marL="171450" lvl="0" indent="-171450">
              <a:buFont typeface="Arial" panose="020B0604020202020204" pitchFamily="34" charset="0"/>
              <a:buChar char="•"/>
            </a:pPr>
            <a:r>
              <a:rPr lang="nb-NO" sz="1100" dirty="0"/>
              <a:t>har en stabil livssituasjon med et relativt regelmessig og forutsigbart liv</a:t>
            </a:r>
          </a:p>
          <a:p>
            <a:pPr marL="171450" lvl="0" indent="-171450">
              <a:buFont typeface="Arial" panose="020B0604020202020204" pitchFamily="34" charset="0"/>
              <a:buChar char="•"/>
            </a:pPr>
            <a:r>
              <a:rPr lang="nb-NO" sz="1100" dirty="0"/>
              <a:t>opplever rene affektive episoder </a:t>
            </a:r>
            <a:r>
              <a:rPr lang="nb-NO" sz="1100" dirty="0">
                <a:solidFill>
                  <a:srgbClr val="FF0000"/>
                </a:solidFill>
              </a:rPr>
              <a:t>(ikke-blandede episoder)</a:t>
            </a:r>
            <a:endParaRPr lang="nb-NO" sz="1100" dirty="0"/>
          </a:p>
          <a:p>
            <a:pPr marL="628650" lvl="1" indent="-171450">
              <a:buFontTx/>
              <a:buChar char="-"/>
            </a:pPr>
            <a:r>
              <a:rPr lang="nb-NO" sz="1100" baseline="0" dirty="0"/>
              <a:t>Blandede tilstander (samtidige symptomer fra begge polariteter eller rask veksling mellom polene) er ofte uforutsigbare og uoversiktlige.</a:t>
            </a:r>
          </a:p>
          <a:p>
            <a:pPr marL="628650" lvl="1" indent="-171450">
              <a:buFontTx/>
              <a:buChar char="-"/>
            </a:pPr>
            <a:r>
              <a:rPr lang="nb-NO" sz="1100" baseline="0" dirty="0"/>
              <a:t>Personer med blandede tilstander kan kartlegge varselsignaler, men uten en tydelig polaritet er det vanskelig å sette inn rene </a:t>
            </a:r>
            <a:r>
              <a:rPr lang="nb-NO" sz="1100" baseline="0" dirty="0" err="1"/>
              <a:t>motsykliske</a:t>
            </a:r>
            <a:r>
              <a:rPr lang="nb-NO" sz="1100" baseline="0" dirty="0"/>
              <a:t> tiltak. Da må man undersøke om det er mulig å finne mer skreddersydde tiltak med forebyggende effekt.</a:t>
            </a:r>
          </a:p>
          <a:p>
            <a:pPr marL="171450" indent="-171450">
              <a:buFontTx/>
              <a:buChar char="-"/>
            </a:pPr>
            <a:endParaRPr lang="nb-NO" sz="1100" baseline="0" dirty="0"/>
          </a:p>
          <a:p>
            <a:pPr marL="171450" indent="-171450">
              <a:buFontTx/>
              <a:buChar char="-"/>
            </a:pPr>
            <a:endParaRPr lang="nb-NO" sz="1100" baseline="0" dirty="0"/>
          </a:p>
          <a:p>
            <a:pPr marL="171450" indent="-171450">
              <a:buFontTx/>
              <a:buChar char="-"/>
            </a:pPr>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5</a:t>
            </a:fld>
            <a:endParaRPr lang="nb-NO"/>
          </a:p>
        </p:txBody>
      </p:sp>
    </p:spTree>
    <p:extLst>
      <p:ext uri="{BB962C8B-B14F-4D97-AF65-F5344CB8AC3E}">
        <p14:creationId xmlns:p14="http://schemas.microsoft.com/office/powerpoint/2010/main" val="255413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Å forebygge oppturer er viktigst for de med bipolar I lidelse og fulle manier</a:t>
            </a:r>
          </a:p>
          <a:p>
            <a:pPr marL="628650" lvl="1" indent="-171450">
              <a:buFontTx/>
              <a:buChar char="-"/>
            </a:pPr>
            <a:r>
              <a:rPr lang="nb-NO" sz="1100" dirty="0"/>
              <a:t>Mani har</a:t>
            </a:r>
            <a:r>
              <a:rPr lang="nb-NO" sz="1100" baseline="0" dirty="0"/>
              <a:t> en rekke negative konsekvenser både mens den pågår og i etterkant. </a:t>
            </a:r>
            <a:endParaRPr lang="nb-NO" sz="1100" dirty="0"/>
          </a:p>
          <a:p>
            <a:pPr marL="171450" indent="-171450">
              <a:buFont typeface="Arial" panose="020B0604020202020204" pitchFamily="34" charset="0"/>
              <a:buChar char="•"/>
            </a:pPr>
            <a:r>
              <a:rPr lang="nb-NO" sz="1100" dirty="0"/>
              <a:t>Kan</a:t>
            </a:r>
            <a:r>
              <a:rPr lang="nb-NO" sz="1100" baseline="0" dirty="0"/>
              <a:t> o</a:t>
            </a:r>
            <a:r>
              <a:rPr lang="nb-NO" sz="1100" dirty="0"/>
              <a:t>gså være viktig for mange med bipolar II lidelse og hypomanier</a:t>
            </a:r>
          </a:p>
          <a:p>
            <a:pPr marL="628650" lvl="1" indent="-171450">
              <a:buFont typeface="Arial" panose="020B0604020202020204" pitchFamily="34" charset="0"/>
              <a:buChar char="•"/>
            </a:pPr>
            <a:r>
              <a:rPr lang="nb-NO" sz="1100" dirty="0"/>
              <a:t>Jo lenger en (</a:t>
            </a:r>
            <a:r>
              <a:rPr lang="nb-NO" sz="1100" dirty="0" err="1"/>
              <a:t>hypo</a:t>
            </a:r>
            <a:r>
              <a:rPr lang="nb-NO" sz="1100" dirty="0"/>
              <a:t>)mani varer, desto verre blir ofte depresjonen i etterkant</a:t>
            </a:r>
          </a:p>
          <a:p>
            <a:pPr marL="1085850" lvl="2" indent="-171450">
              <a:buFontTx/>
              <a:buChar char="-"/>
            </a:pPr>
            <a:r>
              <a:rPr lang="nb-NO" sz="1100" baseline="0" dirty="0"/>
              <a:t>Å forebygge langvarige hypomanier kan være et viktig </a:t>
            </a:r>
            <a:r>
              <a:rPr lang="nb-NO" sz="1100" dirty="0"/>
              <a:t>tiltak for å forebygge eller mildne en påfølgende depresjon. </a:t>
            </a:r>
          </a:p>
          <a:p>
            <a:pPr marL="1085850" lvl="2" indent="-171450">
              <a:buFontTx/>
              <a:buChar char="-"/>
            </a:pPr>
            <a:r>
              <a:rPr lang="nb-NO" sz="1100" baseline="0" dirty="0"/>
              <a:t>Ved lange hypomanier (og manier) går kroppen på et høyt turtall som ikke er bærekraftig over tid. Det kan føre til utarming og kollaps (jf. belønningssystemet og stress-responssystemet på </a:t>
            </a:r>
            <a:r>
              <a:rPr lang="nb-NO" sz="1100" baseline="0" dirty="0" err="1"/>
              <a:t>kursgang</a:t>
            </a:r>
            <a:r>
              <a:rPr lang="nb-NO" sz="1100" baseline="0" dirty="0"/>
              <a:t> 6). Det er som å leve på et forbrukslån med høy rente som må tilbakebetales i form av depresjon i etterkant.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Omtrent 60 % av (</a:t>
            </a:r>
            <a:r>
              <a:rPr lang="nb-NO" sz="1100" dirty="0" err="1"/>
              <a:t>hypo</a:t>
            </a:r>
            <a:r>
              <a:rPr lang="nb-NO" sz="1100" dirty="0"/>
              <a:t>)maniske episoder etterfølges av depresjon. For andre </a:t>
            </a:r>
            <a:r>
              <a:rPr lang="nb-NO" sz="1100" baseline="0" dirty="0"/>
              <a:t>avtar (</a:t>
            </a:r>
            <a:r>
              <a:rPr lang="nb-NO" sz="1100" baseline="0" dirty="0" err="1"/>
              <a:t>hypo</a:t>
            </a:r>
            <a:r>
              <a:rPr lang="nb-NO" sz="1100" baseline="0" dirty="0"/>
              <a:t>)maniene gradvis mot normalt stemningsleie. </a:t>
            </a:r>
          </a:p>
          <a:p>
            <a:pPr marL="628650" lvl="1" indent="-171450">
              <a:buFont typeface="Arial" panose="020B0604020202020204" pitchFamily="34" charset="0"/>
              <a:buChar char="•"/>
            </a:pPr>
            <a:r>
              <a:rPr lang="nb-NO" sz="1100" dirty="0"/>
              <a:t>Andre personlige fordeler bør vurderes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Hypomani i få dager har normalt ikke større negative konsekvenser, men her må den enkelte gjøre en kritisk vurdering av hvordan en selv og omgivelsene påvirkes. F.eks. kan man oppleves som mindre forutsigbar og pålitelig av andre, bruke noe mer penger enn man har råd til, eller gjøre andre ting man angrer på.</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Å forebygge hypomanier kan også skape bedre stabilitet over tid.</a:t>
            </a:r>
          </a:p>
          <a:p>
            <a:pPr marL="171450" indent="-171450">
              <a:buFont typeface="Arial" panose="020B0604020202020204" pitchFamily="34" charset="0"/>
              <a:buChar char="•"/>
            </a:pPr>
            <a:r>
              <a:rPr lang="nb-NO" sz="1100" dirty="0"/>
              <a:t>Viktig å forebygge depresjon både for de med bipolar I og II lidelse</a:t>
            </a:r>
            <a:endParaRPr lang="nb-NO" sz="1100" baseline="0" dirty="0"/>
          </a:p>
          <a:p>
            <a:pPr marL="0" indent="0">
              <a:buFontTx/>
              <a:buNone/>
            </a:pPr>
            <a:endParaRPr lang="nb-NO" sz="1100" b="0" baseline="0" dirty="0"/>
          </a:p>
          <a:p>
            <a:pPr marL="0" indent="0">
              <a:buFontTx/>
              <a:buNone/>
            </a:pPr>
            <a:endParaRPr lang="nb-NO" sz="1100" b="0" i="0" baseline="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6</a:t>
            </a:fld>
            <a:endParaRPr lang="nb-NO"/>
          </a:p>
        </p:txBody>
      </p:sp>
    </p:spTree>
    <p:extLst>
      <p:ext uri="{BB962C8B-B14F-4D97-AF65-F5344CB8AC3E}">
        <p14:creationId xmlns:p14="http://schemas.microsoft.com/office/powerpoint/2010/main" val="320883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kern="120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kern="1200" dirty="0">
                <a:solidFill>
                  <a:srgbClr val="00338D"/>
                </a:solidFill>
                <a:latin typeface="+mn-lt"/>
                <a:ea typeface="+mn-ea"/>
                <a:cs typeface="+mn-cs"/>
              </a:rPr>
              <a:t>Tekst:</a:t>
            </a:r>
            <a:r>
              <a:rPr lang="nb-NO" altLang="nb-NO" b="1" kern="1200" baseline="0" dirty="0">
                <a:solidFill>
                  <a:srgbClr val="00338D"/>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mn-lt"/>
              </a:rPr>
              <a:t>Maniske tilstander utvikles ofte raskere</a:t>
            </a:r>
            <a:r>
              <a:rPr lang="nb-NO" baseline="0" dirty="0">
                <a:latin typeface="+mn-lt"/>
              </a:rPr>
              <a:t> enn depressive tilstander. Etter hvert som tilstandsintensiteten øker, svekkes impulskontrollen og dømmekraften. Man mister både evne og motivasjon til å bremse tilstanden. </a:t>
            </a:r>
            <a:r>
              <a:rPr lang="nb-NO" altLang="nb-NO" b="1" kern="1200" dirty="0">
                <a:solidFill>
                  <a:srgbClr val="00338D"/>
                </a:solidFill>
                <a:latin typeface="+mn-lt"/>
                <a:ea typeface="+mn-ea"/>
                <a:cs typeface="+mn-cs"/>
              </a:rPr>
              <a:t>Det</a:t>
            </a:r>
            <a:r>
              <a:rPr lang="nb-NO" altLang="nb-NO" b="1" kern="1200" baseline="0" dirty="0">
                <a:solidFill>
                  <a:srgbClr val="00338D"/>
                </a:solidFill>
                <a:latin typeface="+mn-lt"/>
                <a:ea typeface="+mn-ea"/>
                <a:cs typeface="+mn-cs"/>
              </a:rPr>
              <a:t> er derfor v</a:t>
            </a:r>
            <a:r>
              <a:rPr lang="nb-NO" altLang="nb-NO" b="1" kern="1200" dirty="0">
                <a:solidFill>
                  <a:srgbClr val="00338D"/>
                </a:solidFill>
                <a:latin typeface="+mn-lt"/>
                <a:ea typeface="+mn-ea"/>
                <a:cs typeface="+mn-cs"/>
              </a:rPr>
              <a:t>iktig å reagere raskt.</a:t>
            </a:r>
            <a:r>
              <a:rPr lang="nb-NO" altLang="nb-NO" b="1" kern="1200" baseline="0" dirty="0">
                <a:solidFill>
                  <a:srgbClr val="00338D"/>
                </a:solidFill>
                <a:latin typeface="+mn-lt"/>
                <a:ea typeface="+mn-ea"/>
                <a:cs typeface="+mn-cs"/>
              </a:rPr>
              <a:t> </a:t>
            </a:r>
            <a:endParaRPr lang="nb-NO"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Vedlikeholdsfasen: </a:t>
            </a:r>
            <a:r>
              <a:rPr lang="nb-NO" altLang="nb-NO" b="1" dirty="0">
                <a:latin typeface="+mn-lt"/>
              </a:rPr>
              <a:t>Normal impulsivitet og dømmekraft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Ingen eller få og stabile symptomer. De beste forutsetningene for å iverksette forebyggende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Varselfasen: </a:t>
            </a:r>
            <a:r>
              <a:rPr lang="nb-NO" altLang="nb-NO" b="1" dirty="0">
                <a:latin typeface="+mn-lt"/>
              </a:rPr>
              <a:t>Tilnærmet normal impulsivitet og dømmekraft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dirty="0">
                <a:latin typeface="+mn-lt"/>
              </a:rPr>
              <a:t>Fortsatt</a:t>
            </a:r>
            <a:r>
              <a:rPr lang="nb-NO" altLang="nb-NO" baseline="0" dirty="0">
                <a:latin typeface="+mn-lt"/>
              </a:rPr>
              <a:t> g</a:t>
            </a:r>
            <a:r>
              <a:rPr lang="nb-NO" altLang="nb-NO" dirty="0">
                <a:latin typeface="+mn-lt"/>
              </a:rPr>
              <a:t>ode forutsetninger for å iverksette forebyggende tiltak - </a:t>
            </a:r>
            <a:r>
              <a:rPr lang="nb-NO" altLang="nb-NO" baseline="0" dirty="0">
                <a:latin typeface="+mn-lt"/>
              </a:rPr>
              <a:t>h</a:t>
            </a:r>
            <a:r>
              <a:rPr lang="nb-NO" baseline="0" dirty="0">
                <a:latin typeface="+mn-lt"/>
              </a:rPr>
              <a:t>vis man har bestemt seg for dette på forhånd. Da er det også lettest å bryte tilstandens selvforsterkende spiraler og få best effekt av tiltakene.</a:t>
            </a:r>
            <a:endParaRPr lang="nb-NO" altLang="nb-NO" dirty="0">
              <a:latin typeface="+mn-lt"/>
            </a:endParaRPr>
          </a:p>
          <a:p>
            <a:pPr marL="171450" indent="-171450" eaLnBrk="1" hangingPunct="1">
              <a:spcBef>
                <a:spcPct val="0"/>
              </a:spcBef>
              <a:buClrTx/>
              <a:buFont typeface="Arial" panose="020B0604020202020204" pitchFamily="34" charset="0"/>
              <a:buChar char="•"/>
            </a:pPr>
            <a:r>
              <a:rPr lang="nb-NO" altLang="nb-NO" dirty="0">
                <a:latin typeface="+mn-lt"/>
              </a:rPr>
              <a:t>Tilnærmet normal selvreguleringsevne. Impulsene er svake nok til å kunne stoppes og refleksjonsevnen er intakt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Hypomani:</a:t>
            </a:r>
            <a:r>
              <a:rPr lang="nb-NO" altLang="nb-NO" b="0" u="none" kern="1200" baseline="0" dirty="0">
                <a:solidFill>
                  <a:srgbClr val="00338D"/>
                </a:solidFill>
                <a:latin typeface="+mn-lt"/>
                <a:ea typeface="+mn-ea"/>
                <a:cs typeface="+mn-cs"/>
              </a:rPr>
              <a:t> </a:t>
            </a:r>
            <a:r>
              <a:rPr lang="nb-NO" altLang="nb-NO" b="1" dirty="0">
                <a:latin typeface="+mn-lt"/>
              </a:rPr>
              <a:t>Økt impulsivitet og svekket dømmekraft</a:t>
            </a:r>
          </a:p>
          <a:p>
            <a:pPr marL="285750" indent="-285750">
              <a:buFont typeface="Arial" panose="020B0604020202020204" pitchFamily="34" charset="0"/>
              <a:buChar char="•"/>
              <a:defRPr/>
            </a:pPr>
            <a:r>
              <a:rPr lang="nb-NO" dirty="0">
                <a:latin typeface="+mn-lt"/>
                <a:cs typeface="Arial" charset="0"/>
              </a:rPr>
              <a:t>Selvregulering mulig, men vanskelig over tid</a:t>
            </a:r>
          </a:p>
          <a:p>
            <a:pPr marL="285750" indent="-285750">
              <a:buFont typeface="Arial" charset="0"/>
              <a:buChar char="•"/>
              <a:defRPr/>
            </a:pPr>
            <a:r>
              <a:rPr lang="nb-NO" dirty="0">
                <a:latin typeface="+mn-lt"/>
                <a:cs typeface="Arial" charset="0"/>
              </a:rPr>
              <a:t>Motivasjonen til å forebygge er ofte lav pga. sterke</a:t>
            </a:r>
            <a:r>
              <a:rPr lang="nb-NO" baseline="0" dirty="0">
                <a:latin typeface="+mn-lt"/>
                <a:cs typeface="Arial" charset="0"/>
              </a:rPr>
              <a:t> </a:t>
            </a:r>
            <a:r>
              <a:rPr lang="nb-NO" dirty="0">
                <a:latin typeface="+mn-lt"/>
                <a:cs typeface="Arial" charset="0"/>
              </a:rPr>
              <a:t>lystimpulser og ignorering av skadelige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Mani/(psykose): </a:t>
            </a:r>
            <a:r>
              <a:rPr lang="nb-NO" altLang="nb-NO" b="1" dirty="0">
                <a:latin typeface="+mn-lt"/>
              </a:rPr>
              <a:t>Markant</a:t>
            </a:r>
            <a:r>
              <a:rPr lang="nb-NO" altLang="nb-NO" b="1" baseline="0" dirty="0">
                <a:latin typeface="+mn-lt"/>
              </a:rPr>
              <a:t> </a:t>
            </a:r>
            <a:r>
              <a:rPr lang="nb-NO" altLang="nb-NO" b="1" dirty="0">
                <a:latin typeface="+mn-lt"/>
              </a:rPr>
              <a:t>økt impulsivitet</a:t>
            </a:r>
            <a:r>
              <a:rPr lang="nb-NO" altLang="nb-NO" b="1" baseline="0" dirty="0">
                <a:latin typeface="+mn-lt"/>
              </a:rPr>
              <a:t> </a:t>
            </a:r>
            <a:r>
              <a:rPr lang="nb-NO" altLang="nb-NO" b="1" dirty="0">
                <a:latin typeface="+mn-lt"/>
              </a:rPr>
              <a:t>og svekket dømmekraft</a:t>
            </a:r>
            <a:endParaRPr lang="nb-NO" altLang="nb-NO" b="0" kern="1200" baseline="0" dirty="0">
              <a:solidFill>
                <a:srgbClr val="00338D"/>
              </a:solidFill>
              <a:latin typeface="+mn-lt"/>
              <a:ea typeface="+mn-ea"/>
              <a:cs typeface="+mn-cs"/>
            </a:endParaRPr>
          </a:p>
          <a:p>
            <a:pPr marL="285750" indent="-285750">
              <a:buFont typeface="Arial" panose="020B0604020202020204" pitchFamily="34" charset="0"/>
              <a:buChar char="•"/>
              <a:defRPr/>
            </a:pPr>
            <a:r>
              <a:rPr lang="nb-NO" dirty="0">
                <a:latin typeface="+mn-lt"/>
                <a:cs typeface="Arial" charset="0"/>
              </a:rPr>
              <a:t>Selvregulering nærmest umulig</a:t>
            </a:r>
          </a:p>
          <a:p>
            <a:pPr marL="285750" indent="-285750">
              <a:buFont typeface="Arial" panose="020B0604020202020204" pitchFamily="34" charset="0"/>
              <a:buChar char="•"/>
              <a:defRPr/>
            </a:pPr>
            <a:r>
              <a:rPr lang="nb-NO" dirty="0">
                <a:latin typeface="+mn-lt"/>
                <a:cs typeface="Arial" charset="0"/>
              </a:rPr>
              <a:t>Andre må gripe inn for å forhindre skade</a:t>
            </a:r>
          </a:p>
          <a:p>
            <a:pPr marL="285750" indent="-285750">
              <a:buFont typeface="Arial" panose="020B0604020202020204" pitchFamily="34" charset="0"/>
              <a:buChar char="•"/>
              <a:defRPr/>
            </a:pPr>
            <a:r>
              <a:rPr lang="nb-NO" baseline="0" dirty="0">
                <a:latin typeface="+mn-lt"/>
              </a:rPr>
              <a:t>Mange med fulle manier «leker med ilden»: de ønsker å oppleve hypomani, men ikke full mani. De sjanser på at de klarer å beholde kontrollen og velger å «smake på» hypomanien. Dette går ikke alltid bra.</a:t>
            </a: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u="sng" baseline="0" dirty="0"/>
              <a:t>Ressurs for videre lesing</a:t>
            </a:r>
            <a:r>
              <a:rPr lang="nb-NO" b="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baseline="0" dirty="0"/>
              <a:t>Skjelstad (2021) s. 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Merknad: Hentet fra </a:t>
            </a:r>
            <a:r>
              <a:rPr lang="nb-NO" baseline="0" dirty="0" err="1"/>
              <a:t>kursgang</a:t>
            </a:r>
            <a:r>
              <a:rPr lang="nb-NO" baseline="0" dirty="0"/>
              <a:t> 10</a:t>
            </a:r>
            <a:endParaRPr lang="nb-NO" b="0" baseline="0"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7</a:t>
            </a:fld>
            <a:endParaRPr lang="nb-NO"/>
          </a:p>
        </p:txBody>
      </p:sp>
    </p:spTree>
    <p:extLst>
      <p:ext uri="{BB962C8B-B14F-4D97-AF65-F5344CB8AC3E}">
        <p14:creationId xmlns:p14="http://schemas.microsoft.com/office/powerpoint/2010/main" val="208066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Nå har</a:t>
            </a:r>
            <a:r>
              <a:rPr lang="nb-NO" sz="1100" baseline="0" dirty="0"/>
              <a:t> vi</a:t>
            </a:r>
            <a:r>
              <a:rPr lang="nb-NO" sz="1100" dirty="0"/>
              <a:t> snakket om varselfasen,</a:t>
            </a:r>
            <a:r>
              <a:rPr lang="nb-NO" sz="1100" baseline="0" dirty="0"/>
              <a:t> og går over på v</a:t>
            </a:r>
            <a:r>
              <a:rPr lang="nb-NO" sz="1100" dirty="0"/>
              <a:t>arselsignaler. Varselsignaler er en fellesbetegnelse på varseltegn</a:t>
            </a:r>
            <a:r>
              <a:rPr lang="nb-NO" sz="1100" baseline="0" dirty="0"/>
              <a:t> og varselsymptomer.</a:t>
            </a:r>
          </a:p>
          <a:p>
            <a:pPr>
              <a:buFont typeface="Arial" charset="0"/>
              <a:buNone/>
              <a:defRPr/>
            </a:pPr>
            <a:endParaRPr lang="nb-NO" altLang="nb-NO" sz="1100" dirty="0"/>
          </a:p>
          <a:p>
            <a:pPr marL="171450" indent="-171450">
              <a:buFont typeface="Arial" panose="020B0604020202020204" pitchFamily="34" charset="0"/>
              <a:buChar char="•"/>
              <a:defRPr/>
            </a:pPr>
            <a:r>
              <a:rPr lang="nb-NO" altLang="nb-NO" sz="1100" dirty="0"/>
              <a:t>Store individuelle forskjeller i: </a:t>
            </a:r>
          </a:p>
          <a:p>
            <a:pPr marL="628650" lvl="1" indent="-171450">
              <a:buFont typeface="Arial" panose="020B0604020202020204" pitchFamily="34" charset="0"/>
              <a:buChar char="•"/>
              <a:defRPr/>
            </a:pPr>
            <a:r>
              <a:rPr lang="nb-NO" altLang="nb-NO" sz="1100" dirty="0"/>
              <a:t>type varselsignaler, </a:t>
            </a:r>
          </a:p>
          <a:p>
            <a:pPr marL="628650" lvl="1" indent="-171450">
              <a:buFont typeface="Arial" panose="020B0604020202020204" pitchFamily="34" charset="0"/>
              <a:buChar char="•"/>
              <a:defRPr/>
            </a:pPr>
            <a:r>
              <a:rPr lang="nb-NO" altLang="nb-NO" sz="1100" dirty="0"/>
              <a:t>hvilke rekkefølge signalene kommer i og </a:t>
            </a:r>
          </a:p>
          <a:p>
            <a:pPr marL="628650" lvl="1" indent="-171450">
              <a:buFont typeface="Arial" panose="020B0604020202020204" pitchFamily="34" charset="0"/>
              <a:buChar char="•"/>
              <a:defRPr/>
            </a:pPr>
            <a:r>
              <a:rPr lang="nb-NO" altLang="nb-NO" sz="1100" dirty="0"/>
              <a:t>hvor lang tid i forkant</a:t>
            </a:r>
          </a:p>
          <a:p>
            <a:pPr marL="171450" indent="-171450">
              <a:buFont typeface="Arial" panose="020B0604020202020204" pitchFamily="34" charset="0"/>
              <a:buChar char="•"/>
              <a:defRPr/>
            </a:pPr>
            <a:r>
              <a:rPr lang="nb-NO" altLang="nb-NO" sz="1100" dirty="0"/>
              <a:t>Ofte en unik ”signatur” for en person, dvs. at de samme signalene opptrer på samme måte før hver episode av samme polaritet</a:t>
            </a:r>
          </a:p>
          <a:p>
            <a:pPr marL="171450" indent="-171450">
              <a:buFont typeface="Arial" panose="020B0604020202020204" pitchFamily="34" charset="0"/>
              <a:buChar char="•"/>
              <a:defRPr/>
            </a:pPr>
            <a:r>
              <a:rPr lang="nb-NO" altLang="nb-NO" sz="1100" dirty="0"/>
              <a:t>Ulike signaler for depresjon og (</a:t>
            </a:r>
            <a:r>
              <a:rPr lang="nb-NO" altLang="nb-NO" sz="1100" dirty="0" err="1"/>
              <a:t>hypo</a:t>
            </a:r>
            <a:r>
              <a:rPr lang="nb-NO" altLang="nb-NO" sz="1100" dirty="0"/>
              <a:t>)mani</a:t>
            </a:r>
          </a:p>
          <a:p>
            <a:pPr marL="171450" indent="-171450">
              <a:buFont typeface="Arial" panose="020B0604020202020204" pitchFamily="34" charset="0"/>
              <a:buChar char="•"/>
              <a:defRPr/>
            </a:pPr>
            <a:endParaRPr lang="nb-NO" altLang="nb-NO" sz="1100" dirty="0"/>
          </a:p>
          <a:p>
            <a:pPr marL="171450" indent="-171450">
              <a:buFont typeface="Arial" panose="020B0604020202020204" pitchFamily="34" charset="0"/>
              <a:buChar char="•"/>
              <a:defRPr/>
            </a:pPr>
            <a:r>
              <a:rPr lang="nb-NO" altLang="nb-NO" sz="1100" dirty="0"/>
              <a:t>Varselsignaler kan deles inn i to grupper:</a:t>
            </a:r>
          </a:p>
          <a:p>
            <a:pPr marL="685800" lvl="1" indent="-228600">
              <a:buAutoNum type="arabicParenR"/>
              <a:defRPr/>
            </a:pPr>
            <a:r>
              <a:rPr lang="nb-NO" altLang="nb-NO" sz="1100" dirty="0"/>
              <a:t>Milde generelle </a:t>
            </a:r>
            <a:r>
              <a:rPr lang="nb-NO" altLang="nb-NO" sz="1100" u="sng" dirty="0"/>
              <a:t>symptomer</a:t>
            </a:r>
            <a:r>
              <a:rPr lang="nb-NO" altLang="nb-NO" sz="1100" dirty="0"/>
              <a:t> på en episode. Ved (</a:t>
            </a:r>
            <a:r>
              <a:rPr lang="nb-NO" altLang="nb-NO" sz="1100" dirty="0" err="1"/>
              <a:t>hypo</a:t>
            </a:r>
            <a:r>
              <a:rPr lang="nb-NO" altLang="nb-NO" sz="1100" dirty="0"/>
              <a:t>)mani, </a:t>
            </a:r>
            <a:r>
              <a:rPr lang="nb-NO" altLang="nb-NO" sz="1100" dirty="0" err="1"/>
              <a:t>f.eks</a:t>
            </a:r>
            <a:r>
              <a:rPr lang="nb-NO" altLang="nb-NO" sz="1100" dirty="0"/>
              <a:t>: mer oppstemt, mer rastløs og aktiv, sover mindre…</a:t>
            </a:r>
          </a:p>
          <a:p>
            <a:pPr marL="685800" lvl="1" indent="-228600">
              <a:buAutoNum type="arabicParenR"/>
              <a:defRPr/>
            </a:pPr>
            <a:r>
              <a:rPr lang="nb-NO" altLang="nb-NO" sz="1100" u="sng" dirty="0"/>
              <a:t>Tegn</a:t>
            </a:r>
            <a:r>
              <a:rPr lang="nb-NO" altLang="nb-NO" sz="1100" u="none" dirty="0"/>
              <a:t> som er unike </a:t>
            </a:r>
            <a:r>
              <a:rPr lang="nb-NO" altLang="nb-NO" sz="1100" dirty="0"/>
              <a:t>for personen</a:t>
            </a:r>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8</a:t>
            </a:fld>
            <a:endParaRPr lang="nb-NO"/>
          </a:p>
        </p:txBody>
      </p:sp>
    </p:spTree>
    <p:extLst>
      <p:ext uri="{BB962C8B-B14F-4D97-AF65-F5344CB8AC3E}">
        <p14:creationId xmlns:p14="http://schemas.microsoft.com/office/powerpoint/2010/main" val="285843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endParaRPr lang="nb-NO" dirty="0"/>
          </a:p>
          <a:p>
            <a:pPr marL="171450" indent="-171450">
              <a:buFont typeface="Arial" panose="020B0604020202020204" pitchFamily="34" charset="0"/>
              <a:buChar char="•"/>
            </a:pPr>
            <a:r>
              <a:rPr lang="nb-NO" altLang="nb-NO" dirty="0">
                <a:ea typeface="Cambria" panose="02040503050406030204" pitchFamily="18" charset="0"/>
              </a:rPr>
              <a:t>Varsel</a:t>
            </a:r>
            <a:r>
              <a:rPr lang="nb-NO" altLang="nb-NO" i="1" dirty="0">
                <a:ea typeface="Cambria" panose="02040503050406030204" pitchFamily="18" charset="0"/>
              </a:rPr>
              <a:t>symptomer</a:t>
            </a:r>
            <a:r>
              <a:rPr lang="nb-NO" altLang="nb-NO" dirty="0">
                <a:ea typeface="Cambria" panose="02040503050406030204" pitchFamily="18" charset="0"/>
              </a:rPr>
              <a:t> i form av tanker, fornemmelser/følelser og generell atferd er </a:t>
            </a:r>
            <a:r>
              <a:rPr lang="nb-NO" altLang="nb-NO" b="1" dirty="0">
                <a:ea typeface="Cambria" panose="02040503050406030204" pitchFamily="18" charset="0"/>
              </a:rPr>
              <a:t>ofte ikke spesifikke og pålitelige nok</a:t>
            </a:r>
            <a:r>
              <a:rPr lang="nb-NO" altLang="nb-NO" dirty="0">
                <a:ea typeface="Cambria" panose="02040503050406030204" pitchFamily="18" charset="0"/>
              </a:rPr>
              <a:t> som varselsignaler</a:t>
            </a:r>
          </a:p>
          <a:p>
            <a:pPr marL="171450" indent="-171450">
              <a:buFont typeface="Arial" panose="020B0604020202020204" pitchFamily="34" charset="0"/>
              <a:buChar char="•"/>
            </a:pPr>
            <a:r>
              <a:rPr lang="nb-NO" altLang="nb-NO" dirty="0">
                <a:ea typeface="Cambria" panose="02040503050406030204" pitchFamily="18" charset="0"/>
              </a:rPr>
              <a:t>Mange synes det er </a:t>
            </a:r>
            <a:r>
              <a:rPr lang="nb-NO" altLang="nb-NO" b="1" dirty="0">
                <a:ea typeface="Cambria" panose="02040503050406030204" pitchFamily="18" charset="0"/>
              </a:rPr>
              <a:t>slitsomt å granske egne tanker og følelser</a:t>
            </a:r>
            <a:r>
              <a:rPr lang="nb-NO" altLang="nb-NO" dirty="0">
                <a:ea typeface="Cambria" panose="02040503050406030204" pitchFamily="18" charset="0"/>
              </a:rPr>
              <a:t> for endringer og at dette fører til negativ selvbevissthet og selvsykeliggjøring</a:t>
            </a:r>
          </a:p>
          <a:p>
            <a:pPr marL="171450" indent="-171450">
              <a:buFont typeface="Arial" panose="020B0604020202020204" pitchFamily="34" charset="0"/>
              <a:buChar char="•"/>
            </a:pPr>
            <a:r>
              <a:rPr lang="nb-NO" altLang="nb-NO" dirty="0">
                <a:ea typeface="Cambria" panose="02040503050406030204" pitchFamily="18" charset="0"/>
              </a:rPr>
              <a:t>Mange opplever det som </a:t>
            </a:r>
            <a:r>
              <a:rPr lang="nb-NO" altLang="nb-NO" b="1" dirty="0">
                <a:ea typeface="Cambria" panose="02040503050406030204" pitchFamily="18" charset="0"/>
              </a:rPr>
              <a:t>slitsomt at pårørende mistenkeliggjør alminnelige variasjoner i humør og atferd</a:t>
            </a:r>
            <a:r>
              <a:rPr lang="nb-NO" altLang="nb-NO" dirty="0">
                <a:ea typeface="Cambria" panose="02040503050406030204" pitchFamily="18" charset="0"/>
              </a:rPr>
              <a:t> (f.eks. for glad/aktiv, for trist/passiv)</a:t>
            </a:r>
            <a:endParaRPr lang="nb-NO" altLang="nb-NO" dirty="0"/>
          </a:p>
          <a:p>
            <a:pPr marL="0" indent="0">
              <a:buFont typeface="Arial" panose="020B0604020202020204" pitchFamily="34" charset="0"/>
              <a:buNone/>
            </a:pPr>
            <a:endParaRPr lang="nb-NO" altLang="nb-NO" b="1" dirty="0"/>
          </a:p>
          <a:p>
            <a:pPr marL="0" indent="0">
              <a:buFont typeface="Arial" panose="020B0604020202020204" pitchFamily="34" charset="0"/>
              <a:buNone/>
            </a:pPr>
            <a:r>
              <a:rPr lang="nb-NO" altLang="nb-NO" b="1" dirty="0"/>
              <a:t>Fokuser heller på unike tegn!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NB!</a:t>
            </a:r>
            <a:r>
              <a:rPr lang="nb-NO" baseline="0" dirty="0"/>
              <a:t> </a:t>
            </a:r>
            <a:r>
              <a:rPr lang="nb-NO" dirty="0"/>
              <a:t>Noen synes at det fungerer bra for dem å være</a:t>
            </a:r>
            <a:r>
              <a:rPr lang="nb-NO" baseline="0" dirty="0"/>
              <a:t> bevisste på subjektive endringer i tanker og følelser. De klarer å </a:t>
            </a:r>
            <a:r>
              <a:rPr lang="nb-NO" dirty="0"/>
              <a:t>legge merke til spesifikke kvalitative endringer. I så fall det</a:t>
            </a:r>
            <a:r>
              <a:rPr lang="nb-NO" baseline="0" dirty="0"/>
              <a:t> helt fint, og man </a:t>
            </a:r>
            <a:r>
              <a:rPr lang="nb-NO" dirty="0"/>
              <a:t>kan fortsette med det. </a:t>
            </a:r>
          </a:p>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9</a:t>
            </a:fld>
            <a:endParaRPr lang="nb-NO"/>
          </a:p>
        </p:txBody>
      </p:sp>
    </p:spTree>
    <p:extLst>
      <p:ext uri="{BB962C8B-B14F-4D97-AF65-F5344CB8AC3E}">
        <p14:creationId xmlns:p14="http://schemas.microsoft.com/office/powerpoint/2010/main" val="40837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3529504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1785305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0283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49535574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5598386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1CB817A-A76E-BE70-987E-63A2CDFF9ED0}"/>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742581"/>
            <a:ext cx="10787757" cy="784830"/>
          </a:xfrm>
        </p:spPr>
        <p:txBody>
          <a:bodyPr anchor="t">
            <a:normAutofit/>
          </a:bodyPr>
          <a:lstStyle/>
          <a:p>
            <a:r>
              <a:rPr lang="nb-NO" sz="5000" dirty="0"/>
              <a:t>Varselsignaler og tiltak</a:t>
            </a:r>
          </a:p>
        </p:txBody>
      </p:sp>
      <p:sp>
        <p:nvSpPr>
          <p:cNvPr id="3" name="Ellipse 2">
            <a:extLst>
              <a:ext uri="{FF2B5EF4-FFF2-40B4-BE49-F238E27FC236}">
                <a16:creationId xmlns:a16="http://schemas.microsoft.com/office/drawing/2014/main" id="{1B0D3F87-A422-E276-738E-D08A35C1E1AF}"/>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4" name="TekstSylinder 3">
            <a:extLst>
              <a:ext uri="{FF2B5EF4-FFF2-40B4-BE49-F238E27FC236}">
                <a16:creationId xmlns:a16="http://schemas.microsoft.com/office/drawing/2014/main" id="{4A87D76D-84AA-04B1-3801-0E9362D3CB2E}"/>
              </a:ext>
            </a:extLst>
          </p:cNvPr>
          <p:cNvSpPr txBox="1"/>
          <p:nvPr/>
        </p:nvSpPr>
        <p:spPr>
          <a:xfrm>
            <a:off x="11119338" y="5785338"/>
            <a:ext cx="685800"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10</a:t>
            </a: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tel 1"/>
          <p:cNvSpPr>
            <a:spLocks noGrp="1"/>
          </p:cNvSpPr>
          <p:nvPr>
            <p:ph type="title"/>
          </p:nvPr>
        </p:nvSpPr>
        <p:spPr>
          <a:noFill/>
        </p:spPr>
        <p:txBody>
          <a:bodyPr anchor="t"/>
          <a:lstStyle/>
          <a:p>
            <a:r>
              <a:rPr lang="nb-NO" altLang="nb-NO" dirty="0"/>
              <a:t>Hva er gode varsel</a:t>
            </a:r>
            <a:r>
              <a:rPr lang="nb-NO" altLang="nb-NO" i="1" dirty="0"/>
              <a:t>tegn</a:t>
            </a:r>
            <a:r>
              <a:rPr lang="nb-NO" altLang="nb-NO" dirty="0"/>
              <a:t>?</a:t>
            </a:r>
          </a:p>
        </p:txBody>
      </p:sp>
      <p:sp>
        <p:nvSpPr>
          <p:cNvPr id="3" name="Plassholder for innhold 2"/>
          <p:cNvSpPr>
            <a:spLocks noGrp="1"/>
          </p:cNvSpPr>
          <p:nvPr>
            <p:ph idx="1"/>
          </p:nvPr>
        </p:nvSpPr>
        <p:spPr/>
        <p:txBody>
          <a:bodyPr anchor="b">
            <a:normAutofit/>
          </a:bodyPr>
          <a:lstStyle/>
          <a:p>
            <a:pPr>
              <a:buFont typeface="Calibri" panose="020F0502020204030204" pitchFamily="34" charset="0"/>
              <a:buAutoNum type="arabicPeriod"/>
            </a:pPr>
            <a:r>
              <a:rPr lang="nb-NO" altLang="nb-NO" dirty="0"/>
              <a:t> Tegn = </a:t>
            </a:r>
            <a:r>
              <a:rPr lang="nb-NO" altLang="nb-NO" b="1" dirty="0"/>
              <a:t>atferd</a:t>
            </a:r>
            <a:r>
              <a:rPr lang="nb-NO" altLang="nb-NO" dirty="0"/>
              <a:t> </a:t>
            </a:r>
          </a:p>
          <a:p>
            <a:pPr>
              <a:buFont typeface="Calibri" panose="020F0502020204030204" pitchFamily="34" charset="0"/>
              <a:buAutoNum type="arabicPeriod"/>
            </a:pPr>
            <a:r>
              <a:rPr lang="nb-NO" altLang="nb-NO" dirty="0"/>
              <a:t> Opptrer </a:t>
            </a:r>
            <a:r>
              <a:rPr lang="nb-NO" altLang="nb-NO" b="1" dirty="0"/>
              <a:t>tidlig</a:t>
            </a:r>
            <a:r>
              <a:rPr lang="nb-NO" altLang="nb-NO" dirty="0"/>
              <a:t> i varselfasen</a:t>
            </a:r>
          </a:p>
          <a:p>
            <a:pPr>
              <a:buFont typeface="Calibri" panose="020F0502020204030204" pitchFamily="34" charset="0"/>
              <a:buAutoNum type="arabicPeriod"/>
            </a:pPr>
            <a:r>
              <a:rPr lang="nb-NO" altLang="nb-NO" dirty="0"/>
              <a:t> Atferden må være </a:t>
            </a:r>
            <a:r>
              <a:rPr lang="nb-NO" altLang="nb-NO" b="1" dirty="0"/>
              <a:t>konkret </a:t>
            </a:r>
            <a:r>
              <a:rPr lang="nb-NO" altLang="nb-NO" dirty="0"/>
              <a:t>og </a:t>
            </a:r>
            <a:r>
              <a:rPr lang="nb-NO" altLang="nb-NO" b="1" dirty="0"/>
              <a:t>spesifikk </a:t>
            </a:r>
            <a:endParaRPr lang="nb-NO" altLang="nb-NO" dirty="0"/>
          </a:p>
          <a:p>
            <a:pPr>
              <a:buFont typeface="Calibri" panose="020F0502020204030204" pitchFamily="34" charset="0"/>
              <a:buAutoNum type="arabicPeriod"/>
            </a:pPr>
            <a:r>
              <a:rPr lang="nb-NO" altLang="nb-NO" dirty="0"/>
              <a:t> Bør helst være </a:t>
            </a:r>
            <a:r>
              <a:rPr lang="nb-NO" altLang="nb-NO" b="1" dirty="0"/>
              <a:t>avvik</a:t>
            </a:r>
            <a:r>
              <a:rPr lang="nb-NO" altLang="nb-NO" dirty="0"/>
              <a:t> fra en daglig rutine eller vane</a:t>
            </a:r>
          </a:p>
          <a:p>
            <a:pPr>
              <a:buFont typeface="Calibri" panose="020F0502020204030204" pitchFamily="34" charset="0"/>
              <a:buAutoNum type="arabicPeriod"/>
            </a:pPr>
            <a:r>
              <a:rPr lang="nb-NO" altLang="nb-NO" dirty="0"/>
              <a:t> Være</a:t>
            </a:r>
            <a:r>
              <a:rPr lang="nb-NO" altLang="nb-NO" b="1" dirty="0"/>
              <a:t> </a:t>
            </a:r>
            <a:r>
              <a:rPr lang="nb-NO" altLang="nb-NO" b="1" dirty="0" err="1"/>
              <a:t>spesifiserbar</a:t>
            </a:r>
            <a:r>
              <a:rPr lang="nb-NO" altLang="nb-NO" dirty="0"/>
              <a:t> </a:t>
            </a:r>
          </a:p>
          <a:p>
            <a:pPr lvl="1">
              <a:spcBef>
                <a:spcPts val="1800"/>
              </a:spcBef>
            </a:pPr>
            <a:r>
              <a:rPr lang="nb-NO" altLang="nb-NO" dirty="0"/>
              <a:t>Hvis atferden ikke er avvikende, kan </a:t>
            </a:r>
            <a:r>
              <a:rPr lang="nb-NO" altLang="nb-NO" i="1" dirty="0"/>
              <a:t>omfanget</a:t>
            </a:r>
            <a:r>
              <a:rPr lang="nb-NO" altLang="nb-NO" dirty="0"/>
              <a:t> eller </a:t>
            </a:r>
            <a:r>
              <a:rPr lang="nb-NO" altLang="nb-NO" i="1" dirty="0"/>
              <a:t>måten</a:t>
            </a:r>
            <a:r>
              <a:rPr lang="nb-NO" altLang="nb-NO" dirty="0"/>
              <a:t> </a:t>
            </a:r>
            <a:br>
              <a:rPr lang="nb-NO" altLang="nb-NO" dirty="0"/>
            </a:br>
            <a:r>
              <a:rPr lang="nb-NO" altLang="nb-NO" dirty="0"/>
              <a:t>å gjøre noe på være det</a:t>
            </a:r>
          </a:p>
          <a:p>
            <a:pPr lvl="1">
              <a:spcBef>
                <a:spcPts val="1200"/>
              </a:spcBef>
            </a:pPr>
            <a:r>
              <a:rPr lang="nb-NO" altLang="nb-NO" dirty="0"/>
              <a:t>Formuleres da som en regel</a:t>
            </a:r>
          </a:p>
        </p:txBody>
      </p:sp>
    </p:spTree>
    <p:extLst>
      <p:ext uri="{BB962C8B-B14F-4D97-AF65-F5344CB8AC3E}">
        <p14:creationId xmlns:p14="http://schemas.microsoft.com/office/powerpoint/2010/main" val="34226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tel 1"/>
          <p:cNvSpPr>
            <a:spLocks noGrp="1"/>
          </p:cNvSpPr>
          <p:nvPr>
            <p:ph type="title"/>
          </p:nvPr>
        </p:nvSpPr>
        <p:spPr>
          <a:xfrm>
            <a:off x="488061" y="549275"/>
            <a:ext cx="10515600" cy="701731"/>
          </a:xfrm>
          <a:noFill/>
        </p:spPr>
        <p:txBody>
          <a:bodyPr anchor="t">
            <a:normAutofit/>
          </a:bodyPr>
          <a:lstStyle/>
          <a:p>
            <a:r>
              <a:rPr lang="nb-NO" altLang="nb-NO" dirty="0"/>
              <a:t>Eksempler på hypomaniske varseltegn</a:t>
            </a:r>
          </a:p>
        </p:txBody>
      </p:sp>
      <p:sp>
        <p:nvSpPr>
          <p:cNvPr id="3" name="Plassholder for innhold 2"/>
          <p:cNvSpPr>
            <a:spLocks noGrp="1"/>
          </p:cNvSpPr>
          <p:nvPr>
            <p:ph idx="1"/>
          </p:nvPr>
        </p:nvSpPr>
        <p:spPr>
          <a:xfrm>
            <a:off x="500252" y="2767584"/>
            <a:ext cx="11265027" cy="4394581"/>
          </a:xfrm>
        </p:spPr>
        <p:txBody>
          <a:bodyPr numCol="2">
            <a:noAutofit/>
          </a:bodyPr>
          <a:lstStyle/>
          <a:p>
            <a:pPr marL="0" indent="0">
              <a:buNone/>
            </a:pPr>
            <a:r>
              <a:rPr lang="nb-NO" altLang="nb-NO" sz="2400" b="1" dirty="0">
                <a:latin typeface="+mj-lt"/>
                <a:ea typeface="Cambria" panose="02040503050406030204" pitchFamily="18" charset="0"/>
                <a:cs typeface="Calibri" panose="020F0502020204030204" pitchFamily="34" charset="0"/>
              </a:rPr>
              <a:t>Avvikende atferd</a:t>
            </a:r>
            <a:endParaRPr lang="nb-NO" altLang="nb-NO" sz="2400" dirty="0">
              <a:latin typeface="+mj-lt"/>
              <a:ea typeface="Cambria" panose="02040503050406030204" pitchFamily="18" charset="0"/>
              <a:cs typeface="Calibri" panose="020F0502020204030204" pitchFamily="34" charset="0"/>
            </a:endParaRPr>
          </a:p>
          <a:p>
            <a:pPr marL="0" indent="0">
              <a:buNone/>
            </a:pPr>
            <a:r>
              <a:rPr lang="nb-NO" altLang="nb-NO" sz="2400" i="1" dirty="0">
                <a:latin typeface="+mj-lt"/>
                <a:ea typeface="Cambria" panose="02040503050406030204" pitchFamily="18" charset="0"/>
                <a:cs typeface="Calibri" panose="020F0502020204030204" pitchFamily="34" charset="0"/>
              </a:rPr>
              <a:t>Noe man ellers aldri gjør, eller noe man </a:t>
            </a:r>
            <a:br>
              <a:rPr lang="nb-NO" altLang="nb-NO" sz="2400" i="1" dirty="0">
                <a:latin typeface="+mj-lt"/>
                <a:ea typeface="Cambria" panose="02040503050406030204" pitchFamily="18" charset="0"/>
                <a:cs typeface="Calibri" panose="020F0502020204030204" pitchFamily="34" charset="0"/>
              </a:rPr>
            </a:br>
            <a:r>
              <a:rPr lang="nb-NO" altLang="nb-NO" sz="2400" i="1" dirty="0">
                <a:latin typeface="+mj-lt"/>
                <a:ea typeface="Cambria" panose="02040503050406030204" pitchFamily="18" charset="0"/>
                <a:cs typeface="Calibri" panose="020F0502020204030204" pitchFamily="34" charset="0"/>
              </a:rPr>
              <a:t>gjør daglig men slutter med</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Trener / rydder og vasker før jobb</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Begynner å røyke igjen</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Bruker en viss type sminke</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Kjører på rødt lys</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Kjøper nips i bruktbutikk</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Ringer ikke til ektefellen i løpet av arbeidsdagen</a:t>
            </a:r>
          </a:p>
          <a:p>
            <a:pPr marL="0" indent="0">
              <a:buNone/>
            </a:pPr>
            <a:endParaRPr lang="nb-NO" altLang="nb-NO" sz="2400" dirty="0">
              <a:latin typeface="+mj-lt"/>
              <a:ea typeface="Cambria" panose="02040503050406030204" pitchFamily="18" charset="0"/>
              <a:cs typeface="Calibri" panose="020F0502020204030204" pitchFamily="34" charset="0"/>
            </a:endParaRPr>
          </a:p>
          <a:p>
            <a:pPr marL="0" indent="0">
              <a:buNone/>
            </a:pPr>
            <a:endParaRPr lang="nb-NO" altLang="nb-NO" sz="2400" b="1" dirty="0">
              <a:latin typeface="+mj-lt"/>
              <a:ea typeface="Cambria" panose="02040503050406030204" pitchFamily="18" charset="0"/>
              <a:cs typeface="Calibri" panose="020F0502020204030204" pitchFamily="34" charset="0"/>
            </a:endParaRPr>
          </a:p>
          <a:p>
            <a:pPr marL="0" indent="0">
              <a:buNone/>
            </a:pPr>
            <a:r>
              <a:rPr lang="nb-NO" altLang="nb-NO" sz="2400" b="1" dirty="0">
                <a:latin typeface="+mj-lt"/>
                <a:ea typeface="Cambria" panose="02040503050406030204" pitchFamily="18" charset="0"/>
                <a:cs typeface="Calibri" panose="020F0502020204030204" pitchFamily="34" charset="0"/>
              </a:rPr>
              <a:t>Avvik formulert som en regel</a:t>
            </a:r>
          </a:p>
          <a:p>
            <a:pPr marL="0" indent="0">
              <a:buNone/>
            </a:pPr>
            <a:r>
              <a:rPr lang="nb-NO" altLang="nb-NO" sz="2400" i="1" dirty="0">
                <a:latin typeface="+mj-lt"/>
                <a:ea typeface="Cambria" panose="02040503050406030204" pitchFamily="18" charset="0"/>
                <a:cs typeface="Calibri" panose="020F0502020204030204" pitchFamily="34" charset="0"/>
              </a:rPr>
              <a:t>Noe man ellers gjør, men omfanget eller måten avviker på en unik måte</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«Sover mindre enn fem timer to netter på rad uten å duppe av på dagtid»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«Røyker &gt;15 sigaretter uten å være på fest»</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«Poster &gt;10x på sosiale medier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på rød kjole på jobb minst to dager på rad»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sex/trener minst 2x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«Spiser maksimalt 1x om dagen»</a:t>
            </a:r>
          </a:p>
          <a:p>
            <a:pPr>
              <a:spcBef>
                <a:spcPts val="600"/>
              </a:spcBef>
              <a:buFontTx/>
              <a:buChar char="-"/>
            </a:pPr>
            <a:endParaRPr lang="nb-NO" altLang="nb-NO" sz="2400" dirty="0">
              <a:latin typeface="+mj-lt"/>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9222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500"/>
                                        <p:tgtEl>
                                          <p:spTgt spid="3">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animEffect transition="in" filter="fade">
                                      <p:cBhvr>
                                        <p:cTn id="51" dur="500"/>
                                        <p:tgtEl>
                                          <p:spTgt spid="3">
                                            <p:txEl>
                                              <p:pRg st="18" end="1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9" end="19"/>
                                            </p:txEl>
                                          </p:spTgt>
                                        </p:tgtEl>
                                        <p:attrNameLst>
                                          <p:attrName>style.visibility</p:attrName>
                                        </p:attrNameLst>
                                      </p:cBhvr>
                                      <p:to>
                                        <p:strVal val="visible"/>
                                      </p:to>
                                    </p:set>
                                    <p:animEffect transition="in" filter="fade">
                                      <p:cBhvr>
                                        <p:cTn id="54"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tel 1"/>
          <p:cNvSpPr>
            <a:spLocks noGrp="1"/>
          </p:cNvSpPr>
          <p:nvPr>
            <p:ph type="title"/>
          </p:nvPr>
        </p:nvSpPr>
        <p:spPr>
          <a:noFill/>
        </p:spPr>
        <p:txBody>
          <a:bodyPr anchor="t"/>
          <a:lstStyle/>
          <a:p>
            <a:r>
              <a:rPr lang="nb-NO" altLang="nb-NO" dirty="0"/>
              <a:t>Eksempler på depressive varseltegn</a:t>
            </a:r>
          </a:p>
        </p:txBody>
      </p:sp>
      <p:sp>
        <p:nvSpPr>
          <p:cNvPr id="3" name="Plassholder for innhold 2"/>
          <p:cNvSpPr>
            <a:spLocks noGrp="1"/>
          </p:cNvSpPr>
          <p:nvPr>
            <p:ph idx="1"/>
          </p:nvPr>
        </p:nvSpPr>
        <p:spPr>
          <a:xfrm>
            <a:off x="695325" y="1778354"/>
            <a:ext cx="10801350" cy="4850039"/>
          </a:xfrm>
        </p:spPr>
        <p:txBody>
          <a:bodyPr numCol="2">
            <a:noAutofit/>
          </a:bodyPr>
          <a:lstStyle/>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Avvikende atferd: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Begynner å lese selvhjelpsbøker /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bibelen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Hører på «</a:t>
            </a:r>
            <a:r>
              <a:rPr lang="nb-NO" altLang="nb-NO" sz="2400" dirty="0" err="1">
                <a:latin typeface="+mj-lt"/>
                <a:ea typeface="Cambria" panose="02040503050406030204" pitchFamily="18" charset="0"/>
                <a:cs typeface="Calibri" panose="020F0502020204030204" pitchFamily="34" charset="0"/>
              </a:rPr>
              <a:t>Everybody</a:t>
            </a:r>
            <a:r>
              <a:rPr lang="nb-NO" altLang="nb-NO" sz="2400" dirty="0">
                <a:latin typeface="+mj-lt"/>
                <a:ea typeface="Cambria" panose="02040503050406030204" pitchFamily="18" charset="0"/>
                <a:cs typeface="Calibri" panose="020F0502020204030204" pitchFamily="34" charset="0"/>
              </a:rPr>
              <a:t> </a:t>
            </a:r>
            <a:r>
              <a:rPr lang="nb-NO" altLang="nb-NO" sz="2400" dirty="0" err="1">
                <a:latin typeface="+mj-lt"/>
                <a:ea typeface="Cambria" panose="02040503050406030204" pitchFamily="18" charset="0"/>
                <a:cs typeface="Calibri" panose="020F0502020204030204" pitchFamily="34" charset="0"/>
              </a:rPr>
              <a:t>hurts</a:t>
            </a:r>
            <a:r>
              <a:rPr lang="nb-NO" altLang="nb-NO" sz="2400" dirty="0">
                <a:latin typeface="+mj-lt"/>
                <a:ea typeface="Cambria" panose="02040503050406030204" pitchFamily="18" charset="0"/>
                <a:cs typeface="Calibri" panose="020F0502020204030204" pitchFamily="34" charset="0"/>
              </a:rPr>
              <a:t>» av R.E.M.</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Slutter å barbere meg om morgenen</a:t>
            </a:r>
          </a:p>
          <a:p>
            <a:pPr marL="0" indent="0">
              <a:lnSpc>
                <a:spcPct val="110000"/>
              </a:lnSpc>
              <a:buNone/>
            </a:pPr>
            <a:endParaRPr lang="nb-NO" altLang="nb-NO" sz="2400"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 formulert som regel:</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«Vasker ikke familiens klær to dager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på rad»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«Kjøper sjokolade sent på kvelden»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«Trener ikke minst to dager på rad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«Tar ikke telefoner fra kjente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«Velger heller å spise alene enn med kolleger to dager på rad»</a:t>
            </a:r>
          </a:p>
        </p:txBody>
      </p:sp>
    </p:spTree>
    <p:extLst>
      <p:ext uri="{BB962C8B-B14F-4D97-AF65-F5344CB8AC3E}">
        <p14:creationId xmlns:p14="http://schemas.microsoft.com/office/powerpoint/2010/main" val="29071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500"/>
                                        <p:tgtEl>
                                          <p:spTgt spid="3">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områder hvor man kan finne varseltegn </a:t>
            </a:r>
          </a:p>
        </p:txBody>
      </p:sp>
      <p:sp>
        <p:nvSpPr>
          <p:cNvPr id="3" name="Plassholder for innhold 2"/>
          <p:cNvSpPr>
            <a:spLocks noGrp="1"/>
          </p:cNvSpPr>
          <p:nvPr>
            <p:ph idx="1"/>
          </p:nvPr>
        </p:nvSpPr>
        <p:spPr/>
        <p:txBody>
          <a:bodyPr anchor="b">
            <a:normAutofit lnSpcReduction="10000"/>
          </a:bodyPr>
          <a:lstStyle/>
          <a:p>
            <a:r>
              <a:rPr lang="nb-NO" dirty="0">
                <a:latin typeface="+mj-lt"/>
                <a:ea typeface="Cambria" panose="02040503050406030204" pitchFamily="18" charset="0"/>
                <a:cs typeface="Calibri" panose="020F0502020204030204" pitchFamily="34" charset="0"/>
              </a:rPr>
              <a:t>Utseende, klesstil og tilbehør</a:t>
            </a:r>
          </a:p>
          <a:p>
            <a:r>
              <a:rPr lang="nb-NO" dirty="0">
                <a:latin typeface="+mj-lt"/>
                <a:ea typeface="Cambria" panose="02040503050406030204" pitchFamily="18" charset="0"/>
                <a:cs typeface="Calibri" panose="020F0502020204030204" pitchFamily="34" charset="0"/>
              </a:rPr>
              <a:t>Selvivaretakelse: spising, drikking, tannpuss, dusjing m.m. </a:t>
            </a:r>
          </a:p>
          <a:p>
            <a:r>
              <a:rPr lang="nb-NO" dirty="0">
                <a:latin typeface="+mj-lt"/>
                <a:ea typeface="Cambria" panose="02040503050406030204" pitchFamily="18" charset="0"/>
                <a:cs typeface="Calibri" panose="020F0502020204030204" pitchFamily="34" charset="0"/>
              </a:rPr>
              <a:t>Mobiltelefonbruk</a:t>
            </a:r>
          </a:p>
          <a:p>
            <a:r>
              <a:rPr lang="nb-NO" dirty="0">
                <a:latin typeface="+mj-lt"/>
                <a:ea typeface="Cambria" panose="02040503050406030204" pitchFamily="18" charset="0"/>
                <a:cs typeface="Calibri" panose="020F0502020204030204" pitchFamily="34" charset="0"/>
              </a:rPr>
              <a:t>Sosial kontakt og omgangsform</a:t>
            </a:r>
          </a:p>
          <a:p>
            <a:r>
              <a:rPr lang="nb-NO" dirty="0">
                <a:latin typeface="+mj-lt"/>
                <a:ea typeface="Cambria" panose="02040503050406030204" pitchFamily="18" charset="0"/>
                <a:cs typeface="Calibri" panose="020F0502020204030204" pitchFamily="34" charset="0"/>
              </a:rPr>
              <a:t>Pengebruk</a:t>
            </a:r>
          </a:p>
          <a:p>
            <a:r>
              <a:rPr lang="nb-NO" dirty="0">
                <a:latin typeface="+mj-lt"/>
                <a:ea typeface="Cambria" panose="02040503050406030204" pitchFamily="18" charset="0"/>
                <a:cs typeface="Calibri" panose="020F0502020204030204" pitchFamily="34" charset="0"/>
              </a:rPr>
              <a:t>Transportmidler</a:t>
            </a:r>
          </a:p>
          <a:p>
            <a:r>
              <a:rPr lang="nb-NO" dirty="0">
                <a:latin typeface="+mj-lt"/>
                <a:ea typeface="Cambria" panose="02040503050406030204" pitchFamily="18" charset="0"/>
                <a:cs typeface="Calibri" panose="020F0502020204030204" pitchFamily="34" charset="0"/>
              </a:rPr>
              <a:t>Søvn</a:t>
            </a:r>
          </a:p>
          <a:p>
            <a:r>
              <a:rPr lang="nb-NO" dirty="0">
                <a:latin typeface="+mj-lt"/>
                <a:ea typeface="Cambria" panose="02040503050406030204" pitchFamily="18" charset="0"/>
                <a:cs typeface="Calibri" panose="020F0502020204030204" pitchFamily="34" charset="0"/>
              </a:rPr>
              <a:t>Fysisk aktivitet</a:t>
            </a:r>
          </a:p>
          <a:p>
            <a:r>
              <a:rPr lang="nb-NO" dirty="0">
                <a:latin typeface="+mj-lt"/>
                <a:ea typeface="Cambria" panose="02040503050406030204" pitchFamily="18" charset="0"/>
                <a:cs typeface="Calibri" panose="020F0502020204030204" pitchFamily="34" charset="0"/>
              </a:rPr>
              <a:t>Huslige aktiviteter</a:t>
            </a:r>
          </a:p>
        </p:txBody>
      </p:sp>
      <p:pic>
        <p:nvPicPr>
          <p:cNvPr id="5" name="Bilde 4">
            <a:extLst>
              <a:ext uri="{FF2B5EF4-FFF2-40B4-BE49-F238E27FC236}">
                <a16:creationId xmlns:a16="http://schemas.microsoft.com/office/drawing/2014/main" id="{094D9AFE-0492-4370-D5FA-5204BD5C89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4238" y="2675731"/>
            <a:ext cx="4013200" cy="4013200"/>
          </a:xfrm>
          <a:prstGeom prst="rect">
            <a:avLst/>
          </a:prstGeom>
        </p:spPr>
      </p:pic>
    </p:spTree>
    <p:extLst>
      <p:ext uri="{BB962C8B-B14F-4D97-AF65-F5344CB8AC3E}">
        <p14:creationId xmlns:p14="http://schemas.microsoft.com/office/powerpoint/2010/main" val="39354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59B29A28-E1CC-F4BC-17A3-95FCC486A704}"/>
              </a:ext>
            </a:extLst>
          </p:cNvPr>
          <p:cNvSpPr/>
          <p:nvPr/>
        </p:nvSpPr>
        <p:spPr>
          <a:xfrm>
            <a:off x="644368" y="249158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F5C8F6EA-FB1A-A176-DAB5-94D4D6EE5D44}"/>
              </a:ext>
            </a:extLst>
          </p:cNvPr>
          <p:cNvSpPr/>
          <p:nvPr/>
        </p:nvSpPr>
        <p:spPr>
          <a:xfrm>
            <a:off x="644368" y="33173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593F92E2-41C3-5027-B74B-EFB0C49ED77A}"/>
              </a:ext>
            </a:extLst>
          </p:cNvPr>
          <p:cNvSpPr/>
          <p:nvPr/>
        </p:nvSpPr>
        <p:spPr>
          <a:xfrm>
            <a:off x="644368" y="41579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B01127EA-7F55-63DD-01DA-FA5FEB92E75D}"/>
              </a:ext>
            </a:extLst>
          </p:cNvPr>
          <p:cNvSpPr/>
          <p:nvPr/>
        </p:nvSpPr>
        <p:spPr>
          <a:xfrm>
            <a:off x="644368" y="5028138"/>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7D8A9269-2916-9E6E-CEF2-0DAFAFC0F3DF}"/>
              </a:ext>
            </a:extLst>
          </p:cNvPr>
          <p:cNvSpPr/>
          <p:nvPr/>
        </p:nvSpPr>
        <p:spPr>
          <a:xfrm>
            <a:off x="644368" y="585763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722" name="Rectangle 2"/>
          <p:cNvSpPr>
            <a:spLocks noGrp="1" noChangeArrowheads="1"/>
          </p:cNvSpPr>
          <p:nvPr>
            <p:ph type="title"/>
          </p:nvPr>
        </p:nvSpPr>
        <p:spPr>
          <a:xfrm>
            <a:off x="695325" y="549275"/>
            <a:ext cx="10515600" cy="1508125"/>
          </a:xfrm>
        </p:spPr>
        <p:txBody>
          <a:bodyPr anchor="t">
            <a:noAutofit/>
          </a:bodyPr>
          <a:lstStyle/>
          <a:p>
            <a:pPr eaLnBrk="1" hangingPunct="1"/>
            <a:r>
              <a:rPr lang="nb-NO" altLang="nb-NO" dirty="0"/>
              <a:t>Summegruppe: </a:t>
            </a:r>
            <a:br>
              <a:rPr lang="nb-NO" altLang="nb-NO" dirty="0"/>
            </a:br>
            <a:r>
              <a:rPr lang="nb-NO" altLang="nb-NO" sz="3600" dirty="0"/>
              <a:t>varseltegn på hypomani</a:t>
            </a:r>
          </a:p>
        </p:txBody>
      </p:sp>
      <p:sp>
        <p:nvSpPr>
          <p:cNvPr id="21507" name="Rectangle 3"/>
          <p:cNvSpPr>
            <a:spLocks noGrp="1" noChangeArrowheads="1"/>
          </p:cNvSpPr>
          <p:nvPr>
            <p:ph idx="1"/>
          </p:nvPr>
        </p:nvSpPr>
        <p:spPr>
          <a:xfrm>
            <a:off x="695325" y="1676400"/>
            <a:ext cx="10801350" cy="4632325"/>
          </a:xfrm>
        </p:spPr>
        <p:txBody>
          <a:bodyPr rtlCol="0" anchor="b">
            <a:noAutofit/>
          </a:bodyPr>
          <a:lstStyle/>
          <a:p>
            <a:pPr marL="514350" indent="-514350">
              <a:spcBef>
                <a:spcPct val="30000"/>
              </a:spcBef>
              <a:buFont typeface="+mj-lt"/>
              <a:buAutoNum type="arabicPeriod"/>
              <a:defRPr/>
            </a:pPr>
            <a:r>
              <a:rPr lang="nb-NO" sz="2400" b="1" dirty="0">
                <a:latin typeface="+mj-lt"/>
                <a:ea typeface="Cambria" panose="02040503050406030204" pitchFamily="18" charset="0"/>
                <a:cs typeface="Calibri" panose="020F0502020204030204" pitchFamily="34" charset="0"/>
              </a:rPr>
              <a:t>Hva er dine varseltegn på hypomani?</a:t>
            </a:r>
            <a:br>
              <a:rPr lang="nb-NO" sz="2400" b="1" dirty="0">
                <a:latin typeface="+mj-lt"/>
                <a:ea typeface="Cambria" panose="02040503050406030204" pitchFamily="18" charset="0"/>
                <a:cs typeface="Calibri" panose="020F0502020204030204" pitchFamily="34" charset="0"/>
              </a:rPr>
            </a:br>
            <a:endParaRPr lang="nb-NO" sz="2400" b="1"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Kommer de i en spesiell rekkefølge?</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Er det de samme hver gang?</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Hvor lang tid går det fra første varseltegn til hypomanien slår inn for alvor?</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Legger andre merke til forandringer ved deg i denne fasen?</a:t>
            </a:r>
          </a:p>
        </p:txBody>
      </p:sp>
      <p:pic>
        <p:nvPicPr>
          <p:cNvPr id="2" name="Bilde 1">
            <a:extLst>
              <a:ext uri="{FF2B5EF4-FFF2-40B4-BE49-F238E27FC236}">
                <a16:creationId xmlns:a16="http://schemas.microsoft.com/office/drawing/2014/main" id="{D31F7DF3-50B6-E281-1997-69CDC107C1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5937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repeatCount="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repeatCount="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repeatCount="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repeatCount="0" fill="hold" grpId="0" nodeType="withEffect">
                                  <p:stCondLst>
                                    <p:cond delay="0"/>
                                  </p:stCondLst>
                                  <p:childTnLst>
                                    <p:set>
                                      <p:cBhvr>
                                        <p:cTn id="21" dur="1" fill="hold">
                                          <p:stCondLst>
                                            <p:cond delay="0"/>
                                          </p:stCondLst>
                                        </p:cTn>
                                        <p:tgtEl>
                                          <p:spTgt spid="21507">
                                            <p:txEl>
                                              <p:pRg st="0" end="0"/>
                                            </p:txEl>
                                          </p:spTgt>
                                        </p:tgtEl>
                                        <p:attrNameLst>
                                          <p:attrName>style.visibility</p:attrName>
                                        </p:attrNameLst>
                                      </p:cBhvr>
                                      <p:to>
                                        <p:strVal val="visible"/>
                                      </p:to>
                                    </p:set>
                                    <p:animEffect transition="in" filter="fade">
                                      <p:cBhvr>
                                        <p:cTn id="22" dur="500"/>
                                        <p:tgtEl>
                                          <p:spTgt spid="21507">
                                            <p:txEl>
                                              <p:pRg st="0" end="0"/>
                                            </p:txEl>
                                          </p:spTgt>
                                        </p:tgtEl>
                                      </p:cBhvr>
                                    </p:animEffect>
                                  </p:childTnLst>
                                </p:cTn>
                              </p:par>
                              <p:par>
                                <p:cTn id="23" presetID="10" presetClass="entr" presetSubtype="0" repeatCount="0" fill="hold" grpId="0" nodeType="with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Effect transition="in" filter="fade">
                                      <p:cBhvr>
                                        <p:cTn id="25" dur="500"/>
                                        <p:tgtEl>
                                          <p:spTgt spid="21507">
                                            <p:txEl>
                                              <p:pRg st="1" end="1"/>
                                            </p:txEl>
                                          </p:spTgt>
                                        </p:tgtEl>
                                      </p:cBhvr>
                                    </p:animEffect>
                                  </p:childTnLst>
                                </p:cTn>
                              </p:par>
                              <p:par>
                                <p:cTn id="26" presetID="10" presetClass="entr" presetSubtype="0" repeatCount="0" fill="hold" grpId="0" nodeType="with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childTnLst>
                                </p:cTn>
                              </p:par>
                              <p:par>
                                <p:cTn id="29" presetID="10" presetClass="entr" presetSubtype="0" repeatCount="0" fill="hold" grpId="0" nodeType="with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Effect transition="in" filter="fade">
                                      <p:cBhvr>
                                        <p:cTn id="31" dur="500"/>
                                        <p:tgtEl>
                                          <p:spTgt spid="21507">
                                            <p:txEl>
                                              <p:pRg st="3" end="3"/>
                                            </p:txEl>
                                          </p:spTgt>
                                        </p:tgtEl>
                                      </p:cBhvr>
                                    </p:animEffect>
                                  </p:childTnLst>
                                </p:cTn>
                              </p:par>
                              <p:par>
                                <p:cTn id="32" presetID="10" presetClass="entr" presetSubtype="0" repeatCount="0" fill="hold" grpId="0" nodeType="withEffect">
                                  <p:stCondLst>
                                    <p:cond delay="0"/>
                                  </p:stCondLst>
                                  <p:childTnLst>
                                    <p:set>
                                      <p:cBhvr>
                                        <p:cTn id="33" dur="1" fill="hold">
                                          <p:stCondLst>
                                            <p:cond delay="0"/>
                                          </p:stCondLst>
                                        </p:cTn>
                                        <p:tgtEl>
                                          <p:spTgt spid="21507">
                                            <p:txEl>
                                              <p:pRg st="4" end="4"/>
                                            </p:txEl>
                                          </p:spTgt>
                                        </p:tgtEl>
                                        <p:attrNameLst>
                                          <p:attrName>style.visibility</p:attrName>
                                        </p:attrNameLst>
                                      </p:cBhvr>
                                      <p:to>
                                        <p:strVal val="visible"/>
                                      </p:to>
                                    </p:set>
                                    <p:animEffect transition="in" filter="fade">
                                      <p:cBhvr>
                                        <p:cTn id="34" dur="500"/>
                                        <p:tgtEl>
                                          <p:spTgt spid="21507">
                                            <p:txEl>
                                              <p:pRg st="4" end="4"/>
                                            </p:txEl>
                                          </p:spTgt>
                                        </p:tgtEl>
                                      </p:cBhvr>
                                    </p:animEffect>
                                  </p:childTnLst>
                                </p:cTn>
                              </p:par>
                              <p:par>
                                <p:cTn id="35" presetID="10" presetClass="entr" presetSubtype="0" repeatCount="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1507"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9537CDC0-4A14-0588-178C-56EDF75E3E86}"/>
              </a:ext>
            </a:extLst>
          </p:cNvPr>
          <p:cNvSpPr/>
          <p:nvPr/>
        </p:nvSpPr>
        <p:spPr>
          <a:xfrm>
            <a:off x="644368" y="249158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76513451-A2FD-4956-8E87-96A09A21FC62}"/>
              </a:ext>
            </a:extLst>
          </p:cNvPr>
          <p:cNvSpPr/>
          <p:nvPr/>
        </p:nvSpPr>
        <p:spPr>
          <a:xfrm>
            <a:off x="644368" y="33173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A6E7D82-8E6C-38F2-D1C1-96AF74B05C93}"/>
              </a:ext>
            </a:extLst>
          </p:cNvPr>
          <p:cNvSpPr/>
          <p:nvPr/>
        </p:nvSpPr>
        <p:spPr>
          <a:xfrm>
            <a:off x="644368" y="41579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6461A89-C115-857A-E972-D8FF1FC97FBE}"/>
              </a:ext>
            </a:extLst>
          </p:cNvPr>
          <p:cNvSpPr/>
          <p:nvPr/>
        </p:nvSpPr>
        <p:spPr>
          <a:xfrm>
            <a:off x="644368" y="5028138"/>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A3EA69C9-A6EC-07D4-3153-2EBCBB68E2F0}"/>
              </a:ext>
            </a:extLst>
          </p:cNvPr>
          <p:cNvSpPr/>
          <p:nvPr/>
        </p:nvSpPr>
        <p:spPr>
          <a:xfrm>
            <a:off x="644368" y="585763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674" name="Rectangle 2"/>
          <p:cNvSpPr>
            <a:spLocks noGrp="1" noChangeArrowheads="1"/>
          </p:cNvSpPr>
          <p:nvPr>
            <p:ph type="title"/>
          </p:nvPr>
        </p:nvSpPr>
        <p:spPr>
          <a:xfrm>
            <a:off x="695325" y="549275"/>
            <a:ext cx="10515600" cy="1398471"/>
          </a:xfrm>
        </p:spPr>
        <p:txBody>
          <a:bodyPr anchor="t">
            <a:normAutofit/>
          </a:bodyPr>
          <a:lstStyle/>
          <a:p>
            <a:pPr eaLnBrk="1" hangingPunct="1"/>
            <a:r>
              <a:rPr lang="nb-NO" altLang="nb-NO" dirty="0"/>
              <a:t>Summegruppe: </a:t>
            </a:r>
            <a:br>
              <a:rPr lang="nb-NO" altLang="nb-NO" dirty="0"/>
            </a:br>
            <a:r>
              <a:rPr lang="nb-NO" altLang="nb-NO" sz="3600" dirty="0"/>
              <a:t>varseltegn på depresjon</a:t>
            </a:r>
          </a:p>
        </p:txBody>
      </p:sp>
      <p:sp>
        <p:nvSpPr>
          <p:cNvPr id="12291" name="Rectangle 3"/>
          <p:cNvSpPr>
            <a:spLocks noGrp="1" noChangeArrowheads="1"/>
          </p:cNvSpPr>
          <p:nvPr>
            <p:ph idx="1"/>
          </p:nvPr>
        </p:nvSpPr>
        <p:spPr>
          <a:xfrm>
            <a:off x="695325" y="1458686"/>
            <a:ext cx="10801350" cy="4850039"/>
          </a:xfrm>
        </p:spPr>
        <p:txBody>
          <a:bodyPr rtlCol="0" anchor="b">
            <a:normAutofit/>
          </a:bodyPr>
          <a:lstStyle/>
          <a:p>
            <a:pPr marL="514350" indent="-514350">
              <a:spcBef>
                <a:spcPct val="30000"/>
              </a:spcBef>
              <a:buFont typeface="+mj-lt"/>
              <a:buAutoNum type="arabicPeriod"/>
              <a:defRPr/>
            </a:pPr>
            <a:r>
              <a:rPr lang="nb-NO" sz="2400" b="1" dirty="0">
                <a:latin typeface="+mj-lt"/>
                <a:ea typeface="Cambria" panose="02040503050406030204" pitchFamily="18" charset="0"/>
                <a:cs typeface="Calibri" panose="020F0502020204030204" pitchFamily="34" charset="0"/>
              </a:rPr>
              <a:t>Hva er dine varseltegn på depresjon?</a:t>
            </a:r>
            <a:br>
              <a:rPr lang="nb-NO" sz="2400" b="1" dirty="0">
                <a:latin typeface="+mj-lt"/>
                <a:ea typeface="Cambria" panose="02040503050406030204" pitchFamily="18" charset="0"/>
                <a:cs typeface="Calibri" panose="020F0502020204030204" pitchFamily="34" charset="0"/>
              </a:rPr>
            </a:br>
            <a:endParaRPr lang="nb-NO" sz="2400" b="1"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Kommer de i en spesiell rekkefølge?</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Er det de samme hver gang?</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Hvor lang tid går det fra første varseltegn til depresjonen slår inn for alvor?</a:t>
            </a:r>
            <a:br>
              <a:rPr lang="nb-NO" sz="2400" dirty="0">
                <a:latin typeface="+mj-lt"/>
                <a:ea typeface="Cambria" panose="02040503050406030204" pitchFamily="18" charset="0"/>
                <a:cs typeface="Calibri" panose="020F0502020204030204" pitchFamily="34" charset="0"/>
              </a:rPr>
            </a:br>
            <a:endParaRPr lang="nb-NO" sz="2400" dirty="0">
              <a:latin typeface="+mj-lt"/>
              <a:ea typeface="Cambria" panose="02040503050406030204" pitchFamily="18" charset="0"/>
              <a:cs typeface="Calibri" panose="020F0502020204030204" pitchFamily="34" charset="0"/>
            </a:endParaRPr>
          </a:p>
          <a:p>
            <a:pPr marL="514350" indent="-514350">
              <a:spcBef>
                <a:spcPct val="30000"/>
              </a:spcBef>
              <a:buFont typeface="+mj-lt"/>
              <a:buAutoNum type="arabicPeriod"/>
              <a:defRPr/>
            </a:pPr>
            <a:r>
              <a:rPr lang="nb-NO" sz="2400" dirty="0">
                <a:latin typeface="+mj-lt"/>
                <a:ea typeface="Cambria" panose="02040503050406030204" pitchFamily="18" charset="0"/>
                <a:cs typeface="Calibri" panose="020F0502020204030204" pitchFamily="34" charset="0"/>
              </a:rPr>
              <a:t>Legger andre merke til forandringer ved deg i denne fasen?</a:t>
            </a:r>
          </a:p>
        </p:txBody>
      </p:sp>
      <p:pic>
        <p:nvPicPr>
          <p:cNvPr id="3" name="Bilde 2">
            <a:extLst>
              <a:ext uri="{FF2B5EF4-FFF2-40B4-BE49-F238E27FC236}">
                <a16:creationId xmlns:a16="http://schemas.microsoft.com/office/drawing/2014/main" id="{EC0E421C-97B9-65A3-14AF-20858448ED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409646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0" end="0"/>
                                            </p:txEl>
                                          </p:spTgt>
                                        </p:tgtEl>
                                        <p:attrNameLst>
                                          <p:attrName>style.visibility</p:attrName>
                                        </p:attrNameLst>
                                      </p:cBhvr>
                                      <p:to>
                                        <p:strVal val="visible"/>
                                      </p:to>
                                    </p:set>
                                    <p:animEffect transition="in" filter="fade">
                                      <p:cBhvr>
                                        <p:cTn id="22" dur="500"/>
                                        <p:tgtEl>
                                          <p:spTgt spid="1229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Effect transition="in" filter="fade">
                                      <p:cBhvr>
                                        <p:cTn id="25" dur="500"/>
                                        <p:tgtEl>
                                          <p:spTgt spid="1229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fade">
                                      <p:cBhvr>
                                        <p:cTn id="31" dur="500"/>
                                        <p:tgtEl>
                                          <p:spTgt spid="1229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291">
                                            <p:txEl>
                                              <p:pRg st="4" end="4"/>
                                            </p:txEl>
                                          </p:spTgt>
                                        </p:tgtEl>
                                        <p:attrNameLst>
                                          <p:attrName>style.visibility</p:attrName>
                                        </p:attrNameLst>
                                      </p:cBhvr>
                                      <p:to>
                                        <p:strVal val="visible"/>
                                      </p:to>
                                    </p:set>
                                    <p:animEffect transition="in" filter="fade">
                                      <p:cBhvr>
                                        <p:cTn id="34" dur="500"/>
                                        <p:tgtEl>
                                          <p:spTgt spid="12291">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29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ittel 1"/>
          <p:cNvSpPr>
            <a:spLocks noGrp="1"/>
          </p:cNvSpPr>
          <p:nvPr>
            <p:ph type="title"/>
          </p:nvPr>
        </p:nvSpPr>
        <p:spPr/>
        <p:txBody>
          <a:bodyPr anchor="t">
            <a:normAutofit/>
          </a:bodyPr>
          <a:lstStyle/>
          <a:p>
            <a:r>
              <a:rPr lang="nb-NO" altLang="nb-NO" dirty="0"/>
              <a:t>Hvordan jobbe med varseltegnene</a:t>
            </a:r>
          </a:p>
        </p:txBody>
      </p:sp>
      <p:sp>
        <p:nvSpPr>
          <p:cNvPr id="125956" name="Plassholder for innhold 2"/>
          <p:cNvSpPr>
            <a:spLocks noGrp="1"/>
          </p:cNvSpPr>
          <p:nvPr>
            <p:ph idx="1"/>
          </p:nvPr>
        </p:nvSpPr>
        <p:spPr/>
        <p:txBody>
          <a:bodyPr anchor="b"/>
          <a:lstStyle/>
          <a:p>
            <a:r>
              <a:rPr lang="nb-NO" altLang="nb-NO" dirty="0">
                <a:solidFill>
                  <a:schemeClr val="tx1"/>
                </a:solidFill>
                <a:latin typeface="+mj-lt"/>
                <a:ea typeface="Cambria" panose="02040503050406030204" pitchFamily="18" charset="0"/>
                <a:cs typeface="Calibri" panose="020F0502020204030204" pitchFamily="34" charset="0"/>
              </a:rPr>
              <a:t>Lage en liste med 5-10 varseltegn for hver episodetype</a:t>
            </a:r>
          </a:p>
          <a:p>
            <a:pPr>
              <a:spcAft>
                <a:spcPts val="1200"/>
              </a:spcAft>
            </a:pPr>
            <a:r>
              <a:rPr lang="nb-NO" altLang="nb-NO" dirty="0">
                <a:solidFill>
                  <a:schemeClr val="tx1"/>
                </a:solidFill>
                <a:latin typeface="+mj-lt"/>
                <a:ea typeface="Cambria" panose="02040503050406030204" pitchFamily="18" charset="0"/>
                <a:cs typeface="Calibri" panose="020F0502020204030204" pitchFamily="34" charset="0"/>
              </a:rPr>
              <a:t>Grunner til å ha flere varseltegn:</a:t>
            </a:r>
          </a:p>
          <a:p>
            <a:pPr marL="800100" lvl="1" indent="-457200">
              <a:buFont typeface="+mj-lt"/>
              <a:buAutoNum type="arabicPeriod"/>
            </a:pPr>
            <a:r>
              <a:rPr lang="nb-NO" altLang="nb-NO" dirty="0">
                <a:solidFill>
                  <a:schemeClr val="tx1"/>
                </a:solidFill>
                <a:latin typeface="+mj-lt"/>
                <a:ea typeface="Cambria" panose="02040503050406030204" pitchFamily="18" charset="0"/>
                <a:cs typeface="Calibri" panose="020F0502020204030204" pitchFamily="34" charset="0"/>
              </a:rPr>
              <a:t>Opptrer på forskjellige tidspunkter i varselfasen</a:t>
            </a:r>
          </a:p>
          <a:p>
            <a:pPr marL="800100" lvl="1" indent="-457200">
              <a:buFont typeface="+mj-lt"/>
              <a:buAutoNum type="arabicPeriod"/>
            </a:pPr>
            <a:r>
              <a:rPr lang="nb-NO" altLang="nb-NO" dirty="0">
                <a:solidFill>
                  <a:schemeClr val="tx1"/>
                </a:solidFill>
                <a:latin typeface="+mj-lt"/>
                <a:ea typeface="Cambria" panose="02040503050406030204" pitchFamily="18" charset="0"/>
                <a:cs typeface="Calibri" panose="020F0502020204030204" pitchFamily="34" charset="0"/>
              </a:rPr>
              <a:t>Ikke alle opptrer før hver episode</a:t>
            </a:r>
          </a:p>
          <a:p>
            <a:pPr marL="800100" lvl="1" indent="-457200">
              <a:buFont typeface="+mj-lt"/>
              <a:buAutoNum type="arabicPeriod"/>
            </a:pPr>
            <a:r>
              <a:rPr lang="nb-NO" altLang="nb-NO" dirty="0">
                <a:solidFill>
                  <a:schemeClr val="tx1"/>
                </a:solidFill>
                <a:latin typeface="+mj-lt"/>
                <a:ea typeface="Cambria" panose="02040503050406030204" pitchFamily="18" charset="0"/>
                <a:cs typeface="Calibri" panose="020F0502020204030204" pitchFamily="34" charset="0"/>
              </a:rPr>
              <a:t>Hvis flere opptrer nært i tid styrkes påliteligheten om at en ny episode er på vei</a:t>
            </a:r>
          </a:p>
          <a:p>
            <a:pPr>
              <a:spcBef>
                <a:spcPts val="1800"/>
              </a:spcBef>
            </a:pPr>
            <a:r>
              <a:rPr lang="nb-NO" altLang="nb-NO" dirty="0">
                <a:solidFill>
                  <a:schemeClr val="tx1"/>
                </a:solidFill>
                <a:latin typeface="+mj-lt"/>
                <a:ea typeface="Cambria" panose="02040503050406030204" pitchFamily="18" charset="0"/>
                <a:cs typeface="Calibri" panose="020F0502020204030204" pitchFamily="34" charset="0"/>
              </a:rPr>
              <a:t>Sjekke listen en gang om dagen</a:t>
            </a:r>
          </a:p>
          <a:p>
            <a:r>
              <a:rPr lang="nb-NO" altLang="nb-NO" dirty="0">
                <a:solidFill>
                  <a:schemeClr val="tx1"/>
                </a:solidFill>
                <a:latin typeface="+mj-lt"/>
                <a:ea typeface="Cambria" panose="02040503050406030204" pitchFamily="18" charset="0"/>
                <a:cs typeface="Calibri" panose="020F0502020204030204" pitchFamily="34" charset="0"/>
              </a:rPr>
              <a:t>Be ev. en person som står deg nær om hjelp til å oppdage</a:t>
            </a:r>
          </a:p>
          <a:p>
            <a:r>
              <a:rPr lang="nb-NO" altLang="nb-NO" dirty="0">
                <a:solidFill>
                  <a:schemeClr val="tx1"/>
                </a:solidFill>
                <a:latin typeface="+mj-lt"/>
                <a:ea typeface="Cambria" panose="02040503050406030204" pitchFamily="18" charset="0"/>
                <a:cs typeface="Calibri" panose="020F0502020204030204" pitchFamily="34" charset="0"/>
              </a:rPr>
              <a:t>Oppdater varseltegnene etter hver episode</a:t>
            </a:r>
          </a:p>
        </p:txBody>
      </p:sp>
    </p:spTree>
    <p:extLst>
      <p:ext uri="{BB962C8B-B14F-4D97-AF65-F5344CB8AC3E}">
        <p14:creationId xmlns:p14="http://schemas.microsoft.com/office/powerpoint/2010/main" val="9704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Effect transition="in" filter="fade">
                                      <p:cBhvr>
                                        <p:cTn id="7" dur="500"/>
                                        <p:tgtEl>
                                          <p:spTgt spid="1259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56">
                                            <p:txEl>
                                              <p:pRg st="1" end="1"/>
                                            </p:txEl>
                                          </p:spTgt>
                                        </p:tgtEl>
                                        <p:attrNameLst>
                                          <p:attrName>style.visibility</p:attrName>
                                        </p:attrNameLst>
                                      </p:cBhvr>
                                      <p:to>
                                        <p:strVal val="visible"/>
                                      </p:to>
                                    </p:set>
                                    <p:animEffect transition="in" filter="fade">
                                      <p:cBhvr>
                                        <p:cTn id="10" dur="500"/>
                                        <p:tgtEl>
                                          <p:spTgt spid="12595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5956">
                                            <p:txEl>
                                              <p:pRg st="2" end="2"/>
                                            </p:txEl>
                                          </p:spTgt>
                                        </p:tgtEl>
                                        <p:attrNameLst>
                                          <p:attrName>style.visibility</p:attrName>
                                        </p:attrNameLst>
                                      </p:cBhvr>
                                      <p:to>
                                        <p:strVal val="visible"/>
                                      </p:to>
                                    </p:set>
                                    <p:animEffect transition="in" filter="fade">
                                      <p:cBhvr>
                                        <p:cTn id="13" dur="500"/>
                                        <p:tgtEl>
                                          <p:spTgt spid="12595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5956">
                                            <p:txEl>
                                              <p:pRg st="3" end="3"/>
                                            </p:txEl>
                                          </p:spTgt>
                                        </p:tgtEl>
                                        <p:attrNameLst>
                                          <p:attrName>style.visibility</p:attrName>
                                        </p:attrNameLst>
                                      </p:cBhvr>
                                      <p:to>
                                        <p:strVal val="visible"/>
                                      </p:to>
                                    </p:set>
                                    <p:animEffect transition="in" filter="fade">
                                      <p:cBhvr>
                                        <p:cTn id="16" dur="500"/>
                                        <p:tgtEl>
                                          <p:spTgt spid="12595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5956">
                                            <p:txEl>
                                              <p:pRg st="4" end="4"/>
                                            </p:txEl>
                                          </p:spTgt>
                                        </p:tgtEl>
                                        <p:attrNameLst>
                                          <p:attrName>style.visibility</p:attrName>
                                        </p:attrNameLst>
                                      </p:cBhvr>
                                      <p:to>
                                        <p:strVal val="visible"/>
                                      </p:to>
                                    </p:set>
                                    <p:animEffect transition="in" filter="fade">
                                      <p:cBhvr>
                                        <p:cTn id="19" dur="500"/>
                                        <p:tgtEl>
                                          <p:spTgt spid="12595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5956">
                                            <p:txEl>
                                              <p:pRg st="5" end="5"/>
                                            </p:txEl>
                                          </p:spTgt>
                                        </p:tgtEl>
                                        <p:attrNameLst>
                                          <p:attrName>style.visibility</p:attrName>
                                        </p:attrNameLst>
                                      </p:cBhvr>
                                      <p:to>
                                        <p:strVal val="visible"/>
                                      </p:to>
                                    </p:set>
                                    <p:animEffect transition="in" filter="fade">
                                      <p:cBhvr>
                                        <p:cTn id="22" dur="500"/>
                                        <p:tgtEl>
                                          <p:spTgt spid="12595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956">
                                            <p:txEl>
                                              <p:pRg st="6" end="6"/>
                                            </p:txEl>
                                          </p:spTgt>
                                        </p:tgtEl>
                                        <p:attrNameLst>
                                          <p:attrName>style.visibility</p:attrName>
                                        </p:attrNameLst>
                                      </p:cBhvr>
                                      <p:to>
                                        <p:strVal val="visible"/>
                                      </p:to>
                                    </p:set>
                                    <p:animEffect transition="in" filter="fade">
                                      <p:cBhvr>
                                        <p:cTn id="25" dur="500"/>
                                        <p:tgtEl>
                                          <p:spTgt spid="12595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5956">
                                            <p:txEl>
                                              <p:pRg st="7" end="7"/>
                                            </p:txEl>
                                          </p:spTgt>
                                        </p:tgtEl>
                                        <p:attrNameLst>
                                          <p:attrName>style.visibility</p:attrName>
                                        </p:attrNameLst>
                                      </p:cBhvr>
                                      <p:to>
                                        <p:strVal val="visible"/>
                                      </p:to>
                                    </p:set>
                                    <p:animEffect transition="in" filter="fade">
                                      <p:cBhvr>
                                        <p:cTn id="28" dur="500"/>
                                        <p:tgtEl>
                                          <p:spTgt spid="1259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tel 1"/>
          <p:cNvSpPr>
            <a:spLocks noGrp="1"/>
          </p:cNvSpPr>
          <p:nvPr>
            <p:ph type="title"/>
          </p:nvPr>
        </p:nvSpPr>
        <p:spPr/>
        <p:txBody>
          <a:bodyPr anchor="t">
            <a:normAutofit/>
          </a:bodyPr>
          <a:lstStyle/>
          <a:p>
            <a:r>
              <a:rPr lang="nb-NO" altLang="nb-NO" dirty="0"/>
              <a:t>Forebyggelsesplan</a:t>
            </a:r>
          </a:p>
        </p:txBody>
      </p:sp>
      <p:sp>
        <p:nvSpPr>
          <p:cNvPr id="128003" name="Plassholder for innhold 2"/>
          <p:cNvSpPr>
            <a:spLocks noGrp="1"/>
          </p:cNvSpPr>
          <p:nvPr>
            <p:ph idx="1"/>
          </p:nvPr>
        </p:nvSpPr>
        <p:spPr/>
        <p:txBody>
          <a:bodyPr anchor="b">
            <a:normAutofit/>
          </a:bodyPr>
          <a:lstStyle/>
          <a:p>
            <a:pPr marL="0" indent="0">
              <a:buNone/>
            </a:pPr>
            <a:endParaRPr lang="nb-NO" altLang="nb-NO" dirty="0">
              <a:solidFill>
                <a:schemeClr val="tx1"/>
              </a:solidFill>
              <a:latin typeface="+mj-lt"/>
              <a:ea typeface="Cambria" panose="02040503050406030204" pitchFamily="18" charset="0"/>
              <a:cs typeface="Calibri" panose="020F0502020204030204" pitchFamily="34" charset="0"/>
            </a:endParaRPr>
          </a:p>
          <a:p>
            <a:pPr marL="0" indent="0">
              <a:buNone/>
            </a:pPr>
            <a:r>
              <a:rPr lang="nb-NO" altLang="nb-NO" dirty="0">
                <a:solidFill>
                  <a:schemeClr val="tx1"/>
                </a:solidFill>
                <a:latin typeface="+mj-lt"/>
                <a:ea typeface="Cambria" panose="02040503050406030204" pitchFamily="18" charset="0"/>
                <a:cs typeface="Calibri" panose="020F0502020204030204" pitchFamily="34" charset="0"/>
              </a:rPr>
              <a:t>1) Motivasjon for forebygging</a:t>
            </a:r>
          </a:p>
          <a:p>
            <a:pPr marL="400050" lvl="1" indent="0">
              <a:buNone/>
            </a:pPr>
            <a:endParaRPr lang="nb-NO" altLang="nb-NO" sz="2800" dirty="0">
              <a:solidFill>
                <a:schemeClr val="tx1"/>
              </a:solidFill>
              <a:latin typeface="+mj-lt"/>
              <a:ea typeface="Cambria" panose="02040503050406030204" pitchFamily="18" charset="0"/>
              <a:cs typeface="Calibri" panose="020F0502020204030204" pitchFamily="34" charset="0"/>
            </a:endParaRPr>
          </a:p>
          <a:p>
            <a:pPr marL="0" indent="-57150">
              <a:buNone/>
            </a:pPr>
            <a:r>
              <a:rPr lang="nb-NO" altLang="nb-NO" dirty="0">
                <a:solidFill>
                  <a:schemeClr val="tx1"/>
                </a:solidFill>
                <a:latin typeface="+mj-lt"/>
                <a:ea typeface="Cambria" panose="02040503050406030204" pitchFamily="18" charset="0"/>
                <a:cs typeface="Calibri" panose="020F0502020204030204" pitchFamily="34" charset="0"/>
              </a:rPr>
              <a:t>2) Forebygging i vedlikeholdsfasen</a:t>
            </a:r>
          </a:p>
          <a:p>
            <a:pPr marL="400050" lvl="1" indent="0">
              <a:buNone/>
            </a:pPr>
            <a:endParaRPr lang="nb-NO" altLang="nb-NO" sz="2800" dirty="0">
              <a:solidFill>
                <a:schemeClr val="tx1"/>
              </a:solidFill>
              <a:latin typeface="+mj-lt"/>
              <a:ea typeface="Cambria" panose="02040503050406030204" pitchFamily="18" charset="0"/>
              <a:cs typeface="Calibri" panose="020F0502020204030204" pitchFamily="34" charset="0"/>
            </a:endParaRPr>
          </a:p>
          <a:p>
            <a:pPr marL="0" indent="-57150">
              <a:buNone/>
            </a:pPr>
            <a:r>
              <a:rPr lang="nb-NO" altLang="nb-NO" b="1" dirty="0">
                <a:solidFill>
                  <a:schemeClr val="tx1"/>
                </a:solidFill>
                <a:latin typeface="+mj-lt"/>
                <a:ea typeface="Cambria" panose="02040503050406030204" pitchFamily="18" charset="0"/>
                <a:cs typeface="Calibri" panose="020F0502020204030204" pitchFamily="34" charset="0"/>
              </a:rPr>
              <a:t>3) Forebygging i varselfasen</a:t>
            </a:r>
          </a:p>
          <a:p>
            <a:pPr lvl="1"/>
            <a:r>
              <a:rPr lang="nb-NO" altLang="nb-NO" b="1" dirty="0">
                <a:solidFill>
                  <a:schemeClr val="tx1"/>
                </a:solidFill>
                <a:latin typeface="+mj-lt"/>
                <a:ea typeface="Cambria" panose="02040503050406030204" pitchFamily="18" charset="0"/>
                <a:cs typeface="Calibri" panose="020F0502020204030204" pitchFamily="34" charset="0"/>
              </a:rPr>
              <a:t>Varselsignaler</a:t>
            </a:r>
          </a:p>
          <a:p>
            <a:pPr lvl="1"/>
            <a:r>
              <a:rPr lang="nb-NO" altLang="nb-NO" b="1" dirty="0">
                <a:solidFill>
                  <a:schemeClr val="tx1"/>
                </a:solidFill>
                <a:latin typeface="+mj-lt"/>
                <a:ea typeface="Cambria" panose="02040503050406030204" pitchFamily="18" charset="0"/>
                <a:cs typeface="Calibri" panose="020F0502020204030204" pitchFamily="34" charset="0"/>
              </a:rPr>
              <a:t>Tiltak ved varselsignaler</a:t>
            </a:r>
          </a:p>
        </p:txBody>
      </p:sp>
      <p:pic>
        <p:nvPicPr>
          <p:cNvPr id="2" name="Bilde 1" descr="Et bilde som inneholder skjermbilde, mønster, sort og hvit, Symmetri&#10;&#10;Automatisk generert beskrivelse">
            <a:extLst>
              <a:ext uri="{FF2B5EF4-FFF2-40B4-BE49-F238E27FC236}">
                <a16:creationId xmlns:a16="http://schemas.microsoft.com/office/drawing/2014/main" id="{43047CB2-3DE2-4FC8-9B9F-242130CC5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610" y="1195661"/>
            <a:ext cx="1921855" cy="1921855"/>
          </a:xfrm>
          <a:prstGeom prst="rect">
            <a:avLst/>
          </a:prstGeom>
        </p:spPr>
      </p:pic>
      <p:pic>
        <p:nvPicPr>
          <p:cNvPr id="3" name="Bilde 2" descr="Et bilde som inneholder skjermbilde, mønster, sort og hvit, Symmetri">
            <a:extLst>
              <a:ext uri="{FF2B5EF4-FFF2-40B4-BE49-F238E27FC236}">
                <a16:creationId xmlns:a16="http://schemas.microsoft.com/office/drawing/2014/main" id="{02F3C3DE-B9AA-1E62-C3BA-F7FBF9C08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9712" y="3944726"/>
            <a:ext cx="1918154" cy="1918154"/>
          </a:xfrm>
          <a:prstGeom prst="rect">
            <a:avLst/>
          </a:prstGeom>
        </p:spPr>
      </p:pic>
      <p:sp>
        <p:nvSpPr>
          <p:cNvPr id="5" name="TekstSylinder 4">
            <a:extLst>
              <a:ext uri="{FF2B5EF4-FFF2-40B4-BE49-F238E27FC236}">
                <a16:creationId xmlns:a16="http://schemas.microsoft.com/office/drawing/2014/main" id="{6F692110-7FA3-3D97-E7A9-20EC84F46BB3}"/>
              </a:ext>
            </a:extLst>
          </p:cNvPr>
          <p:cNvSpPr txBox="1"/>
          <p:nvPr/>
        </p:nvSpPr>
        <p:spPr>
          <a:xfrm>
            <a:off x="10127752" y="3083974"/>
            <a:ext cx="820663" cy="461665"/>
          </a:xfrm>
          <a:prstGeom prst="rect">
            <a:avLst/>
          </a:prstGeom>
          <a:noFill/>
        </p:spPr>
        <p:txBody>
          <a:bodyPr wrap="square" rtlCol="0">
            <a:spAutoFit/>
          </a:bodyPr>
          <a:lstStyle/>
          <a:p>
            <a:r>
              <a:rPr lang="nb-NO" sz="2400" dirty="0" err="1"/>
              <a:t>Pdf</a:t>
            </a:r>
            <a:endParaRPr lang="nb-NO" sz="2400" dirty="0"/>
          </a:p>
        </p:txBody>
      </p:sp>
      <p:sp>
        <p:nvSpPr>
          <p:cNvPr id="6" name="TekstSylinder 5">
            <a:extLst>
              <a:ext uri="{FF2B5EF4-FFF2-40B4-BE49-F238E27FC236}">
                <a16:creationId xmlns:a16="http://schemas.microsoft.com/office/drawing/2014/main" id="{4605E478-982B-BC85-A2BE-36352F63D75A}"/>
              </a:ext>
            </a:extLst>
          </p:cNvPr>
          <p:cNvSpPr txBox="1"/>
          <p:nvPr/>
        </p:nvSpPr>
        <p:spPr>
          <a:xfrm>
            <a:off x="9446094" y="582688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19015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animEffect transition="in" filter="fade">
                                      <p:cBhvr>
                                        <p:cTn id="7" dur="500"/>
                                        <p:tgtEl>
                                          <p:spTgt spid="12800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003">
                                            <p:txEl>
                                              <p:pRg st="3" end="3"/>
                                            </p:txEl>
                                          </p:spTgt>
                                        </p:tgtEl>
                                        <p:attrNameLst>
                                          <p:attrName>style.visibility</p:attrName>
                                        </p:attrNameLst>
                                      </p:cBhvr>
                                      <p:to>
                                        <p:strVal val="visible"/>
                                      </p:to>
                                    </p:set>
                                    <p:animEffect transition="in" filter="fade">
                                      <p:cBhvr>
                                        <p:cTn id="10" dur="500"/>
                                        <p:tgtEl>
                                          <p:spTgt spid="12800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003">
                                            <p:txEl>
                                              <p:pRg st="5" end="5"/>
                                            </p:txEl>
                                          </p:spTgt>
                                        </p:tgtEl>
                                        <p:attrNameLst>
                                          <p:attrName>style.visibility</p:attrName>
                                        </p:attrNameLst>
                                      </p:cBhvr>
                                      <p:to>
                                        <p:strVal val="visible"/>
                                      </p:to>
                                    </p:set>
                                    <p:animEffect transition="in" filter="fade">
                                      <p:cBhvr>
                                        <p:cTn id="13" dur="500"/>
                                        <p:tgtEl>
                                          <p:spTgt spid="12800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003">
                                            <p:txEl>
                                              <p:pRg st="6" end="6"/>
                                            </p:txEl>
                                          </p:spTgt>
                                        </p:tgtEl>
                                        <p:attrNameLst>
                                          <p:attrName>style.visibility</p:attrName>
                                        </p:attrNameLst>
                                      </p:cBhvr>
                                      <p:to>
                                        <p:strVal val="visible"/>
                                      </p:to>
                                    </p:set>
                                    <p:animEffect transition="in" filter="fade">
                                      <p:cBhvr>
                                        <p:cTn id="16" dur="500"/>
                                        <p:tgtEl>
                                          <p:spTgt spid="12800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8003">
                                            <p:txEl>
                                              <p:pRg st="7" end="7"/>
                                            </p:txEl>
                                          </p:spTgt>
                                        </p:tgtEl>
                                        <p:attrNameLst>
                                          <p:attrName>style.visibility</p:attrName>
                                        </p:attrNameLst>
                                      </p:cBhvr>
                                      <p:to>
                                        <p:strVal val="visible"/>
                                      </p:to>
                                    </p:set>
                                    <p:animEffect transition="in" filter="fade">
                                      <p:cBhvr>
                                        <p:cTn id="19" dur="500"/>
                                        <p:tgtEl>
                                          <p:spTgt spid="12800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allAtOnce"/>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8C9DF91-2729-533A-1DE1-17B270053B25}"/>
              </a:ext>
            </a:extLst>
          </p:cNvPr>
          <p:cNvPicPr>
            <a:picLocks noChangeAspect="1"/>
          </p:cNvPicPr>
          <p:nvPr/>
        </p:nvPicPr>
        <p:blipFill>
          <a:blip r:embed="rId3">
            <a:extLst>
              <a:ext uri="{28A0092B-C50C-407E-A947-70E740481C1C}">
                <a14:useLocalDpi xmlns:a14="http://schemas.microsoft.com/office/drawing/2010/main" val="0"/>
              </a:ext>
            </a:extLst>
          </a:blip>
          <a:srcRect t="42120" b="8146"/>
          <a:stretch/>
        </p:blipFill>
        <p:spPr>
          <a:xfrm>
            <a:off x="2003855" y="557307"/>
            <a:ext cx="8184289" cy="5751417"/>
          </a:xfrm>
          <a:prstGeom prst="rect">
            <a:avLst/>
          </a:prstGeom>
        </p:spPr>
      </p:pic>
    </p:spTree>
    <p:extLst>
      <p:ext uri="{BB962C8B-B14F-4D97-AF65-F5344CB8AC3E}">
        <p14:creationId xmlns:p14="http://schemas.microsoft.com/office/powerpoint/2010/main" val="364669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ittel 1"/>
          <p:cNvSpPr>
            <a:spLocks noGrp="1"/>
          </p:cNvSpPr>
          <p:nvPr>
            <p:ph type="title"/>
          </p:nvPr>
        </p:nvSpPr>
        <p:spPr/>
        <p:txBody>
          <a:bodyPr anchor="t"/>
          <a:lstStyle/>
          <a:p>
            <a:r>
              <a:rPr lang="nb-NO" altLang="nb-NO" dirty="0"/>
              <a:t>Motsykliske tiltak i varselfasen</a:t>
            </a:r>
            <a:endParaRPr lang="nb-NO" altLang="nb-NO" sz="2000" dirty="0"/>
          </a:p>
        </p:txBody>
      </p:sp>
      <p:sp>
        <p:nvSpPr>
          <p:cNvPr id="34819" name="Plassholder for innhold 2"/>
          <p:cNvSpPr>
            <a:spLocks noGrp="1"/>
          </p:cNvSpPr>
          <p:nvPr>
            <p:ph idx="1"/>
          </p:nvPr>
        </p:nvSpPr>
        <p:spPr>
          <a:xfrm>
            <a:off x="695325" y="1458686"/>
            <a:ext cx="7534275" cy="4850039"/>
          </a:xfrm>
        </p:spPr>
        <p:txBody>
          <a:bodyPr anchor="b">
            <a:normAutofit lnSpcReduction="10000"/>
          </a:bodyPr>
          <a:lstStyle/>
          <a:p>
            <a:pPr>
              <a:buFont typeface="Arial" charset="0"/>
              <a:buChar char="•"/>
              <a:defRPr/>
            </a:pPr>
            <a:r>
              <a:rPr lang="nb-NO" altLang="nb-NO" dirty="0">
                <a:latin typeface="+mj-lt"/>
                <a:ea typeface="Cambria" panose="02040503050406030204" pitchFamily="18" charset="0"/>
                <a:cs typeface="Calibri" panose="020F0502020204030204" pitchFamily="34" charset="0"/>
              </a:rPr>
              <a:t>Å handle på impulsene i varselfasen har en </a:t>
            </a:r>
            <a:r>
              <a:rPr lang="nb-NO" altLang="nb-NO" u="sng" dirty="0">
                <a:latin typeface="+mj-lt"/>
                <a:ea typeface="Cambria" panose="02040503050406030204" pitchFamily="18" charset="0"/>
                <a:cs typeface="Calibri" panose="020F0502020204030204" pitchFamily="34" charset="0"/>
              </a:rPr>
              <a:t>selvforsterkende og eskalerende effekt</a:t>
            </a:r>
          </a:p>
          <a:p>
            <a:pPr marL="0" indent="0">
              <a:buNone/>
              <a:defRPr/>
            </a:pPr>
            <a:endParaRPr lang="nb-NO" altLang="nb-NO" dirty="0">
              <a:latin typeface="+mj-lt"/>
              <a:ea typeface="Cambria" panose="02040503050406030204" pitchFamily="18" charset="0"/>
              <a:cs typeface="Calibri" panose="020F0502020204030204" pitchFamily="34" charset="0"/>
            </a:endParaRPr>
          </a:p>
          <a:p>
            <a:pPr>
              <a:buFont typeface="Arial" charset="0"/>
              <a:buChar char="•"/>
              <a:defRPr/>
            </a:pPr>
            <a:r>
              <a:rPr lang="nb-NO" altLang="nb-NO" dirty="0">
                <a:latin typeface="+mj-lt"/>
                <a:ea typeface="Cambria" panose="02040503050406030204" pitchFamily="18" charset="0"/>
                <a:cs typeface="Calibri" panose="020F0502020204030204" pitchFamily="34" charset="0"/>
              </a:rPr>
              <a:t>For å bryte eller bremse spiralen må </a:t>
            </a:r>
            <a:r>
              <a:rPr lang="nb-NO" altLang="nb-NO" dirty="0" err="1">
                <a:latin typeface="+mj-lt"/>
                <a:ea typeface="Cambria" panose="02040503050406030204" pitchFamily="18" charset="0"/>
                <a:cs typeface="Calibri" panose="020F0502020204030204" pitchFamily="34" charset="0"/>
              </a:rPr>
              <a:t>motsykliske</a:t>
            </a:r>
            <a:r>
              <a:rPr lang="nb-NO" altLang="nb-NO" dirty="0">
                <a:latin typeface="+mj-lt"/>
                <a:ea typeface="Cambria" panose="02040503050406030204" pitchFamily="18" charset="0"/>
                <a:cs typeface="Calibri" panose="020F0502020204030204" pitchFamily="34" charset="0"/>
              </a:rPr>
              <a:t> tiltak settes inn</a:t>
            </a:r>
          </a:p>
          <a:p>
            <a:pPr lvl="1">
              <a:spcBef>
                <a:spcPts val="1800"/>
              </a:spcBef>
              <a:buFont typeface="Arial" charset="0"/>
              <a:buChar char="•"/>
              <a:defRPr/>
            </a:pPr>
            <a:r>
              <a:rPr lang="nb-NO" altLang="nb-NO" dirty="0" err="1">
                <a:latin typeface="+mj-lt"/>
                <a:ea typeface="Cambria" panose="02040503050406030204" pitchFamily="18" charset="0"/>
                <a:cs typeface="Calibri" panose="020F0502020204030204" pitchFamily="34" charset="0"/>
              </a:rPr>
              <a:t>Motsyklisk</a:t>
            </a:r>
            <a:r>
              <a:rPr lang="nb-NO" altLang="nb-NO" dirty="0">
                <a:latin typeface="+mj-lt"/>
                <a:ea typeface="Cambria" panose="02040503050406030204" pitchFamily="18" charset="0"/>
                <a:cs typeface="Calibri" panose="020F0502020204030204" pitchFamily="34" charset="0"/>
              </a:rPr>
              <a:t> betyr </a:t>
            </a:r>
            <a:r>
              <a:rPr lang="nb-NO" altLang="nb-NO" u="sng" dirty="0">
                <a:latin typeface="+mj-lt"/>
                <a:ea typeface="Cambria" panose="02040503050406030204" pitchFamily="18" charset="0"/>
                <a:cs typeface="Calibri" panose="020F0502020204030204" pitchFamily="34" charset="0"/>
              </a:rPr>
              <a:t>å gjøre det motsatte av det man</a:t>
            </a:r>
            <a:br>
              <a:rPr lang="nb-NO" altLang="nb-NO" u="sng" dirty="0">
                <a:latin typeface="+mj-lt"/>
                <a:ea typeface="Cambria" panose="02040503050406030204" pitchFamily="18" charset="0"/>
                <a:cs typeface="Calibri" panose="020F0502020204030204" pitchFamily="34" charset="0"/>
              </a:rPr>
            </a:br>
            <a:r>
              <a:rPr lang="nb-NO" altLang="nb-NO" u="sng" dirty="0">
                <a:latin typeface="+mj-lt"/>
                <a:ea typeface="Cambria" panose="02040503050406030204" pitchFamily="18" charset="0"/>
                <a:cs typeface="Calibri" panose="020F0502020204030204" pitchFamily="34" charset="0"/>
              </a:rPr>
              <a:t>har lyst til</a:t>
            </a:r>
          </a:p>
          <a:p>
            <a:pPr marL="0" indent="0">
              <a:buNone/>
              <a:defRPr/>
            </a:pPr>
            <a:endParaRPr lang="nb-NO" altLang="nb-NO" dirty="0">
              <a:latin typeface="+mj-lt"/>
              <a:ea typeface="Cambria" panose="02040503050406030204" pitchFamily="18" charset="0"/>
              <a:cs typeface="Calibri" panose="020F0502020204030204" pitchFamily="34" charset="0"/>
            </a:endParaRPr>
          </a:p>
          <a:p>
            <a:pPr>
              <a:buFont typeface="Arial" charset="0"/>
              <a:buChar char="•"/>
              <a:defRPr/>
            </a:pPr>
            <a:r>
              <a:rPr lang="nb-NO" altLang="nb-NO" dirty="0">
                <a:latin typeface="+mj-lt"/>
                <a:ea typeface="Cambria" panose="02040503050406030204" pitchFamily="18" charset="0"/>
                <a:cs typeface="Calibri" panose="020F0502020204030204" pitchFamily="34" charset="0"/>
              </a:rPr>
              <a:t>For å lykkes må man bl.a. forstå hvorfor man skal gjøre det og ha bestemt seg på forhånd </a:t>
            </a:r>
          </a:p>
        </p:txBody>
      </p:sp>
      <p:pic>
        <p:nvPicPr>
          <p:cNvPr id="3" name="Bilde 2" descr="Et bilde som inneholder skjermbilde, Font, design, typografi&#10;&#10;Automatisk generert beskrivelse">
            <a:extLst>
              <a:ext uri="{FF2B5EF4-FFF2-40B4-BE49-F238E27FC236}">
                <a16:creationId xmlns:a16="http://schemas.microsoft.com/office/drawing/2014/main" id="{B55C083D-C4A6-1740-084D-49DE426F3689}"/>
              </a:ext>
            </a:extLst>
          </p:cNvPr>
          <p:cNvPicPr>
            <a:picLocks noChangeAspect="1"/>
          </p:cNvPicPr>
          <p:nvPr/>
        </p:nvPicPr>
        <p:blipFill>
          <a:blip r:embed="rId3" cstate="print">
            <a:extLst>
              <a:ext uri="{28A0092B-C50C-407E-A947-70E740481C1C}">
                <a14:useLocalDpi xmlns:a14="http://schemas.microsoft.com/office/drawing/2010/main" val="0"/>
              </a:ext>
            </a:extLst>
          </a:blip>
          <a:srcRect l="70589" r="10690"/>
          <a:stretch/>
        </p:blipFill>
        <p:spPr>
          <a:xfrm>
            <a:off x="9040633" y="-321564"/>
            <a:ext cx="2297927" cy="6904375"/>
          </a:xfrm>
          <a:prstGeom prst="rect">
            <a:avLst/>
          </a:prstGeom>
        </p:spPr>
      </p:pic>
    </p:spTree>
    <p:extLst>
      <p:ext uri="{BB962C8B-B14F-4D97-AF65-F5344CB8AC3E}">
        <p14:creationId xmlns:p14="http://schemas.microsoft.com/office/powerpoint/2010/main" val="3370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fade">
                                      <p:cBhvr>
                                        <p:cTn id="10" dur="500"/>
                                        <p:tgtEl>
                                          <p:spTgt spid="348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fade">
                                      <p:cBhvr>
                                        <p:cTn id="13" dur="500"/>
                                        <p:tgtEl>
                                          <p:spTgt spid="348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fade">
                                      <p:cBhvr>
                                        <p:cTn id="16" dur="500"/>
                                        <p:tgtEl>
                                          <p:spTgt spid="348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animEffect transition="in" filter="fade">
                                      <p:cBhvr>
                                        <p:cTn id="19"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a:extLst>
              <a:ext uri="{FF2B5EF4-FFF2-40B4-BE49-F238E27FC236}">
                <a16:creationId xmlns:a16="http://schemas.microsoft.com/office/drawing/2014/main" id="{E8B96F21-FFEC-D8CF-A2A6-FC5CCF00CC64}"/>
              </a:ext>
            </a:extLst>
          </p:cNvPr>
          <p:cNvSpPr/>
          <p:nvPr/>
        </p:nvSpPr>
        <p:spPr>
          <a:xfrm>
            <a:off x="695325" y="4312227"/>
            <a:ext cx="537812" cy="53781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ittel 1">
            <a:extLst>
              <a:ext uri="{FF2B5EF4-FFF2-40B4-BE49-F238E27FC236}">
                <a16:creationId xmlns:a16="http://schemas.microsoft.com/office/drawing/2014/main" id="{BCDE2DF8-ACF4-D8F4-9356-E56899D89D23}"/>
              </a:ext>
            </a:extLst>
          </p:cNvPr>
          <p:cNvSpPr>
            <a:spLocks noGrp="1"/>
          </p:cNvSpPr>
          <p:nvPr>
            <p:ph type="title"/>
          </p:nvPr>
        </p:nvSpPr>
        <p:spPr>
          <a:xfrm>
            <a:off x="695325" y="549275"/>
            <a:ext cx="10515600" cy="701731"/>
          </a:xfrm>
        </p:spPr>
        <p:txBody>
          <a:bodyPr anchor="t"/>
          <a:lstStyle/>
          <a:p>
            <a:r>
              <a:rPr lang="nb-NO" dirty="0">
                <a:latin typeface="+mj-lt"/>
              </a:rPr>
              <a:t>Egenaktivitet til i dag</a:t>
            </a:r>
          </a:p>
        </p:txBody>
      </p:sp>
      <p:sp>
        <p:nvSpPr>
          <p:cNvPr id="14" name="Plassholder for tekst 3">
            <a:extLst>
              <a:ext uri="{FF2B5EF4-FFF2-40B4-BE49-F238E27FC236}">
                <a16:creationId xmlns:a16="http://schemas.microsoft.com/office/drawing/2014/main" id="{ABC87F3B-91B2-67F3-878C-31F44886191F}"/>
              </a:ext>
            </a:extLst>
          </p:cNvPr>
          <p:cNvSpPr>
            <a:spLocks noGrp="1"/>
          </p:cNvSpPr>
          <p:nvPr>
            <p:ph idx="1"/>
          </p:nvPr>
        </p:nvSpPr>
        <p:spPr>
          <a:xfrm>
            <a:off x="771705" y="3429000"/>
            <a:ext cx="8620740" cy="1421039"/>
          </a:xfrm>
        </p:spPr>
        <p:txBody>
          <a:bodyPr anchor="b">
            <a:normAutofit/>
          </a:bodyPr>
          <a:lstStyle/>
          <a:p>
            <a:pPr marL="514299" indent="-514299">
              <a:buFont typeface="+mj-lt"/>
              <a:buAutoNum type="arabicPeriod"/>
            </a:pPr>
            <a:r>
              <a:rPr lang="nb-NO" dirty="0"/>
              <a:t>Noter hvilke medisiner du bruker i stemningsdagboken</a:t>
            </a:r>
          </a:p>
        </p:txBody>
      </p:sp>
      <p:pic>
        <p:nvPicPr>
          <p:cNvPr id="15" name="Bilde 14">
            <a:extLst>
              <a:ext uri="{FF2B5EF4-FFF2-40B4-BE49-F238E27FC236}">
                <a16:creationId xmlns:a16="http://schemas.microsoft.com/office/drawing/2014/main" id="{B2E77190-7187-237E-0AD0-96D0AB1CCD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3533" y="461798"/>
            <a:ext cx="3200623" cy="2844998"/>
          </a:xfrm>
          <a:prstGeom prst="rect">
            <a:avLst/>
          </a:prstGeom>
        </p:spPr>
      </p:pic>
    </p:spTree>
    <p:extLst>
      <p:ext uri="{BB962C8B-B14F-4D97-AF65-F5344CB8AC3E}">
        <p14:creationId xmlns:p14="http://schemas.microsoft.com/office/powerpoint/2010/main" val="25461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forutsetninger for å lykkes</a:t>
            </a:r>
          </a:p>
        </p:txBody>
      </p:sp>
      <p:sp>
        <p:nvSpPr>
          <p:cNvPr id="3" name="Plassholder for innhold 2"/>
          <p:cNvSpPr>
            <a:spLocks noGrp="1"/>
          </p:cNvSpPr>
          <p:nvPr>
            <p:ph idx="1"/>
          </p:nvPr>
        </p:nvSpPr>
        <p:spPr/>
        <p:txBody>
          <a:bodyPr anchor="b"/>
          <a:lstStyle/>
          <a:p>
            <a:r>
              <a:rPr lang="nb-NO" dirty="0">
                <a:latin typeface="+mj-lt"/>
                <a:ea typeface="Cambria" panose="02040503050406030204" pitchFamily="18" charset="0"/>
                <a:cs typeface="Calibri" panose="020F0502020204030204" pitchFamily="34" charset="0"/>
              </a:rPr>
              <a:t>At varselfasen er lang nok</a:t>
            </a:r>
          </a:p>
          <a:p>
            <a:r>
              <a:rPr lang="nb-NO" dirty="0">
                <a:latin typeface="+mj-lt"/>
                <a:ea typeface="Cambria" panose="02040503050406030204" pitchFamily="18" charset="0"/>
                <a:cs typeface="Calibri" panose="020F0502020204030204" pitchFamily="34" charset="0"/>
              </a:rPr>
              <a:t>At man klarer å oppdage varselsignalene</a:t>
            </a:r>
          </a:p>
          <a:p>
            <a:r>
              <a:rPr lang="nb-NO" dirty="0">
                <a:latin typeface="+mj-lt"/>
                <a:ea typeface="Cambria" panose="02040503050406030204" pitchFamily="18" charset="0"/>
                <a:cs typeface="Calibri" panose="020F0502020204030204" pitchFamily="34" charset="0"/>
              </a:rPr>
              <a:t>At man på forhånd har identifisert en terskel for når tiltak skal settes inn</a:t>
            </a:r>
          </a:p>
          <a:p>
            <a:r>
              <a:rPr lang="nb-NO" dirty="0">
                <a:latin typeface="+mj-lt"/>
                <a:ea typeface="Cambria" panose="02040503050406030204" pitchFamily="18" charset="0"/>
                <a:cs typeface="Calibri" panose="020F0502020204030204" pitchFamily="34" charset="0"/>
              </a:rPr>
              <a:t>At man er motivert og har lagd en gjennomførbar plan i forkant</a:t>
            </a:r>
          </a:p>
        </p:txBody>
      </p:sp>
    </p:spTree>
    <p:extLst>
      <p:ext uri="{BB962C8B-B14F-4D97-AF65-F5344CB8AC3E}">
        <p14:creationId xmlns:p14="http://schemas.microsoft.com/office/powerpoint/2010/main" val="38025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Tiltak mot hypomaniske varselsignaler</a:t>
            </a:r>
            <a:endParaRPr lang="nb-NO" dirty="0"/>
          </a:p>
        </p:txBody>
      </p:sp>
      <p:pic>
        <p:nvPicPr>
          <p:cNvPr id="7" name="Bilde 6">
            <a:extLst>
              <a:ext uri="{FF2B5EF4-FFF2-40B4-BE49-F238E27FC236}">
                <a16:creationId xmlns:a16="http://schemas.microsoft.com/office/drawing/2014/main" id="{20656D83-D0B9-991C-BE18-B560C92D03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1838" y="1475874"/>
            <a:ext cx="10795333" cy="4797926"/>
          </a:xfrm>
          <a:prstGeom prst="rect">
            <a:avLst/>
          </a:prstGeom>
        </p:spPr>
      </p:pic>
    </p:spTree>
    <p:extLst>
      <p:ext uri="{BB962C8B-B14F-4D97-AF65-F5344CB8AC3E}">
        <p14:creationId xmlns:p14="http://schemas.microsoft.com/office/powerpoint/2010/main" val="10839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Unngå </a:t>
            </a:r>
            <a:r>
              <a:rPr lang="nb-NO" dirty="0" err="1"/>
              <a:t>oppgirende</a:t>
            </a:r>
            <a:r>
              <a:rPr lang="nb-NO" dirty="0"/>
              <a:t> aktiviteter og stimuli</a:t>
            </a:r>
          </a:p>
        </p:txBody>
      </p:sp>
      <p:sp>
        <p:nvSpPr>
          <p:cNvPr id="3" name="Plassholder for innhold 2"/>
          <p:cNvSpPr>
            <a:spLocks noGrp="1"/>
          </p:cNvSpPr>
          <p:nvPr>
            <p:ph idx="1"/>
          </p:nvPr>
        </p:nvSpPr>
        <p:spPr/>
        <p:txBody>
          <a:bodyPr anchor="b">
            <a:noAutofit/>
          </a:bodyPr>
          <a:lstStyle/>
          <a:p>
            <a:pPr>
              <a:lnSpc>
                <a:spcPct val="100000"/>
              </a:lnSpc>
              <a:spcBef>
                <a:spcPts val="0"/>
              </a:spcBef>
            </a:pPr>
            <a:r>
              <a:rPr lang="nb-NO" sz="2400" dirty="0"/>
              <a:t>Reduser fysisk aktivitet til et minimum, unngå trening og «</a:t>
            </a:r>
            <a:r>
              <a:rPr lang="nb-NO" sz="2400" dirty="0" err="1"/>
              <a:t>powerwalking</a:t>
            </a:r>
            <a:r>
              <a:rPr lang="nb-NO" sz="2400" dirty="0"/>
              <a:t>»</a:t>
            </a:r>
          </a:p>
          <a:p>
            <a:pPr>
              <a:lnSpc>
                <a:spcPct val="100000"/>
              </a:lnSpc>
              <a:spcBef>
                <a:spcPts val="0"/>
              </a:spcBef>
            </a:pPr>
            <a:endParaRPr lang="nb-NO" sz="2400" dirty="0"/>
          </a:p>
          <a:p>
            <a:pPr>
              <a:lnSpc>
                <a:spcPct val="100000"/>
              </a:lnSpc>
              <a:spcBef>
                <a:spcPts val="0"/>
              </a:spcBef>
            </a:pPr>
            <a:r>
              <a:rPr lang="nb-NO" sz="2400" dirty="0"/>
              <a:t>Utsett gjøremål, avgjørelser, diskusjoner og mentale oppgaver</a:t>
            </a:r>
          </a:p>
          <a:p>
            <a:pPr>
              <a:lnSpc>
                <a:spcPct val="100000"/>
              </a:lnSpc>
              <a:spcBef>
                <a:spcPts val="0"/>
              </a:spcBef>
            </a:pPr>
            <a:endParaRPr lang="nb-NO" sz="2400" dirty="0"/>
          </a:p>
          <a:p>
            <a:pPr>
              <a:lnSpc>
                <a:spcPct val="100000"/>
              </a:lnSpc>
              <a:spcBef>
                <a:spcPts val="0"/>
              </a:spcBef>
            </a:pPr>
            <a:r>
              <a:rPr lang="nb-NO" sz="2400" dirty="0"/>
              <a:t>Minimer sosial kontakt</a:t>
            </a:r>
          </a:p>
          <a:p>
            <a:pPr>
              <a:lnSpc>
                <a:spcPct val="100000"/>
              </a:lnSpc>
              <a:spcBef>
                <a:spcPts val="0"/>
              </a:spcBef>
            </a:pPr>
            <a:endParaRPr lang="nb-NO" sz="2400" dirty="0"/>
          </a:p>
          <a:p>
            <a:pPr>
              <a:lnSpc>
                <a:spcPct val="100000"/>
              </a:lnSpc>
              <a:spcBef>
                <a:spcPts val="0"/>
              </a:spcBef>
            </a:pPr>
            <a:r>
              <a:rPr lang="nb-NO" sz="2400" dirty="0"/>
              <a:t>Unngå aktiverende stimuli</a:t>
            </a:r>
          </a:p>
          <a:p>
            <a:pPr>
              <a:lnSpc>
                <a:spcPct val="100000"/>
              </a:lnSpc>
              <a:spcBef>
                <a:spcPts val="0"/>
              </a:spcBef>
            </a:pPr>
            <a:endParaRPr lang="nb-NO" sz="2400" dirty="0"/>
          </a:p>
          <a:p>
            <a:pPr>
              <a:lnSpc>
                <a:spcPct val="100000"/>
              </a:lnSpc>
              <a:spcBef>
                <a:spcPts val="0"/>
              </a:spcBef>
            </a:pPr>
            <a:r>
              <a:rPr lang="nb-NO" sz="2400" dirty="0"/>
              <a:t>Oppsøk beroligende aktiviteter og stimuli</a:t>
            </a:r>
          </a:p>
          <a:p>
            <a:pPr>
              <a:lnSpc>
                <a:spcPct val="100000"/>
              </a:lnSpc>
              <a:spcBef>
                <a:spcPts val="0"/>
              </a:spcBef>
            </a:pPr>
            <a:endParaRPr lang="nb-NO" sz="2400" dirty="0"/>
          </a:p>
          <a:p>
            <a:pPr>
              <a:lnSpc>
                <a:spcPct val="100000"/>
              </a:lnSpc>
              <a:spcBef>
                <a:spcPts val="0"/>
              </a:spcBef>
            </a:pPr>
            <a:r>
              <a:rPr lang="nb-NO" sz="2400" dirty="0"/>
              <a:t>Inngå konkrete avtaler om avlastning og fravær</a:t>
            </a:r>
          </a:p>
        </p:txBody>
      </p:sp>
    </p:spTree>
    <p:extLst>
      <p:ext uri="{BB962C8B-B14F-4D97-AF65-F5344CB8AC3E}">
        <p14:creationId xmlns:p14="http://schemas.microsoft.com/office/powerpoint/2010/main" val="24429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Sikre søvn: medikamenter</a:t>
            </a:r>
          </a:p>
        </p:txBody>
      </p:sp>
      <p:sp>
        <p:nvSpPr>
          <p:cNvPr id="3" name="Plassholder for innhold 2"/>
          <p:cNvSpPr>
            <a:spLocks noGrp="1"/>
          </p:cNvSpPr>
          <p:nvPr>
            <p:ph idx="1"/>
          </p:nvPr>
        </p:nvSpPr>
        <p:spPr/>
        <p:txBody>
          <a:bodyPr anchor="b">
            <a:normAutofit/>
          </a:bodyPr>
          <a:lstStyle/>
          <a:p>
            <a:pPr marL="0" indent="0">
              <a:buNone/>
            </a:pPr>
            <a:r>
              <a:rPr lang="nb-NO" dirty="0">
                <a:latin typeface="+mj-lt"/>
                <a:ea typeface="Cambria" panose="02040503050406030204" pitchFamily="18" charset="0"/>
                <a:cs typeface="Calibri" panose="020F0502020204030204" pitchFamily="34" charset="0"/>
              </a:rPr>
              <a:t>Tilstrekkelig søvn er viktig for å forebygge eskalering, men det er vanskelig å sove når energien er på vei opp</a:t>
            </a:r>
          </a:p>
          <a:p>
            <a:pPr marL="0" indent="0">
              <a:buNone/>
            </a:pPr>
            <a:endParaRPr lang="nb-NO" dirty="0">
              <a:latin typeface="+mj-lt"/>
              <a:ea typeface="Cambria" panose="02040503050406030204" pitchFamily="18" charset="0"/>
              <a:cs typeface="Calibri" panose="020F0502020204030204" pitchFamily="34" charset="0"/>
            </a:endParaRPr>
          </a:p>
          <a:p>
            <a:r>
              <a:rPr lang="nb-NO" dirty="0">
                <a:latin typeface="+mj-lt"/>
                <a:ea typeface="Cambria" panose="02040503050406030204" pitchFamily="18" charset="0"/>
                <a:cs typeface="Calibri" panose="020F0502020204030204" pitchFamily="34" charset="0"/>
              </a:rPr>
              <a:t>Inngå en avtale med legen i forkant om selvadministrering av doseøkning/behovsmedisinering </a:t>
            </a:r>
          </a:p>
          <a:p>
            <a:pPr lvl="1">
              <a:spcBef>
                <a:spcPts val="1800"/>
              </a:spcBef>
            </a:pPr>
            <a:r>
              <a:rPr lang="nb-NO" dirty="0">
                <a:latin typeface="+mj-lt"/>
                <a:ea typeface="Cambria" panose="02040503050406030204" pitchFamily="18" charset="0"/>
                <a:cs typeface="Calibri" panose="020F0502020204030204" pitchFamily="34" charset="0"/>
              </a:rPr>
              <a:t>Alternativt, kontakt legen umiddelbart</a:t>
            </a:r>
          </a:p>
          <a:p>
            <a:pPr marL="457200" lvl="1" indent="0">
              <a:buNone/>
            </a:pPr>
            <a:endParaRPr lang="nb-NO" dirty="0">
              <a:latin typeface="+mj-lt"/>
              <a:ea typeface="Cambria" panose="02040503050406030204" pitchFamily="18" charset="0"/>
              <a:cs typeface="Calibri" panose="020F0502020204030204" pitchFamily="34" charset="0"/>
            </a:endParaRPr>
          </a:p>
          <a:p>
            <a:r>
              <a:rPr lang="nb-NO" dirty="0">
                <a:latin typeface="+mj-lt"/>
                <a:ea typeface="Cambria" panose="02040503050406030204" pitchFamily="18" charset="0"/>
                <a:cs typeface="Calibri" panose="020F0502020204030204" pitchFamily="34" charset="0"/>
              </a:rPr>
              <a:t>Ved å agere raskt i varselfasen kan man totalt sett bruke mindre medikamenter</a:t>
            </a:r>
          </a:p>
        </p:txBody>
      </p:sp>
    </p:spTree>
    <p:extLst>
      <p:ext uri="{BB962C8B-B14F-4D97-AF65-F5344CB8AC3E}">
        <p14:creationId xmlns:p14="http://schemas.microsoft.com/office/powerpoint/2010/main" val="26477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lgn="ctr"/>
            <a:r>
              <a:rPr lang="nb-NO" dirty="0"/>
              <a:t>Sikre søvn: mørke og blålysblokkerende briller</a:t>
            </a:r>
          </a:p>
        </p:txBody>
      </p:sp>
      <p:sp>
        <p:nvSpPr>
          <p:cNvPr id="3" name="Plassholder for innhold 2"/>
          <p:cNvSpPr>
            <a:spLocks noGrp="1"/>
          </p:cNvSpPr>
          <p:nvPr>
            <p:ph idx="1"/>
          </p:nvPr>
        </p:nvSpPr>
        <p:spPr/>
        <p:txBody>
          <a:bodyPr anchor="b">
            <a:normAutofit/>
          </a:bodyPr>
          <a:lstStyle/>
          <a:p>
            <a:r>
              <a:rPr lang="nb-NO" dirty="0"/>
              <a:t>Er vist å redusere mani hos innlagte pasienter</a:t>
            </a:r>
          </a:p>
          <a:p>
            <a:endParaRPr lang="nb-NO" dirty="0"/>
          </a:p>
          <a:p>
            <a:r>
              <a:rPr lang="nb-NO" dirty="0"/>
              <a:t>Ingen studier på varselfasen, men erfaringer tilsier effekt</a:t>
            </a:r>
          </a:p>
          <a:p>
            <a:pPr marL="0" indent="0">
              <a:buNone/>
            </a:pPr>
            <a:endParaRPr lang="nb-NO" dirty="0"/>
          </a:p>
          <a:p>
            <a:r>
              <a:rPr lang="nb-NO" dirty="0"/>
              <a:t>Lyseksponering på dagtid er bra for melatoninproduksjonen </a:t>
            </a:r>
          </a:p>
          <a:p>
            <a:pPr lvl="1"/>
            <a:r>
              <a:rPr lang="nb-NO" dirty="0"/>
              <a:t>Men, sørg for mørke omgivelser eller bruk blålysblokkerende briller fra tidlig på kvelden i varselfasen</a:t>
            </a:r>
          </a:p>
        </p:txBody>
      </p:sp>
      <p:pic>
        <p:nvPicPr>
          <p:cNvPr id="5" name="Bilde 4">
            <a:extLst>
              <a:ext uri="{FF2B5EF4-FFF2-40B4-BE49-F238E27FC236}">
                <a16:creationId xmlns:a16="http://schemas.microsoft.com/office/drawing/2014/main" id="{FCFAC13C-C40C-A3EC-6C6A-9F57A7961C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147214">
            <a:off x="7192532" y="1643088"/>
            <a:ext cx="4054905" cy="2355900"/>
          </a:xfrm>
          <a:prstGeom prst="rect">
            <a:avLst/>
          </a:prstGeom>
        </p:spPr>
      </p:pic>
    </p:spTree>
    <p:extLst>
      <p:ext uri="{BB962C8B-B14F-4D97-AF65-F5344CB8AC3E}">
        <p14:creationId xmlns:p14="http://schemas.microsoft.com/office/powerpoint/2010/main" val="38474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Tiltak mot depressive varselsignaler</a:t>
            </a:r>
            <a:endParaRPr lang="nb-NO" dirty="0"/>
          </a:p>
        </p:txBody>
      </p:sp>
      <p:pic>
        <p:nvPicPr>
          <p:cNvPr id="4" name="Bilde 3">
            <a:extLst>
              <a:ext uri="{FF2B5EF4-FFF2-40B4-BE49-F238E27FC236}">
                <a16:creationId xmlns:a16="http://schemas.microsoft.com/office/drawing/2014/main" id="{3B8772FD-BD46-64D9-6D1E-B5BDDE239C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6970" y="1512372"/>
            <a:ext cx="10774098" cy="4788488"/>
          </a:xfrm>
          <a:prstGeom prst="rect">
            <a:avLst/>
          </a:prstGeom>
        </p:spPr>
      </p:pic>
    </p:spTree>
    <p:extLst>
      <p:ext uri="{BB962C8B-B14F-4D97-AF65-F5344CB8AC3E}">
        <p14:creationId xmlns:p14="http://schemas.microsoft.com/office/powerpoint/2010/main" val="27435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ea typeface="Cambria" panose="02040503050406030204" pitchFamily="18" charset="0"/>
              </a:rPr>
              <a:t>Aktivisering og </a:t>
            </a:r>
            <a:r>
              <a:rPr lang="nb-NO" dirty="0" err="1">
                <a:ea typeface="Cambria" panose="02040503050406030204" pitchFamily="18" charset="0"/>
              </a:rPr>
              <a:t>stimulieksponering</a:t>
            </a:r>
            <a:endParaRPr lang="nb-NO" dirty="0">
              <a:ea typeface="Cambria" panose="02040503050406030204" pitchFamily="18" charset="0"/>
            </a:endParaRPr>
          </a:p>
        </p:txBody>
      </p:sp>
      <p:sp>
        <p:nvSpPr>
          <p:cNvPr id="3" name="Plassholder for innhold 2"/>
          <p:cNvSpPr>
            <a:spLocks noGrp="1"/>
          </p:cNvSpPr>
          <p:nvPr>
            <p:ph idx="1"/>
          </p:nvPr>
        </p:nvSpPr>
        <p:spPr>
          <a:xfrm>
            <a:off x="695325" y="1519646"/>
            <a:ext cx="10801350" cy="4850039"/>
          </a:xfrm>
        </p:spPr>
        <p:txBody>
          <a:bodyPr anchor="b">
            <a:normAutofit/>
          </a:bodyPr>
          <a:lstStyle/>
          <a:p>
            <a:r>
              <a:rPr lang="nb-NO" dirty="0"/>
              <a:t>Man trenger påkobling, ikke avkobling</a:t>
            </a:r>
          </a:p>
          <a:p>
            <a:r>
              <a:rPr lang="nb-NO" dirty="0"/>
              <a:t>Oppretthold hverdagens struktur og vaner</a:t>
            </a:r>
          </a:p>
          <a:p>
            <a:r>
              <a:rPr lang="nb-NO" dirty="0"/>
              <a:t>Fortsett å være sosialt aktiv, selv om det ikke gir samme glede</a:t>
            </a:r>
          </a:p>
          <a:p>
            <a:r>
              <a:rPr lang="nb-NO" dirty="0"/>
              <a:t>Iverksett vitaliserende mottiltak</a:t>
            </a:r>
          </a:p>
          <a:p>
            <a:r>
              <a:rPr lang="nb-NO" dirty="0"/>
              <a:t>Oppsøk oppkvikkende sanseinntrykk</a:t>
            </a:r>
          </a:p>
          <a:p>
            <a:pPr marL="0" indent="0">
              <a:buNone/>
            </a:pPr>
            <a:endParaRPr lang="nb-NO" dirty="0"/>
          </a:p>
          <a:p>
            <a:pPr marL="0" indent="0">
              <a:buNone/>
            </a:pPr>
            <a:r>
              <a:rPr lang="nb-NO" dirty="0"/>
              <a:t>Inngå avtaler med familie og venner i vedlikeholdsfasen om drahjelp </a:t>
            </a:r>
            <a:br>
              <a:rPr lang="nb-NO" dirty="0"/>
            </a:br>
            <a:r>
              <a:rPr lang="nb-NO" dirty="0" err="1"/>
              <a:t>mtp</a:t>
            </a:r>
            <a:r>
              <a:rPr lang="nb-NO" dirty="0"/>
              <a:t>. aktiviteter</a:t>
            </a:r>
          </a:p>
        </p:txBody>
      </p:sp>
    </p:spTree>
    <p:extLst>
      <p:ext uri="{BB962C8B-B14F-4D97-AF65-F5344CB8AC3E}">
        <p14:creationId xmlns:p14="http://schemas.microsoft.com/office/powerpoint/2010/main" val="12558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Lyseksponering</a:t>
            </a:r>
            <a:endParaRPr lang="nb-NO" dirty="0">
              <a:ea typeface="Cambria" panose="02040503050406030204" pitchFamily="18" charset="0"/>
            </a:endParaRPr>
          </a:p>
        </p:txBody>
      </p:sp>
      <p:sp>
        <p:nvSpPr>
          <p:cNvPr id="3" name="Plassholder for innhold 2"/>
          <p:cNvSpPr>
            <a:spLocks noGrp="1"/>
          </p:cNvSpPr>
          <p:nvPr>
            <p:ph idx="1"/>
          </p:nvPr>
        </p:nvSpPr>
        <p:spPr/>
        <p:txBody>
          <a:bodyPr anchor="b">
            <a:normAutofit/>
          </a:bodyPr>
          <a:lstStyle/>
          <a:p>
            <a:pPr>
              <a:spcBef>
                <a:spcPts val="2400"/>
              </a:spcBef>
            </a:pPr>
            <a:r>
              <a:rPr lang="nb-NO" dirty="0">
                <a:latin typeface="+mj-lt"/>
              </a:rPr>
              <a:t>Daglig lyseksponering på formiddagen er vist å ha god effekt for </a:t>
            </a:r>
            <a:br>
              <a:rPr lang="nb-NO" dirty="0">
                <a:latin typeface="+mj-lt"/>
              </a:rPr>
            </a:br>
            <a:r>
              <a:rPr lang="nb-NO" dirty="0">
                <a:latin typeface="+mj-lt"/>
              </a:rPr>
              <a:t>bipolare depresjoner</a:t>
            </a:r>
          </a:p>
          <a:p>
            <a:pPr>
              <a:spcBef>
                <a:spcPts val="2400"/>
              </a:spcBef>
            </a:pPr>
            <a:r>
              <a:rPr lang="nb-NO" dirty="0">
                <a:latin typeface="+mj-lt"/>
              </a:rPr>
              <a:t>Lyskasser kan brukes når det ikke er tilstrekkelig sollys </a:t>
            </a:r>
          </a:p>
          <a:p>
            <a:pPr>
              <a:spcBef>
                <a:spcPts val="2400"/>
              </a:spcBef>
            </a:pPr>
            <a:r>
              <a:rPr lang="nb-NO" dirty="0">
                <a:latin typeface="+mj-lt"/>
              </a:rPr>
              <a:t>Det er ikke gjort studier på effekt i depressiv varselfase, </a:t>
            </a:r>
            <a:br>
              <a:rPr lang="nb-NO" dirty="0">
                <a:latin typeface="+mj-lt"/>
              </a:rPr>
            </a:br>
            <a:r>
              <a:rPr lang="nb-NO" dirty="0">
                <a:latin typeface="+mj-lt"/>
              </a:rPr>
              <a:t>men det kan være verdt å forsøke</a:t>
            </a:r>
          </a:p>
        </p:txBody>
      </p:sp>
    </p:spTree>
    <p:extLst>
      <p:ext uri="{BB962C8B-B14F-4D97-AF65-F5344CB8AC3E}">
        <p14:creationId xmlns:p14="http://schemas.microsoft.com/office/powerpoint/2010/main" val="4715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431129A-1A01-DA24-8679-27027FB380BF}"/>
              </a:ext>
            </a:extLst>
          </p:cNvPr>
          <p:cNvPicPr>
            <a:picLocks noChangeAspect="1"/>
          </p:cNvPicPr>
          <p:nvPr/>
        </p:nvPicPr>
        <p:blipFill>
          <a:blip r:embed="rId3">
            <a:extLst>
              <a:ext uri="{28A0092B-C50C-407E-A947-70E740481C1C}">
                <a14:useLocalDpi xmlns:a14="http://schemas.microsoft.com/office/drawing/2010/main" val="0"/>
              </a:ext>
            </a:extLst>
          </a:blip>
          <a:srcRect t="42120" b="8146"/>
          <a:stretch/>
        </p:blipFill>
        <p:spPr>
          <a:xfrm>
            <a:off x="2003855" y="557307"/>
            <a:ext cx="8184289" cy="5751417"/>
          </a:xfrm>
          <a:prstGeom prst="rect">
            <a:avLst/>
          </a:prstGeom>
        </p:spPr>
      </p:pic>
    </p:spTree>
    <p:extLst>
      <p:ext uri="{BB962C8B-B14F-4D97-AF65-F5344CB8AC3E}">
        <p14:creationId xmlns:p14="http://schemas.microsoft.com/office/powerpoint/2010/main" val="413117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42C38698-FC95-7A4D-E7AD-41DFF27509A6}"/>
              </a:ext>
            </a:extLst>
          </p:cNvPr>
          <p:cNvSpPr/>
          <p:nvPr/>
        </p:nvSpPr>
        <p:spPr>
          <a:xfrm>
            <a:off x="659236" y="182831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48B3789E-4A15-BB06-AF83-8CC5A27FD017}"/>
              </a:ext>
            </a:extLst>
          </p:cNvPr>
          <p:cNvSpPr/>
          <p:nvPr/>
        </p:nvSpPr>
        <p:spPr>
          <a:xfrm>
            <a:off x="659236" y="292146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149A256-AFB5-6E1D-D5C7-2E1E476C30B4}"/>
              </a:ext>
            </a:extLst>
          </p:cNvPr>
          <p:cNvSpPr/>
          <p:nvPr/>
        </p:nvSpPr>
        <p:spPr>
          <a:xfrm>
            <a:off x="659236" y="402837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43FF1A41-E008-35B9-F416-A13539F7C801}"/>
              </a:ext>
            </a:extLst>
          </p:cNvPr>
          <p:cNvSpPr/>
          <p:nvPr/>
        </p:nvSpPr>
        <p:spPr>
          <a:xfrm>
            <a:off x="659236" y="475714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4708ACE8-0852-BE7F-8208-D7F60292DE86}"/>
              </a:ext>
            </a:extLst>
          </p:cNvPr>
          <p:cNvSpPr/>
          <p:nvPr/>
        </p:nvSpPr>
        <p:spPr>
          <a:xfrm>
            <a:off x="659236" y="585029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neste gang</a:t>
            </a:r>
          </a:p>
        </p:txBody>
      </p:sp>
      <p:sp>
        <p:nvSpPr>
          <p:cNvPr id="3" name="Plassholder for innhold 2"/>
          <p:cNvSpPr>
            <a:spLocks noGrp="1"/>
          </p:cNvSpPr>
          <p:nvPr>
            <p:ph idx="1"/>
          </p:nvPr>
        </p:nvSpPr>
        <p:spPr/>
        <p:txBody>
          <a:bodyPr anchor="b">
            <a:noAutofit/>
          </a:bodyPr>
          <a:lstStyle/>
          <a:p>
            <a:pPr marL="514350" indent="-514350">
              <a:lnSpc>
                <a:spcPct val="100000"/>
              </a:lnSpc>
              <a:spcBef>
                <a:spcPts val="0"/>
              </a:spcBef>
              <a:buFont typeface="+mj-lt"/>
              <a:buAutoNum type="arabicPeriod"/>
            </a:pPr>
            <a:r>
              <a:rPr lang="nb-NO" sz="2400" dirty="0"/>
              <a:t>Tenke gjennom om det er flere atferdsendringer som </a:t>
            </a:r>
            <a:br>
              <a:rPr lang="nb-NO" sz="2400" dirty="0"/>
            </a:br>
            <a:r>
              <a:rPr lang="nb-NO" sz="2400" dirty="0"/>
              <a:t>kan fungere som varseltegn for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Spørre ev. partner eller andre nære om det er spesielle </a:t>
            </a:r>
            <a:br>
              <a:rPr lang="nb-NO" sz="2400" dirty="0"/>
            </a:br>
            <a:r>
              <a:rPr lang="nb-NO" sz="2400" dirty="0"/>
              <a:t>atferdsendringer de har lagt merke til i forkant av affektive episoder</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Formulere minst ett forslag til varseltegn for hver polaritet i </a:t>
            </a:r>
            <a:r>
              <a:rPr lang="nb-NO" sz="2400" b="1" dirty="0"/>
              <a:t>forebyggelsesplanen </a:t>
            </a:r>
          </a:p>
          <a:p>
            <a:pPr marL="514350" indent="-514350">
              <a:lnSpc>
                <a:spcPct val="100000"/>
              </a:lnSpc>
              <a:spcBef>
                <a:spcPts val="0"/>
              </a:spcBef>
              <a:buFont typeface="+mj-lt"/>
              <a:buAutoNum type="arabicPeriod"/>
            </a:pPr>
            <a:endParaRPr lang="nb-NO" sz="2400" b="1" dirty="0"/>
          </a:p>
          <a:p>
            <a:pPr marL="514350" indent="-514350">
              <a:lnSpc>
                <a:spcPct val="100000"/>
              </a:lnSpc>
              <a:spcBef>
                <a:spcPts val="0"/>
              </a:spcBef>
              <a:buFont typeface="+mj-lt"/>
              <a:buAutoNum type="arabicPeriod"/>
            </a:pPr>
            <a:r>
              <a:rPr lang="nb-NO" sz="2400" dirty="0"/>
              <a:t>Tenke videre på de andre spørsmålene fra summegruppen om egne varseltegn på hypomani og depresjon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Fortsett å registrere i </a:t>
            </a:r>
            <a:r>
              <a:rPr lang="nb-NO" sz="2400" b="1" dirty="0"/>
              <a:t>stemningsdagboken</a:t>
            </a:r>
          </a:p>
        </p:txBody>
      </p:sp>
      <p:pic>
        <p:nvPicPr>
          <p:cNvPr id="5" name="Bilde 4">
            <a:extLst>
              <a:ext uri="{FF2B5EF4-FFF2-40B4-BE49-F238E27FC236}">
                <a16:creationId xmlns:a16="http://schemas.microsoft.com/office/drawing/2014/main" id="{86832033-6020-F95E-C340-138CD69027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40" cy="2845368"/>
          </a:xfrm>
          <a:prstGeom prst="rect">
            <a:avLst/>
          </a:prstGeom>
        </p:spPr>
      </p:pic>
    </p:spTree>
    <p:extLst>
      <p:ext uri="{BB962C8B-B14F-4D97-AF65-F5344CB8AC3E}">
        <p14:creationId xmlns:p14="http://schemas.microsoft.com/office/powerpoint/2010/main" val="9070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rmAutofit/>
          </a:bodyPr>
          <a:lstStyle/>
          <a:p>
            <a:pPr>
              <a:lnSpc>
                <a:spcPct val="100000"/>
              </a:lnSpc>
            </a:pPr>
            <a:r>
              <a:rPr lang="nb-NO" dirty="0"/>
              <a:t>Varselfasen</a:t>
            </a:r>
          </a:p>
          <a:p>
            <a:pPr marL="514350" indent="-514350">
              <a:lnSpc>
                <a:spcPct val="100000"/>
              </a:lnSpc>
              <a:buAutoNum type="arabicPeriod"/>
            </a:pPr>
            <a:endParaRPr lang="nb-NO" dirty="0"/>
          </a:p>
          <a:p>
            <a:pPr>
              <a:lnSpc>
                <a:spcPct val="100000"/>
              </a:lnSpc>
            </a:pPr>
            <a:r>
              <a:rPr lang="nb-NO" dirty="0"/>
              <a:t>Varselsignaler</a:t>
            </a:r>
          </a:p>
          <a:p>
            <a:pPr lvl="1">
              <a:lnSpc>
                <a:spcPct val="100000"/>
              </a:lnSpc>
            </a:pPr>
            <a:r>
              <a:rPr lang="nb-NO" dirty="0"/>
              <a:t>Varselsymptomer</a:t>
            </a:r>
          </a:p>
          <a:p>
            <a:pPr lvl="1">
              <a:lnSpc>
                <a:spcPct val="100000"/>
              </a:lnSpc>
            </a:pPr>
            <a:r>
              <a:rPr lang="nb-NO" dirty="0"/>
              <a:t>Varseltegn</a:t>
            </a:r>
          </a:p>
          <a:p>
            <a:pPr lvl="1">
              <a:lnSpc>
                <a:spcPct val="100000"/>
              </a:lnSpc>
            </a:pPr>
            <a:r>
              <a:rPr lang="nb-NO" dirty="0"/>
              <a:t>Summegruppe 1: varseltegn på hypomani</a:t>
            </a:r>
          </a:p>
          <a:p>
            <a:pPr lvl="1">
              <a:lnSpc>
                <a:spcPct val="100000"/>
              </a:lnSpc>
            </a:pPr>
            <a:r>
              <a:rPr lang="nb-NO" dirty="0"/>
              <a:t>Summegruppe 2: varseltegn på depresjon</a:t>
            </a:r>
          </a:p>
          <a:p>
            <a:pPr marL="457200" lvl="1" indent="0">
              <a:lnSpc>
                <a:spcPct val="100000"/>
              </a:lnSpc>
              <a:buNone/>
            </a:pPr>
            <a:endParaRPr lang="nb-NO" sz="2800" dirty="0"/>
          </a:p>
          <a:p>
            <a:pPr>
              <a:lnSpc>
                <a:spcPct val="100000"/>
              </a:lnSpc>
            </a:pPr>
            <a:r>
              <a:rPr lang="nb-NO" dirty="0"/>
              <a:t>Motsykliske tiltak i varselfasen</a:t>
            </a:r>
          </a:p>
          <a:p>
            <a:pPr lvl="1">
              <a:lnSpc>
                <a:spcPct val="100000"/>
              </a:lnSpc>
            </a:pPr>
            <a:r>
              <a:rPr lang="nb-NO" dirty="0"/>
              <a:t>Egenaktivitet til neste gang</a:t>
            </a:r>
          </a:p>
        </p:txBody>
      </p:sp>
    </p:spTree>
    <p:extLst>
      <p:ext uri="{BB962C8B-B14F-4D97-AF65-F5344CB8AC3E}">
        <p14:creationId xmlns:p14="http://schemas.microsoft.com/office/powerpoint/2010/main" val="8177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08D3389-D3B1-CB12-B526-5243A72621C9}"/>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7" name="LOGO png Rådet for psykisk helse.png" descr="LOGO png Rådet for psykisk helse.png">
            <a:extLst>
              <a:ext uri="{FF2B5EF4-FFF2-40B4-BE49-F238E27FC236}">
                <a16:creationId xmlns:a16="http://schemas.microsoft.com/office/drawing/2014/main" id="{D88BAEF9-C800-364A-189F-207A53EDB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FB206DC3-ACF1-44E8-F18D-6562AF31AD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00E48069-5506-D76F-2FFF-C6840BBC8CAF}"/>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EABC523-87F2-32A6-F454-CDED3479BF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6A27A584-518F-2905-B80C-F3BDF6561682}"/>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Varselfasen</a:t>
            </a:r>
          </a:p>
        </p:txBody>
      </p:sp>
      <p:sp>
        <p:nvSpPr>
          <p:cNvPr id="3" name="Plassholder for innhold 2"/>
          <p:cNvSpPr>
            <a:spLocks noGrp="1"/>
          </p:cNvSpPr>
          <p:nvPr>
            <p:ph idx="1"/>
          </p:nvPr>
        </p:nvSpPr>
        <p:spPr/>
        <p:txBody>
          <a:bodyPr anchor="b">
            <a:normAutofit/>
          </a:bodyPr>
          <a:lstStyle/>
          <a:p>
            <a:pPr marL="0" indent="0">
              <a:buNone/>
            </a:pPr>
            <a:r>
              <a:rPr lang="nb-NO" dirty="0"/>
              <a:t>Hva er varselfasen?</a:t>
            </a:r>
          </a:p>
          <a:p>
            <a:r>
              <a:rPr lang="nb-NO" dirty="0"/>
              <a:t>Overgangsfase mellom stabilitet og en fullt utviklet affektiv episode</a:t>
            </a:r>
          </a:p>
          <a:p>
            <a:r>
              <a:rPr lang="nb-NO" dirty="0"/>
              <a:t>Milde symptomer varsler om at en ny episode </a:t>
            </a:r>
            <a:r>
              <a:rPr lang="nb-NO" i="1" dirty="0"/>
              <a:t>kan</a:t>
            </a:r>
            <a:r>
              <a:rPr lang="nb-NO" dirty="0"/>
              <a:t> være i anmarsj</a:t>
            </a:r>
          </a:p>
          <a:p>
            <a:pPr marL="0" indent="0">
              <a:buNone/>
            </a:pPr>
            <a:endParaRPr lang="nb-NO" dirty="0"/>
          </a:p>
          <a:p>
            <a:pPr marL="0" indent="0">
              <a:buNone/>
            </a:pPr>
            <a:r>
              <a:rPr lang="nb-NO" dirty="0"/>
              <a:t>Hvorfor er den viktig?</a:t>
            </a:r>
          </a:p>
          <a:p>
            <a:r>
              <a:rPr lang="nb-NO" dirty="0"/>
              <a:t>Det er mulig å stoppe eller dempe en ny sykdomsepisode ved å gjøre riktige tiltak tidlig nok</a:t>
            </a:r>
          </a:p>
          <a:p>
            <a:r>
              <a:rPr lang="nb-NO" dirty="0"/>
              <a:t>For å få til det, må man identifisere pålitelige varselsignaler </a:t>
            </a:r>
          </a:p>
        </p:txBody>
      </p:sp>
    </p:spTree>
    <p:extLst>
      <p:ext uri="{BB962C8B-B14F-4D97-AF65-F5344CB8AC3E}">
        <p14:creationId xmlns:p14="http://schemas.microsoft.com/office/powerpoint/2010/main" val="15702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4"/>
            <a:ext cx="10515600" cy="2104715"/>
          </a:xfrm>
        </p:spPr>
        <p:txBody>
          <a:bodyPr anchor="t"/>
          <a:lstStyle/>
          <a:p>
            <a:r>
              <a:rPr lang="nb-NO" dirty="0"/>
              <a:t>Hvem passer varselsignalmetodikken </a:t>
            </a:r>
            <a:br>
              <a:rPr lang="nb-NO" dirty="0"/>
            </a:br>
            <a:r>
              <a:rPr lang="nb-NO" b="1" dirty="0"/>
              <a:t>best</a:t>
            </a:r>
            <a:r>
              <a:rPr lang="nb-NO" dirty="0"/>
              <a:t> for?</a:t>
            </a:r>
          </a:p>
        </p:txBody>
      </p:sp>
      <p:sp>
        <p:nvSpPr>
          <p:cNvPr id="3" name="Plassholder for innhold 2"/>
          <p:cNvSpPr>
            <a:spLocks noGrp="1"/>
          </p:cNvSpPr>
          <p:nvPr>
            <p:ph idx="1"/>
          </p:nvPr>
        </p:nvSpPr>
        <p:spPr/>
        <p:txBody>
          <a:bodyPr anchor="b">
            <a:noAutofit/>
          </a:bodyPr>
          <a:lstStyle/>
          <a:p>
            <a:pPr marL="0" indent="0">
              <a:lnSpc>
                <a:spcPct val="100000"/>
              </a:lnSpc>
              <a:buNone/>
            </a:pPr>
            <a:r>
              <a:rPr lang="nb-NO" dirty="0"/>
              <a:t>De som </a:t>
            </a:r>
          </a:p>
          <a:p>
            <a:pPr>
              <a:lnSpc>
                <a:spcPct val="100000"/>
              </a:lnSpc>
              <a:spcBef>
                <a:spcPts val="1800"/>
              </a:spcBef>
            </a:pPr>
            <a:r>
              <a:rPr lang="nb-NO" dirty="0"/>
              <a:t>er stemningsstabile eller har forutsigbare symptomer i vedlikeholdsfasen</a:t>
            </a:r>
          </a:p>
          <a:p>
            <a:pPr marL="457200" lvl="1" indent="0">
              <a:lnSpc>
                <a:spcPct val="100000"/>
              </a:lnSpc>
              <a:buNone/>
            </a:pPr>
            <a:endParaRPr lang="nb-NO" sz="2800" dirty="0"/>
          </a:p>
          <a:p>
            <a:pPr>
              <a:lnSpc>
                <a:spcPct val="100000"/>
              </a:lnSpc>
            </a:pPr>
            <a:r>
              <a:rPr lang="nb-NO" dirty="0"/>
              <a:t>har en stabil livssituasjon med et relativt regelmessig og forutsigbart liv</a:t>
            </a:r>
          </a:p>
          <a:p>
            <a:pPr marL="457200" lvl="1" indent="0">
              <a:lnSpc>
                <a:spcPct val="100000"/>
              </a:lnSpc>
              <a:buNone/>
            </a:pPr>
            <a:endParaRPr lang="nb-NO" sz="2800" dirty="0"/>
          </a:p>
          <a:p>
            <a:pPr>
              <a:lnSpc>
                <a:spcPct val="100000"/>
              </a:lnSpc>
            </a:pPr>
            <a:r>
              <a:rPr lang="nb-NO" dirty="0"/>
              <a:t>opplever rene affektive episoder</a:t>
            </a:r>
          </a:p>
        </p:txBody>
      </p:sp>
    </p:spTree>
    <p:extLst>
      <p:ext uri="{BB962C8B-B14F-4D97-AF65-F5344CB8AC3E}">
        <p14:creationId xmlns:p14="http://schemas.microsoft.com/office/powerpoint/2010/main" val="2288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Hvem er varselsignalmetodikken </a:t>
            </a:r>
            <a:r>
              <a:rPr lang="nb-NO" b="1" dirty="0"/>
              <a:t>viktigst</a:t>
            </a:r>
            <a:r>
              <a:rPr lang="nb-NO" dirty="0"/>
              <a:t> for?</a:t>
            </a:r>
          </a:p>
        </p:txBody>
      </p:sp>
      <p:sp>
        <p:nvSpPr>
          <p:cNvPr id="3" name="Plassholder for innhold 2"/>
          <p:cNvSpPr>
            <a:spLocks noGrp="1"/>
          </p:cNvSpPr>
          <p:nvPr>
            <p:ph idx="1"/>
          </p:nvPr>
        </p:nvSpPr>
        <p:spPr/>
        <p:txBody>
          <a:bodyPr anchor="b">
            <a:normAutofit/>
          </a:bodyPr>
          <a:lstStyle/>
          <a:p>
            <a:r>
              <a:rPr lang="nb-NO" dirty="0"/>
              <a:t>Å forebygge oppturer: </a:t>
            </a:r>
          </a:p>
          <a:p>
            <a:pPr lvl="1"/>
            <a:r>
              <a:rPr lang="nb-NO" dirty="0"/>
              <a:t>Er viktigst ved bipolar I lidelse og fulle manier</a:t>
            </a:r>
          </a:p>
          <a:p>
            <a:pPr lvl="1"/>
            <a:r>
              <a:rPr lang="nb-NO" dirty="0"/>
              <a:t>Kan også være viktig ved bipolar II lidelse og hypomanier</a:t>
            </a:r>
          </a:p>
          <a:p>
            <a:pPr lvl="2">
              <a:spcBef>
                <a:spcPts val="1800"/>
              </a:spcBef>
            </a:pPr>
            <a:r>
              <a:rPr lang="nb-NO" dirty="0"/>
              <a:t>Jo lenger en hypomani varer, desto verre blir ofte depresjonen i etterkant</a:t>
            </a:r>
          </a:p>
          <a:p>
            <a:pPr marL="0" indent="0">
              <a:buNone/>
            </a:pPr>
            <a:endParaRPr lang="nb-NO" dirty="0"/>
          </a:p>
          <a:p>
            <a:r>
              <a:rPr lang="nb-NO" dirty="0"/>
              <a:t>Å forebygge depresjon:</a:t>
            </a:r>
          </a:p>
          <a:p>
            <a:pPr lvl="1"/>
            <a:r>
              <a:rPr lang="nb-NO" dirty="0"/>
              <a:t>Er viktig både ved bipolar I og II lidelse</a:t>
            </a:r>
          </a:p>
        </p:txBody>
      </p:sp>
    </p:spTree>
    <p:extLst>
      <p:ext uri="{BB962C8B-B14F-4D97-AF65-F5344CB8AC3E}">
        <p14:creationId xmlns:p14="http://schemas.microsoft.com/office/powerpoint/2010/main" val="468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k 3">
            <a:extLst>
              <a:ext uri="{FF2B5EF4-FFF2-40B4-BE49-F238E27FC236}">
                <a16:creationId xmlns:a16="http://schemas.microsoft.com/office/drawing/2014/main" id="{FF27909C-221D-AE74-C186-43E535AB0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787" y="149908"/>
            <a:ext cx="12204787" cy="6865192"/>
          </a:xfrm>
          <a:prstGeom prst="rect">
            <a:avLst/>
          </a:prstGeom>
        </p:spPr>
      </p:pic>
      <p:sp>
        <p:nvSpPr>
          <p:cNvPr id="7" name="TekstSylinder 6"/>
          <p:cNvSpPr txBox="1"/>
          <p:nvPr/>
        </p:nvSpPr>
        <p:spPr>
          <a:xfrm>
            <a:off x="8837036" y="2925842"/>
            <a:ext cx="2731921" cy="523220"/>
          </a:xfrm>
          <a:prstGeom prst="rect">
            <a:avLst/>
          </a:prstGeom>
          <a:noFill/>
        </p:spPr>
        <p:txBody>
          <a:bodyPr wrap="square">
            <a:spAutoFit/>
          </a:bodyPr>
          <a:lstStyle/>
          <a:p>
            <a:pPr marL="285750" indent="-285750">
              <a:buFont typeface="Arial" panose="020B0604020202020204" pitchFamily="34" charset="0"/>
              <a:buChar char="•"/>
              <a:defRPr/>
            </a:pPr>
            <a:r>
              <a:rPr lang="nb-NO" sz="1400" dirty="0">
                <a:latin typeface="+mj-lt"/>
                <a:cs typeface="Arial" charset="0"/>
              </a:rPr>
              <a:t>Selvregulering nærmest umulig</a:t>
            </a:r>
          </a:p>
          <a:p>
            <a:pPr marL="285750" indent="-285750">
              <a:buFont typeface="Arial" panose="020B0604020202020204" pitchFamily="34" charset="0"/>
              <a:buChar char="•"/>
              <a:defRPr/>
            </a:pPr>
            <a:r>
              <a:rPr lang="nb-NO" sz="1400" dirty="0">
                <a:latin typeface="+mj-lt"/>
                <a:cs typeface="Arial" charset="0"/>
              </a:rPr>
              <a:t>Andre må gripe inn</a:t>
            </a:r>
          </a:p>
        </p:txBody>
      </p:sp>
      <p:sp>
        <p:nvSpPr>
          <p:cNvPr id="8" name="TekstSylinder 18"/>
          <p:cNvSpPr txBox="1">
            <a:spLocks noChangeArrowheads="1"/>
          </p:cNvSpPr>
          <p:nvPr/>
        </p:nvSpPr>
        <p:spPr bwMode="auto">
          <a:xfrm>
            <a:off x="4851006" y="4934307"/>
            <a:ext cx="635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Gode forutsetninger for å forebygge</a:t>
            </a:r>
          </a:p>
          <a:p>
            <a:pPr eaLnBrk="1" hangingPunct="1">
              <a:spcBef>
                <a:spcPct val="0"/>
              </a:spcBef>
              <a:buClrTx/>
            </a:pPr>
            <a:r>
              <a:rPr lang="nb-NO" altLang="nb-NO" sz="1400" dirty="0">
                <a:latin typeface="+mj-lt"/>
              </a:rPr>
              <a:t>Tilnærmet normal selvreguleringsevne</a:t>
            </a:r>
          </a:p>
        </p:txBody>
      </p:sp>
      <p:sp>
        <p:nvSpPr>
          <p:cNvPr id="9" name="TekstSylinder 8"/>
          <p:cNvSpPr txBox="1"/>
          <p:nvPr/>
        </p:nvSpPr>
        <p:spPr>
          <a:xfrm>
            <a:off x="6996661" y="3906757"/>
            <a:ext cx="3680751" cy="523220"/>
          </a:xfrm>
          <a:prstGeom prst="rect">
            <a:avLst/>
          </a:prstGeom>
          <a:noFill/>
        </p:spPr>
        <p:txBody>
          <a:bodyPr wrap="none">
            <a:spAutoFit/>
          </a:bodyPr>
          <a:lstStyle/>
          <a:p>
            <a:pPr marL="285750" indent="-285750">
              <a:buFont typeface="Arial" panose="020B0604020202020204" pitchFamily="34" charset="0"/>
              <a:buChar char="•"/>
              <a:defRPr/>
            </a:pPr>
            <a:r>
              <a:rPr lang="nb-NO" sz="1400" dirty="0">
                <a:latin typeface="+mj-lt"/>
                <a:cs typeface="Arial" charset="0"/>
              </a:rPr>
              <a:t>Selvregulering mulig, men vanskelig over tid</a:t>
            </a:r>
          </a:p>
          <a:p>
            <a:pPr marL="285750" indent="-285750">
              <a:buFont typeface="Arial" charset="0"/>
              <a:buChar char="•"/>
              <a:defRPr/>
            </a:pPr>
            <a:r>
              <a:rPr lang="nb-NO" sz="1400" dirty="0">
                <a:latin typeface="+mj-lt"/>
                <a:cs typeface="Arial" charset="0"/>
              </a:rPr>
              <a:t>Motivasjonen til å forebygge er ofte lav</a:t>
            </a:r>
          </a:p>
        </p:txBody>
      </p:sp>
      <p:sp>
        <p:nvSpPr>
          <p:cNvPr id="16" name="TekstSylinder 20"/>
          <p:cNvSpPr txBox="1">
            <a:spLocks noChangeArrowheads="1"/>
          </p:cNvSpPr>
          <p:nvPr/>
        </p:nvSpPr>
        <p:spPr bwMode="auto">
          <a:xfrm>
            <a:off x="2619011" y="5950595"/>
            <a:ext cx="756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De beste forutsetningene for å iverksette forebyggende tiltak</a:t>
            </a:r>
          </a:p>
        </p:txBody>
      </p:sp>
      <p:sp>
        <p:nvSpPr>
          <p:cNvPr id="19" name="TekstSylinder 26">
            <a:extLst>
              <a:ext uri="{FF2B5EF4-FFF2-40B4-BE49-F238E27FC236}">
                <a16:creationId xmlns:a16="http://schemas.microsoft.com/office/drawing/2014/main" id="{D762830E-C643-A7B0-A3ED-DF91BCA3A61B}"/>
              </a:ext>
            </a:extLst>
          </p:cNvPr>
          <p:cNvSpPr txBox="1">
            <a:spLocks noChangeArrowheads="1"/>
          </p:cNvSpPr>
          <p:nvPr/>
        </p:nvSpPr>
        <p:spPr bwMode="auto">
          <a:xfrm>
            <a:off x="10188211" y="6273800"/>
            <a:ext cx="143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000" dirty="0">
                <a:latin typeface="+mj-lt"/>
              </a:rPr>
              <a:t>©Dag V. Skjelstad, 2017</a:t>
            </a:r>
          </a:p>
        </p:txBody>
      </p:sp>
      <p:sp>
        <p:nvSpPr>
          <p:cNvPr id="20" name="TekstSylinder 24">
            <a:extLst>
              <a:ext uri="{FF2B5EF4-FFF2-40B4-BE49-F238E27FC236}">
                <a16:creationId xmlns:a16="http://schemas.microsoft.com/office/drawing/2014/main" id="{586C0804-E6A1-3CF3-5AC4-A0FCAD30C875}"/>
              </a:ext>
            </a:extLst>
          </p:cNvPr>
          <p:cNvSpPr txBox="1">
            <a:spLocks noChangeArrowheads="1"/>
          </p:cNvSpPr>
          <p:nvPr/>
        </p:nvSpPr>
        <p:spPr bwMode="auto">
          <a:xfrm>
            <a:off x="-273063" y="3906757"/>
            <a:ext cx="3893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herre i eget hus»</a:t>
            </a:r>
          </a:p>
          <a:p>
            <a:pPr algn="ctr" eaLnBrk="1" hangingPunct="1">
              <a:spcBef>
                <a:spcPct val="0"/>
              </a:spcBef>
              <a:buClrTx/>
              <a:buFontTx/>
              <a:buNone/>
            </a:pPr>
            <a:r>
              <a:rPr lang="nb-NO" altLang="nb-NO" sz="1800" dirty="0">
                <a:latin typeface="+mj-lt"/>
              </a:rPr>
              <a:t>Lite «gass» – mye «brems»</a:t>
            </a:r>
          </a:p>
        </p:txBody>
      </p:sp>
      <p:sp>
        <p:nvSpPr>
          <p:cNvPr id="21" name="TekstSylinder 19">
            <a:extLst>
              <a:ext uri="{FF2B5EF4-FFF2-40B4-BE49-F238E27FC236}">
                <a16:creationId xmlns:a16="http://schemas.microsoft.com/office/drawing/2014/main" id="{0AE0CC8A-70E8-2CE9-2AE1-6174B45E4075}"/>
              </a:ext>
            </a:extLst>
          </p:cNvPr>
          <p:cNvSpPr txBox="1">
            <a:spLocks noChangeArrowheads="1"/>
          </p:cNvSpPr>
          <p:nvPr/>
        </p:nvSpPr>
        <p:spPr bwMode="auto">
          <a:xfrm>
            <a:off x="6608066" y="794266"/>
            <a:ext cx="29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i sine følelsers vold»</a:t>
            </a:r>
          </a:p>
          <a:p>
            <a:pPr algn="ctr" eaLnBrk="1" hangingPunct="1">
              <a:spcBef>
                <a:spcPct val="0"/>
              </a:spcBef>
              <a:buClrTx/>
              <a:buFontTx/>
              <a:buNone/>
            </a:pPr>
            <a:r>
              <a:rPr lang="nb-NO" altLang="nb-NO" sz="1800" dirty="0">
                <a:latin typeface="+mj-lt"/>
              </a:rPr>
              <a:t>Mye «gass» – lite «brems»</a:t>
            </a:r>
          </a:p>
        </p:txBody>
      </p:sp>
      <p:sp>
        <p:nvSpPr>
          <p:cNvPr id="22" name="TekstSylinder 2">
            <a:extLst>
              <a:ext uri="{FF2B5EF4-FFF2-40B4-BE49-F238E27FC236}">
                <a16:creationId xmlns:a16="http://schemas.microsoft.com/office/drawing/2014/main" id="{A171587D-43F6-DA44-18F1-D94C8B12958C}"/>
              </a:ext>
            </a:extLst>
          </p:cNvPr>
          <p:cNvSpPr txBox="1">
            <a:spLocks noChangeArrowheads="1"/>
          </p:cNvSpPr>
          <p:nvPr/>
        </p:nvSpPr>
        <p:spPr bwMode="auto">
          <a:xfrm>
            <a:off x="731838" y="549274"/>
            <a:ext cx="485209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2400" b="1" dirty="0">
                <a:latin typeface="+mj-lt"/>
              </a:rPr>
              <a:t>Evnen</a:t>
            </a:r>
            <a:r>
              <a:rPr lang="nb-NO" altLang="nb-NO" sz="2400" dirty="0">
                <a:latin typeface="+mj-lt"/>
              </a:rPr>
              <a:t> til å </a:t>
            </a:r>
            <a:r>
              <a:rPr lang="nb-NO" altLang="nb-NO" sz="2400" b="1" dirty="0">
                <a:latin typeface="+mj-lt"/>
              </a:rPr>
              <a:t>forebygge</a:t>
            </a:r>
            <a:r>
              <a:rPr lang="nb-NO" altLang="nb-NO" sz="2400" dirty="0">
                <a:latin typeface="+mj-lt"/>
              </a:rPr>
              <a:t> og </a:t>
            </a:r>
            <a:r>
              <a:rPr lang="nb-NO" altLang="nb-NO" sz="2400" b="1" dirty="0">
                <a:latin typeface="+mj-lt"/>
              </a:rPr>
              <a:t>håndtere</a:t>
            </a:r>
            <a:r>
              <a:rPr lang="nb-NO" altLang="nb-NO" sz="2400" dirty="0">
                <a:latin typeface="+mj-lt"/>
              </a:rPr>
              <a:t> </a:t>
            </a:r>
            <a:r>
              <a:rPr lang="nb-NO" altLang="nb-NO" sz="2400" b="1" dirty="0">
                <a:latin typeface="+mj-lt"/>
              </a:rPr>
              <a:t>(</a:t>
            </a:r>
            <a:r>
              <a:rPr lang="nb-NO" altLang="nb-NO" sz="2400" b="1" dirty="0" err="1">
                <a:latin typeface="+mj-lt"/>
              </a:rPr>
              <a:t>hypo</a:t>
            </a:r>
            <a:r>
              <a:rPr lang="nb-NO" altLang="nb-NO" sz="2400" b="1" dirty="0">
                <a:latin typeface="+mj-lt"/>
              </a:rPr>
              <a:t>)mani </a:t>
            </a:r>
            <a:r>
              <a:rPr lang="nb-NO" altLang="nb-NO" sz="2400" dirty="0">
                <a:latin typeface="+mj-lt"/>
              </a:rPr>
              <a:t>svekkes som følge av symptomenes intensitet </a:t>
            </a:r>
          </a:p>
        </p:txBody>
      </p:sp>
    </p:spTree>
    <p:extLst>
      <p:ext uri="{BB962C8B-B14F-4D97-AF65-F5344CB8AC3E}">
        <p14:creationId xmlns:p14="http://schemas.microsoft.com/office/powerpoint/2010/main" val="3082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ssholder for innhold 2"/>
          <p:cNvSpPr>
            <a:spLocks noGrp="1"/>
          </p:cNvSpPr>
          <p:nvPr>
            <p:ph idx="1"/>
          </p:nvPr>
        </p:nvSpPr>
        <p:spPr/>
        <p:txBody>
          <a:bodyPr anchor="b">
            <a:normAutofit lnSpcReduction="10000"/>
          </a:bodyPr>
          <a:lstStyle/>
          <a:p>
            <a:pPr>
              <a:buFont typeface="Arial" charset="0"/>
              <a:buChar char="•"/>
              <a:defRPr/>
            </a:pPr>
            <a:r>
              <a:rPr lang="nb-NO" altLang="nb-NO" dirty="0"/>
              <a:t>Store individuelle forskjeller i </a:t>
            </a:r>
          </a:p>
          <a:p>
            <a:pPr lvl="1">
              <a:buFont typeface="Arial" charset="0"/>
              <a:buChar char="•"/>
              <a:defRPr/>
            </a:pPr>
            <a:r>
              <a:rPr lang="nb-NO" altLang="nb-NO" dirty="0"/>
              <a:t>type varselsignaler</a:t>
            </a:r>
          </a:p>
          <a:p>
            <a:pPr lvl="1">
              <a:buFont typeface="Arial" charset="0"/>
              <a:buChar char="•"/>
              <a:defRPr/>
            </a:pPr>
            <a:r>
              <a:rPr lang="nb-NO" altLang="nb-NO" dirty="0"/>
              <a:t>hvilke rekkefølge signalene kommer i </a:t>
            </a:r>
          </a:p>
          <a:p>
            <a:pPr lvl="1">
              <a:buFont typeface="Arial" charset="0"/>
              <a:buChar char="•"/>
              <a:defRPr/>
            </a:pPr>
            <a:r>
              <a:rPr lang="nb-NO" altLang="nb-NO" dirty="0"/>
              <a:t>hvor lang tid i forkant</a:t>
            </a:r>
          </a:p>
          <a:p>
            <a:pPr marL="914400" lvl="2" indent="0">
              <a:buNone/>
              <a:defRPr/>
            </a:pPr>
            <a:endParaRPr lang="nb-NO" altLang="nb-NO" dirty="0"/>
          </a:p>
          <a:p>
            <a:pPr>
              <a:buFont typeface="Arial" charset="0"/>
              <a:buChar char="•"/>
              <a:defRPr/>
            </a:pPr>
            <a:r>
              <a:rPr lang="nb-NO" altLang="nb-NO" dirty="0"/>
              <a:t>Ofte en unik «signatur» for en person</a:t>
            </a:r>
          </a:p>
          <a:p>
            <a:pPr>
              <a:buFont typeface="Arial" charset="0"/>
              <a:buChar char="•"/>
              <a:defRPr/>
            </a:pPr>
            <a:r>
              <a:rPr lang="nb-NO" altLang="nb-NO" dirty="0"/>
              <a:t>Ulike signaler for depresjon og (</a:t>
            </a:r>
            <a:r>
              <a:rPr lang="nb-NO" altLang="nb-NO" dirty="0" err="1"/>
              <a:t>hypo</a:t>
            </a:r>
            <a:r>
              <a:rPr lang="nb-NO" altLang="nb-NO" dirty="0"/>
              <a:t>)mani</a:t>
            </a:r>
          </a:p>
          <a:p>
            <a:pPr marL="0" indent="0">
              <a:buNone/>
              <a:defRPr/>
            </a:pPr>
            <a:endParaRPr lang="nb-NO" altLang="nb-NO" sz="1600" dirty="0"/>
          </a:p>
          <a:p>
            <a:pPr>
              <a:buFont typeface="Arial" charset="0"/>
              <a:buChar char="•"/>
              <a:defRPr/>
            </a:pPr>
            <a:r>
              <a:rPr lang="nb-NO" altLang="nb-NO" dirty="0"/>
              <a:t>To grupper:</a:t>
            </a:r>
          </a:p>
          <a:p>
            <a:pPr marL="457200" lvl="1" indent="0">
              <a:buNone/>
              <a:defRPr/>
            </a:pPr>
            <a:r>
              <a:rPr lang="nb-NO" altLang="nb-NO" dirty="0"/>
              <a:t>1) Milde generelle </a:t>
            </a:r>
            <a:r>
              <a:rPr lang="nb-NO" altLang="nb-NO" u="sng" dirty="0"/>
              <a:t>symptomer</a:t>
            </a:r>
            <a:r>
              <a:rPr lang="nb-NO" altLang="nb-NO" dirty="0"/>
              <a:t> på en episode</a:t>
            </a:r>
          </a:p>
          <a:p>
            <a:pPr marL="457200" lvl="1" indent="0">
              <a:buNone/>
              <a:defRPr/>
            </a:pPr>
            <a:r>
              <a:rPr lang="nb-NO" altLang="nb-NO" dirty="0"/>
              <a:t>2) </a:t>
            </a:r>
            <a:r>
              <a:rPr lang="nb-NO" altLang="nb-NO" u="sng" dirty="0"/>
              <a:t>Tegn som er unike </a:t>
            </a:r>
            <a:r>
              <a:rPr lang="nb-NO" altLang="nb-NO" dirty="0"/>
              <a:t>for personen</a:t>
            </a:r>
          </a:p>
        </p:txBody>
      </p:sp>
      <p:sp>
        <p:nvSpPr>
          <p:cNvPr id="120835" name="Tittel 1"/>
          <p:cNvSpPr txBox="1">
            <a:spLocks/>
          </p:cNvSpPr>
          <p:nvPr/>
        </p:nvSpPr>
        <p:spPr bwMode="auto">
          <a:xfrm>
            <a:off x="731838" y="549275"/>
            <a:ext cx="9180513" cy="779653"/>
          </a:xfrm>
          <a:prstGeom prst="rect">
            <a:avLst/>
          </a:prstGeom>
          <a:noFill/>
          <a:ln>
            <a:noFill/>
          </a:ln>
        </p:spPr>
        <p:txBody>
          <a:bodyPr anchor="t"/>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r>
              <a:rPr lang="nb-NO" altLang="nb-NO" sz="4400" dirty="0">
                <a:latin typeface="Calibri Light" panose="020F0302020204030204" pitchFamily="34" charset="0"/>
                <a:cs typeface="Calibri Light" panose="020F0302020204030204" pitchFamily="34" charset="0"/>
              </a:rPr>
              <a:t>Varselsignaler</a:t>
            </a:r>
          </a:p>
        </p:txBody>
      </p:sp>
      <p:pic>
        <p:nvPicPr>
          <p:cNvPr id="5" name="Bilde 4">
            <a:extLst>
              <a:ext uri="{FF2B5EF4-FFF2-40B4-BE49-F238E27FC236}">
                <a16:creationId xmlns:a16="http://schemas.microsoft.com/office/drawing/2014/main" id="{46CEB9AB-F0B0-6919-C9C6-A2F9F8ABD4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475732">
            <a:off x="5703536" y="402384"/>
            <a:ext cx="6268453" cy="6268453"/>
          </a:xfrm>
          <a:prstGeom prst="rect">
            <a:avLst/>
          </a:prstGeom>
        </p:spPr>
      </p:pic>
    </p:spTree>
    <p:extLst>
      <p:ext uri="{BB962C8B-B14F-4D97-AF65-F5344CB8AC3E}">
        <p14:creationId xmlns:p14="http://schemas.microsoft.com/office/powerpoint/2010/main" val="26474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5">
                                            <p:txEl>
                                              <p:pRg st="0" end="0"/>
                                            </p:txEl>
                                          </p:spTgt>
                                        </p:tgtEl>
                                        <p:attrNameLst>
                                          <p:attrName>style.visibility</p:attrName>
                                        </p:attrNameLst>
                                      </p:cBhvr>
                                      <p:to>
                                        <p:strVal val="visible"/>
                                      </p:to>
                                    </p:set>
                                    <p:animEffect transition="in" filter="fade">
                                      <p:cBhvr>
                                        <p:cTn id="10" dur="500"/>
                                        <p:tgtEl>
                                          <p:spTgt spid="2867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Effect transition="in" filter="fade">
                                      <p:cBhvr>
                                        <p:cTn id="13" dur="500"/>
                                        <p:tgtEl>
                                          <p:spTgt spid="2867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Effect transition="in" filter="fade">
                                      <p:cBhvr>
                                        <p:cTn id="16" dur="500"/>
                                        <p:tgtEl>
                                          <p:spTgt spid="2867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fade">
                                      <p:cBhvr>
                                        <p:cTn id="19" dur="500"/>
                                        <p:tgtEl>
                                          <p:spTgt spid="2867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fade">
                                      <p:cBhvr>
                                        <p:cTn id="22" dur="500"/>
                                        <p:tgtEl>
                                          <p:spTgt spid="2867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Effect transition="in" filter="fade">
                                      <p:cBhvr>
                                        <p:cTn id="25" dur="500"/>
                                        <p:tgtEl>
                                          <p:spTgt spid="2867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675">
                                            <p:txEl>
                                              <p:pRg st="8" end="8"/>
                                            </p:txEl>
                                          </p:spTgt>
                                        </p:tgtEl>
                                        <p:attrNameLst>
                                          <p:attrName>style.visibility</p:attrName>
                                        </p:attrNameLst>
                                      </p:cBhvr>
                                      <p:to>
                                        <p:strVal val="visible"/>
                                      </p:to>
                                    </p:set>
                                    <p:animEffect transition="in" filter="fade">
                                      <p:cBhvr>
                                        <p:cTn id="28" dur="500"/>
                                        <p:tgtEl>
                                          <p:spTgt spid="2867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675">
                                            <p:txEl>
                                              <p:pRg st="9" end="9"/>
                                            </p:txEl>
                                          </p:spTgt>
                                        </p:tgtEl>
                                        <p:attrNameLst>
                                          <p:attrName>style.visibility</p:attrName>
                                        </p:attrNameLst>
                                      </p:cBhvr>
                                      <p:to>
                                        <p:strVal val="visible"/>
                                      </p:to>
                                    </p:set>
                                    <p:animEffect transition="in" filter="fade">
                                      <p:cBhvr>
                                        <p:cTn id="31" dur="500"/>
                                        <p:tgtEl>
                                          <p:spTgt spid="28675">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675">
                                            <p:txEl>
                                              <p:pRg st="10" end="10"/>
                                            </p:txEl>
                                          </p:spTgt>
                                        </p:tgtEl>
                                        <p:attrNameLst>
                                          <p:attrName>style.visibility</p:attrName>
                                        </p:attrNameLst>
                                      </p:cBhvr>
                                      <p:to>
                                        <p:strVal val="visible"/>
                                      </p:to>
                                    </p:set>
                                    <p:animEffect transition="in" filter="fade">
                                      <p:cBhvr>
                                        <p:cTn id="34"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Hvorfor ikke fokusere på varsel</a:t>
            </a:r>
            <a:r>
              <a:rPr lang="nb-NO" i="1" dirty="0"/>
              <a:t>symptomer</a:t>
            </a:r>
          </a:p>
        </p:txBody>
      </p:sp>
      <p:sp>
        <p:nvSpPr>
          <p:cNvPr id="3" name="Plassholder for innhold 2"/>
          <p:cNvSpPr>
            <a:spLocks noGrp="1"/>
          </p:cNvSpPr>
          <p:nvPr>
            <p:ph idx="1"/>
          </p:nvPr>
        </p:nvSpPr>
        <p:spPr/>
        <p:txBody>
          <a:bodyPr anchor="b">
            <a:normAutofit lnSpcReduction="10000"/>
          </a:bodyPr>
          <a:lstStyle/>
          <a:p>
            <a:pPr>
              <a:lnSpc>
                <a:spcPct val="100000"/>
              </a:lnSpc>
            </a:pPr>
            <a:r>
              <a:rPr lang="nb-NO" altLang="nb-NO" dirty="0">
                <a:ea typeface="Cambria" panose="02040503050406030204" pitchFamily="18" charset="0"/>
              </a:rPr>
              <a:t>Varsel</a:t>
            </a:r>
            <a:r>
              <a:rPr lang="nb-NO" altLang="nb-NO" i="1" dirty="0">
                <a:ea typeface="Cambria" panose="02040503050406030204" pitchFamily="18" charset="0"/>
              </a:rPr>
              <a:t>symptomer</a:t>
            </a:r>
            <a:r>
              <a:rPr lang="nb-NO" altLang="nb-NO" dirty="0">
                <a:ea typeface="Cambria" panose="02040503050406030204" pitchFamily="18" charset="0"/>
              </a:rPr>
              <a:t> i form av tanker, fornemmelser/følelser og generell atferd er ofte ikke spesifikke og pålitelige nok som varselsignaler</a:t>
            </a:r>
          </a:p>
          <a:p>
            <a:pPr>
              <a:lnSpc>
                <a:spcPct val="100000"/>
              </a:lnSpc>
            </a:pPr>
            <a:endParaRPr lang="nb-NO" altLang="nb-NO" dirty="0">
              <a:ea typeface="Cambria" panose="02040503050406030204" pitchFamily="18" charset="0"/>
            </a:endParaRPr>
          </a:p>
          <a:p>
            <a:pPr>
              <a:lnSpc>
                <a:spcPct val="100000"/>
              </a:lnSpc>
            </a:pPr>
            <a:r>
              <a:rPr lang="nb-NO" altLang="nb-NO" dirty="0">
                <a:ea typeface="Cambria" panose="02040503050406030204" pitchFamily="18" charset="0"/>
              </a:rPr>
              <a:t>Mange synes det er slitsomt å granske egne tanker og følelser for endringer</a:t>
            </a:r>
          </a:p>
          <a:p>
            <a:pPr marL="0" indent="0">
              <a:lnSpc>
                <a:spcPct val="100000"/>
              </a:lnSpc>
              <a:buNone/>
            </a:pPr>
            <a:endParaRPr lang="nb-NO" altLang="nb-NO" dirty="0">
              <a:ea typeface="Cambria" panose="02040503050406030204" pitchFamily="18" charset="0"/>
            </a:endParaRPr>
          </a:p>
          <a:p>
            <a:pPr>
              <a:lnSpc>
                <a:spcPct val="100000"/>
              </a:lnSpc>
            </a:pPr>
            <a:r>
              <a:rPr lang="nb-NO" altLang="nb-NO" dirty="0">
                <a:ea typeface="Cambria" panose="02040503050406030204" pitchFamily="18" charset="0"/>
              </a:rPr>
              <a:t>Mange opplever det som slitsomt at pårørende mistenkeliggjør alminnelige variasjoner i humør og atferd</a:t>
            </a:r>
            <a:endParaRPr lang="nb-NO" altLang="nb-NO" dirty="0"/>
          </a:p>
          <a:p>
            <a:pPr marL="0" indent="0">
              <a:lnSpc>
                <a:spcPct val="100000"/>
              </a:lnSpc>
              <a:buNone/>
            </a:pPr>
            <a:endParaRPr lang="nb-NO" altLang="nb-NO" b="1" dirty="0"/>
          </a:p>
          <a:p>
            <a:pPr marL="0" indent="0">
              <a:lnSpc>
                <a:spcPct val="100000"/>
              </a:lnSpc>
              <a:buNone/>
            </a:pPr>
            <a:r>
              <a:rPr lang="nb-NO" altLang="nb-NO" b="1" dirty="0"/>
              <a:t>Fokuser heller på unike tegn!</a:t>
            </a:r>
          </a:p>
        </p:txBody>
      </p:sp>
    </p:spTree>
    <p:extLst>
      <p:ext uri="{BB962C8B-B14F-4D97-AF65-F5344CB8AC3E}">
        <p14:creationId xmlns:p14="http://schemas.microsoft.com/office/powerpoint/2010/main" val="876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C595E-65D8-41B4-97A4-7DC524A43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0AC38E-8EF7-4037-9D0E-11A024E2A4F0}">
  <ds:schemaRefs>
    <ds:schemaRef ds:uri="http://purl.org/dc/elements/1.1/"/>
    <ds:schemaRef ds:uri="567e359b-6d16-46d1-9cd0-7fc698a74ca9"/>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4d3b1595-9b96-46af-9399-c0ff91dd2e7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5D4D703-FB15-476C-BA9A-9F914EA0A956}">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9776</TotalTime>
  <Words>4968</Words>
  <Application>Microsoft Office PowerPoint</Application>
  <PresentationFormat>Widescreen</PresentationFormat>
  <Paragraphs>504</Paragraphs>
  <Slides>30</Slides>
  <Notes>30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30</vt:i4>
      </vt:variant>
    </vt:vector>
  </HeadingPairs>
  <TitlesOfParts>
    <vt:vector size="35" baseType="lpstr">
      <vt:lpstr>Arial</vt:lpstr>
      <vt:lpstr>Calibri</vt:lpstr>
      <vt:lpstr>Calibri Light</vt:lpstr>
      <vt:lpstr>Cambria</vt:lpstr>
      <vt:lpstr>Bipolarkurs tema 2024</vt:lpstr>
      <vt:lpstr>Varselsignaler og tiltak</vt:lpstr>
      <vt:lpstr>Egenaktivitet til i dag</vt:lpstr>
      <vt:lpstr>Dagens tema</vt:lpstr>
      <vt:lpstr>Varselfasen</vt:lpstr>
      <vt:lpstr>Hvem passer varselsignalmetodikken  best for?</vt:lpstr>
      <vt:lpstr>Hvem er varselsignalmetodikken viktigst for?</vt:lpstr>
      <vt:lpstr>PowerPoint-presentasjon</vt:lpstr>
      <vt:lpstr>PowerPoint-presentasjon</vt:lpstr>
      <vt:lpstr>Hvorfor ikke fokusere på varselsymptomer</vt:lpstr>
      <vt:lpstr>Hva er gode varseltegn?</vt:lpstr>
      <vt:lpstr>Eksempler på hypomaniske varseltegn</vt:lpstr>
      <vt:lpstr>Eksempler på depressive varseltegn</vt:lpstr>
      <vt:lpstr>Noen områder hvor man kan finne varseltegn </vt:lpstr>
      <vt:lpstr>Summegruppe:  varseltegn på hypomani</vt:lpstr>
      <vt:lpstr>Summegruppe:  varseltegn på depresjon</vt:lpstr>
      <vt:lpstr>Hvordan jobbe med varseltegnene</vt:lpstr>
      <vt:lpstr>Forebyggelsesplan</vt:lpstr>
      <vt:lpstr>PowerPoint-presentasjon</vt:lpstr>
      <vt:lpstr>Motsykliske tiltak i varselfasen</vt:lpstr>
      <vt:lpstr>Noen forutsetninger for å lykkes</vt:lpstr>
      <vt:lpstr>Tiltak mot hypomaniske varselsignaler</vt:lpstr>
      <vt:lpstr>Unngå oppgirende aktiviteter og stimuli</vt:lpstr>
      <vt:lpstr>Sikre søvn: medikamenter</vt:lpstr>
      <vt:lpstr>Sikre søvn: mørke og blålysblokkerende briller</vt:lpstr>
      <vt:lpstr>Tiltak mot depressive varselsignaler</vt:lpstr>
      <vt:lpstr>Aktivisering og stimulieksponering</vt:lpstr>
      <vt:lpstr>Lyseksponering</vt:lpstr>
      <vt:lpstr>PowerPoint-presentasjon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435</cp:revision>
  <dcterms:created xsi:type="dcterms:W3CDTF">2022-04-25T12:49:33Z</dcterms:created>
  <dcterms:modified xsi:type="dcterms:W3CDTF">2025-01-08T11:44:45Z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