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256" r:id="rId5"/>
    <p:sldId id="296" r:id="rId6"/>
    <p:sldId id="278" r:id="rId7"/>
    <p:sldId id="372" r:id="rId8"/>
    <p:sldId id="280" r:id="rId9"/>
    <p:sldId id="288" r:id="rId10"/>
    <p:sldId id="290" r:id="rId11"/>
    <p:sldId id="292" r:id="rId12"/>
    <p:sldId id="293" r:id="rId13"/>
    <p:sldId id="295" r:id="rId14"/>
    <p:sldId id="263" r:id="rId15"/>
    <p:sldId id="289" r:id="rId16"/>
    <p:sldId id="307" r:id="rId17"/>
    <p:sldId id="287" r:id="rId18"/>
    <p:sldId id="306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gXrSn4TBKkPMHluOgCN1w==" hashData="B3s3vs9j/x7jl3quZsGx0nlD8TUsP9/P4Ol9V1GaUCT85b1uhs2m8XB5RFIj3S+qLuPgHJNHAfLtKhYOc3Ro6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de Maria Åsholt" initials="VMÅ" lastIdx="5" clrIdx="0">
    <p:extLst>
      <p:ext uri="{19B8F6BF-5375-455C-9EA6-DF929625EA0E}">
        <p15:presenceInfo xmlns:p15="http://schemas.microsoft.com/office/powerpoint/2012/main" userId="S-1-5-21-1370250876-1709593646-2220234579-362784" providerId="AD"/>
      </p:ext>
    </p:extLst>
  </p:cmAuthor>
  <p:cmAuthor id="2" name="Dag Vegard Skjelstad" initials="DVS" lastIdx="5" clrIdx="1">
    <p:extLst>
      <p:ext uri="{19B8F6BF-5375-455C-9EA6-DF929625EA0E}">
        <p15:presenceInfo xmlns:p15="http://schemas.microsoft.com/office/powerpoint/2012/main" userId="S-1-5-21-1370250876-1709593646-2220234579-8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8" autoAdjust="0"/>
    <p:restoredTop sz="94435" autoAdjust="0"/>
  </p:normalViewPr>
  <p:slideViewPr>
    <p:cSldViewPr snapToGrid="0">
      <p:cViewPr varScale="1">
        <p:scale>
          <a:sx n="155" d="100"/>
          <a:sy n="155" d="100"/>
        </p:scale>
        <p:origin x="43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43" d="100"/>
          <a:sy n="143" d="100"/>
        </p:scale>
        <p:origin x="331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Kristin Løvdok" userId="62ae59db-cace-40e6-9d63-3512713a97cb" providerId="ADAL" clId="{D4857D2A-7955-4F98-8DF6-5C43D3584611}"/>
    <pc:docChg chg="modSld">
      <pc:chgData name="Nina Kristin Løvdok" userId="62ae59db-cace-40e6-9d63-3512713a97cb" providerId="ADAL" clId="{D4857D2A-7955-4F98-8DF6-5C43D3584611}" dt="2025-01-08T12:30:54.624" v="16" actId="6549"/>
      <pc:docMkLst>
        <pc:docMk/>
      </pc:docMkLst>
      <pc:sldChg chg="modNotesTx">
        <pc:chgData name="Nina Kristin Løvdok" userId="62ae59db-cace-40e6-9d63-3512713a97cb" providerId="ADAL" clId="{D4857D2A-7955-4F98-8DF6-5C43D3584611}" dt="2025-01-08T11:28:58.207" v="1" actId="6549"/>
        <pc:sldMkLst>
          <pc:docMk/>
          <pc:sldMk cId="5838079" sldId="256"/>
        </pc:sldMkLst>
      </pc:sldChg>
      <pc:sldChg chg="modNotesTx">
        <pc:chgData name="Nina Kristin Løvdok" userId="62ae59db-cace-40e6-9d63-3512713a97cb" providerId="ADAL" clId="{D4857D2A-7955-4F98-8DF6-5C43D3584611}" dt="2025-01-08T11:30:45.664" v="14" actId="6549"/>
        <pc:sldMkLst>
          <pc:docMk/>
          <pc:sldMk cId="4293058869" sldId="263"/>
        </pc:sldMkLst>
      </pc:sldChg>
      <pc:sldChg chg="modNotesTx">
        <pc:chgData name="Nina Kristin Løvdok" userId="62ae59db-cace-40e6-9d63-3512713a97cb" providerId="ADAL" clId="{D4857D2A-7955-4F98-8DF6-5C43D3584611}" dt="2025-01-08T11:29:28.517" v="5" actId="20577"/>
        <pc:sldMkLst>
          <pc:docMk/>
          <pc:sldMk cId="41888792" sldId="288"/>
        </pc:sldMkLst>
      </pc:sldChg>
      <pc:sldChg chg="modNotesTx">
        <pc:chgData name="Nina Kristin Løvdok" userId="62ae59db-cace-40e6-9d63-3512713a97cb" providerId="ADAL" clId="{D4857D2A-7955-4F98-8DF6-5C43D3584611}" dt="2025-01-08T11:30:59.556" v="15" actId="6549"/>
        <pc:sldMkLst>
          <pc:docMk/>
          <pc:sldMk cId="2378343777" sldId="289"/>
        </pc:sldMkLst>
      </pc:sldChg>
      <pc:sldChg chg="modNotesTx">
        <pc:chgData name="Nina Kristin Løvdok" userId="62ae59db-cace-40e6-9d63-3512713a97cb" providerId="ADAL" clId="{D4857D2A-7955-4F98-8DF6-5C43D3584611}" dt="2025-01-08T11:29:42.609" v="9" actId="6549"/>
        <pc:sldMkLst>
          <pc:docMk/>
          <pc:sldMk cId="4276494011" sldId="290"/>
        </pc:sldMkLst>
      </pc:sldChg>
      <pc:sldChg chg="modNotesTx">
        <pc:chgData name="Nina Kristin Løvdok" userId="62ae59db-cace-40e6-9d63-3512713a97cb" providerId="ADAL" clId="{D4857D2A-7955-4F98-8DF6-5C43D3584611}" dt="2025-01-08T11:30:05.730" v="10" actId="6549"/>
        <pc:sldMkLst>
          <pc:docMk/>
          <pc:sldMk cId="2558764046" sldId="292"/>
        </pc:sldMkLst>
      </pc:sldChg>
      <pc:sldChg chg="modNotesTx">
        <pc:chgData name="Nina Kristin Løvdok" userId="62ae59db-cace-40e6-9d63-3512713a97cb" providerId="ADAL" clId="{D4857D2A-7955-4F98-8DF6-5C43D3584611}" dt="2025-01-08T11:30:22.274" v="12" actId="6549"/>
        <pc:sldMkLst>
          <pc:docMk/>
          <pc:sldMk cId="2092388449" sldId="293"/>
        </pc:sldMkLst>
      </pc:sldChg>
      <pc:sldChg chg="modNotesTx">
        <pc:chgData name="Nina Kristin Løvdok" userId="62ae59db-cace-40e6-9d63-3512713a97cb" providerId="ADAL" clId="{D4857D2A-7955-4F98-8DF6-5C43D3584611}" dt="2025-01-08T12:30:54.624" v="16" actId="6549"/>
        <pc:sldMkLst>
          <pc:docMk/>
          <pc:sldMk cId="1100759298" sldId="295"/>
        </pc:sldMkLst>
      </pc:sldChg>
      <pc:sldChg chg="modNotesTx">
        <pc:chgData name="Nina Kristin Løvdok" userId="62ae59db-cace-40e6-9d63-3512713a97cb" providerId="ADAL" clId="{D4857D2A-7955-4F98-8DF6-5C43D3584611}" dt="2025-01-08T11:29:02.610" v="2" actId="20577"/>
        <pc:sldMkLst>
          <pc:docMk/>
          <pc:sldMk cId="579506832" sldId="296"/>
        </pc:sldMkLst>
      </pc:sldChg>
      <pc:sldChg chg="modNotesTx">
        <pc:chgData name="Nina Kristin Løvdok" userId="62ae59db-cace-40e6-9d63-3512713a97cb" providerId="ADAL" clId="{D4857D2A-7955-4F98-8DF6-5C43D3584611}" dt="2025-01-08T11:29:11.720" v="4" actId="6549"/>
        <pc:sldMkLst>
          <pc:docMk/>
          <pc:sldMk cId="3118992676" sldId="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FB0E-DAC1-401C-AD36-C5BD40D0F64A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C3CF-5D18-48BF-BAF0-5A886ABCAB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89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94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0" dirty="0"/>
              <a:t>SPØRSMÅL:</a:t>
            </a:r>
          </a:p>
          <a:p>
            <a:pPr marL="0" indent="0">
              <a:buFontTx/>
              <a:buNone/>
            </a:pPr>
            <a:r>
              <a:rPr lang="nb-NO" i="0" dirty="0"/>
              <a:t>Hva har vært nyttig ved dette kurset?</a:t>
            </a:r>
          </a:p>
          <a:p>
            <a:pPr marL="0" indent="0">
              <a:buFontTx/>
              <a:buNone/>
            </a:pPr>
            <a:endParaRPr lang="nb-NO" sz="1100" i="0" dirty="0"/>
          </a:p>
          <a:p>
            <a:pPr marL="0" indent="0">
              <a:buFontTx/>
              <a:buNone/>
            </a:pPr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92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0" i="0" dirty="0"/>
              <a:t>SPØRSMÅL:</a:t>
            </a:r>
          </a:p>
          <a:p>
            <a:r>
              <a:rPr lang="nb-NO" sz="1100" b="0" i="0" dirty="0"/>
              <a:t>Har dere andre tanker eller meninger?</a:t>
            </a:r>
          </a:p>
          <a:p>
            <a:endParaRPr lang="nb-NO" sz="12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27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 deltagerne om å besvare resten av spørsmålene på evalueringsskjemaet og deretter levere det til kursholderne. De skal ikke skrive navnet sitt på skjemaet. Sett av noen minutter til dette.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822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580"/>
              </a:spcBef>
              <a:buFont typeface="Wingdings 2"/>
              <a:buNone/>
              <a:defRPr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100" dirty="0">
                <a:latin typeface="+mn-lt"/>
              </a:rPr>
              <a:t>Det er mulig å forebygge, utsette og mildne tilbakefall</a:t>
            </a:r>
            <a:endParaRPr lang="nb-NO" sz="1100" dirty="0">
              <a:latin typeface="+mn-lt"/>
            </a:endParaRP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Fortsett å utforske deg selv og din lidelse, for bedre å forstå sammenhenger og mønstre. Prøv å tenke som en forsker. Innsikt gjør det lettere å finne virksomme forebyggingstiltak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Den innsatsen som gjøres nå vil lønne seg i det lange løp. Bruk de gode dagene til å planlegge for de dårlige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Etabler et nettverk av hjelpere, og gjør konkrete avtaler om hva de skal gjøre og når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endParaRPr lang="nb-NO" sz="1100" dirty="0"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nb-NO" sz="1100" dirty="0">
                <a:latin typeface="+mn-lt"/>
                <a:cs typeface="Calibri" panose="020F0502020204030204" pitchFamily="34" charset="0"/>
              </a:rPr>
              <a:t>Takk for nå og lykke til videre!</a:t>
            </a:r>
          </a:p>
          <a:p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50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96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B40-6131-4A19-980F-C35235EF2C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3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/>
              <a:t>Tekst:</a:t>
            </a:r>
          </a:p>
          <a:p>
            <a:r>
              <a:rPr lang="nb-NO" sz="1100" dirty="0"/>
              <a:t>Kursets innhold kan oppsummeres i disse tre punktene: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 om bipolar lidelse og erfaringsdeling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å forebygge tilbakefall i vedlikeholdsfasen og varselfasen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bedre krisehåndtering ved tilbakefall</a:t>
            </a:r>
          </a:p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92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B3D94-DC16-4E74-A18C-6414F58CB8D5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1100" dirty="0">
                <a:latin typeface="+mn-lt"/>
              </a:rPr>
              <a:t>Vi viste dere denne oversikten over kursets innhold og oppbygning på den første </a:t>
            </a:r>
            <a:r>
              <a:rPr lang="nb-NO" altLang="nb-NO" sz="1100" dirty="0" err="1">
                <a:latin typeface="+mn-lt"/>
              </a:rPr>
              <a:t>kursgangen</a:t>
            </a:r>
            <a:r>
              <a:rPr lang="nb-NO" altLang="nb-NO" sz="1100" dirty="0">
                <a:latin typeface="+mn-lt"/>
              </a:rPr>
              <a:t>. Vi viser den igjen nå som en påminnelse og oppsummering av hva vi har vært igjennom sammen.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altLang="nb-NO" sz="11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11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12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653" indent="-28563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543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560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577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6799F51-2959-45D7-A553-6085FDAD7B4D}" type="slidenum">
              <a:rPr lang="nb-NO" altLang="nb-NO">
                <a:latin typeface="Arial" charset="0"/>
              </a:rPr>
              <a:pPr eaLnBrk="1" hangingPunct="1"/>
              <a:t>5</a:t>
            </a:fld>
            <a:endParaRPr lang="nb-NO" altLang="nb-NO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4588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sz="1100" b="1" dirty="0"/>
              <a:t>Tekst:</a:t>
            </a:r>
            <a:r>
              <a:rPr lang="nb-NO" altLang="nb-NO" sz="1100" b="1" baseline="0" dirty="0"/>
              <a:t> </a:t>
            </a:r>
          </a:p>
          <a:p>
            <a:pPr eaLnBrk="1" hangingPunct="1"/>
            <a:r>
              <a:rPr lang="nb-NO" altLang="nb-NO" sz="1100" b="0" dirty="0"/>
              <a:t>På dette kurset har dere blitt introdusert for tre hovedverktøy: stemningsdagbok, forebyggelsesplan og kriseplan. Målet vårt har vært å hjelpe dere til å forstå hvorfor og hvordan dere skal bruke disse og til å komme i gang med å bruke dem. Vi har bare kunnet bidra med starthjelp. Den videre jobben må dere gjøre alene og ved å involvere behandlere, pårørende og ev. andre der det er nødvendig og naturlig. </a:t>
            </a:r>
          </a:p>
          <a:p>
            <a:pPr eaLnBrk="1" hangingPunct="1"/>
            <a:endParaRPr lang="nb-NO" altLang="nb-NO" sz="1100" b="0" dirty="0"/>
          </a:p>
          <a:p>
            <a:pPr eaLnBrk="1" hangingPunct="1"/>
            <a:r>
              <a:rPr lang="nb-NO" altLang="nb-NO" sz="1100" b="0" dirty="0"/>
              <a:t>Det tar tid å finne ut av hva som er dine risikofaktorer og beskyttende faktorer for tilbakefall, gode varseltegn og </a:t>
            </a:r>
            <a:r>
              <a:rPr lang="nb-NO" altLang="nb-NO" sz="1100" b="0" dirty="0" err="1"/>
              <a:t>motsykliske</a:t>
            </a:r>
            <a:r>
              <a:rPr lang="nb-NO" altLang="nb-NO" sz="1100" b="0" dirty="0"/>
              <a:t> tiltak, nyttige tiltak ved sykdomsepisoder og </a:t>
            </a:r>
            <a:r>
              <a:rPr lang="nb-NO" altLang="nb-NO" sz="1100" b="0" dirty="0" err="1"/>
              <a:t>suicidalitet</a:t>
            </a:r>
            <a:r>
              <a:rPr lang="nb-NO" altLang="nb-NO" sz="1100" b="0" dirty="0"/>
              <a:t>, samt å gjøre avtaler med andre. Vi vet at både motivasjon og overskudd kan variere over tid og gjøre det utfordrende å bruke verktøyene. Samtidig er det viktig å begynne et sted og ikke legge listen for høyt. «Det beste må ikke bli det godes fiende». Planene trenger ikke å inkludere alt eller være veldig omfattende og detaljerte i første omgang. Det er fort gjort å bli overveldet hvis man er for ambisiøs. Da er risikoen stor for ikke å få gjort noe. Det kan være lurt å tenke at planene alltid er midlertidige eller foreløpige utkast, også kriseplanen. Det vil alltid dukke opp noe i framtiden som man ikke har tenkt på, og både sykdommen, behandlingen og livssituasjonen kan endre seg. Planene kan tas fram igjen senere og justeres og bygges videre på. </a:t>
            </a:r>
          </a:p>
          <a:p>
            <a:pPr eaLnBrk="1" hangingPunct="1"/>
            <a:endParaRPr lang="nb-NO" altLang="nb-NO" sz="1100" b="0" dirty="0"/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Stemningsdagbok.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Registrering og oversikt over: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Stemningsleiet 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Faktorer som kan påvirke stabiliteten i stemningsleiet</a:t>
            </a:r>
          </a:p>
          <a:p>
            <a:pPr marL="750887" lvl="1" indent="-342900">
              <a:buClr>
                <a:srgbClr val="00338D"/>
              </a:buClr>
            </a:pPr>
            <a:endParaRPr lang="nb-NO" altLang="nb-NO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Forebyggelsesplan.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Forebygging av tilbakefall gjennom bevissthet 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Risikofaktorer og regelmessig og sunn livsførsel i vedlikeholdsfasen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Varselsignaler og </a:t>
            </a:r>
            <a:r>
              <a:rPr lang="nb-NO" altLang="nb-NO" sz="1100" dirty="0" err="1">
                <a:ea typeface="Verdana" panose="020B0604030504040204" pitchFamily="34" charset="0"/>
                <a:cs typeface="Verdana" panose="020B0604030504040204" pitchFamily="34" charset="0"/>
              </a:rPr>
              <a:t>motsykliske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 tiltak i varselfasen</a:t>
            </a:r>
          </a:p>
          <a:p>
            <a:pPr marL="0" indent="0">
              <a:buClr>
                <a:srgbClr val="00338D"/>
              </a:buClr>
              <a:buNone/>
            </a:pPr>
            <a:endParaRPr lang="nb-NO" altLang="nb-NO" sz="11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Kriseplan.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Reduksjon av affektive episoders alvorlighet og konsekvenser gjennom: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Bevissthet om hva man selv kan gjøre ved ulike alvorlighetsgrader og ved selvmordsfare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Hva man trenger hjelp av andre til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Inngåelse av avtaler med gode hjelpere</a:t>
            </a:r>
          </a:p>
        </p:txBody>
      </p:sp>
    </p:spTree>
    <p:extLst>
      <p:ext uri="{BB962C8B-B14F-4D97-AF65-F5344CB8AC3E}">
        <p14:creationId xmlns:p14="http://schemas.microsoft.com/office/powerpoint/2010/main" val="346046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b="1" i="0" dirty="0"/>
              <a:t>Tekst: </a:t>
            </a:r>
          </a:p>
          <a:p>
            <a:pPr marL="0" indent="0">
              <a:buFontTx/>
              <a:buNone/>
            </a:pPr>
            <a:r>
              <a:rPr lang="nb-NO" sz="1100" b="0" i="0" dirty="0"/>
              <a:t>Har dere spørsmål til kursets innhold? Er noe uklart?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Uklarheter?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Løse tråder?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6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dirty="0"/>
              <a:t>SUMMEGRUPPE</a:t>
            </a:r>
          </a:p>
          <a:p>
            <a:pPr marL="0" indent="0">
              <a:buNone/>
            </a:pPr>
            <a:endParaRPr lang="nb-NO" sz="1100" b="1" dirty="0"/>
          </a:p>
          <a:p>
            <a:pPr marL="0" indent="0">
              <a:buNone/>
            </a:pPr>
            <a:r>
              <a:rPr lang="nb-NO" sz="1100" b="1" dirty="0"/>
              <a:t>Del erfaringer om utfylling av stemningsdagbok</a:t>
            </a: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Utfordringer?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Tanker om nytte?</a:t>
            </a:r>
          </a:p>
          <a:p>
            <a:pPr marL="0" indent="0">
              <a:buFontTx/>
              <a:buNone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04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sz="1100" i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18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91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E71EA-8168-660E-39FB-6BE7744A8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17" y="2539251"/>
            <a:ext cx="10787757" cy="784830"/>
          </a:xfrm>
        </p:spPr>
        <p:txBody>
          <a:bodyPr anchor="t">
            <a:spAutoFit/>
          </a:bodyPr>
          <a:lstStyle>
            <a:lvl1pPr algn="ctr">
              <a:defRPr sz="5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591051-CE28-551E-0CA9-6CA7FC440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17" y="3602038"/>
            <a:ext cx="10787757" cy="507831"/>
          </a:xfrm>
        </p:spPr>
        <p:txBody>
          <a:bodyPr anchor="t">
            <a:sp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23440F-75BE-59B3-BF7A-B68DD94C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221DE7-D239-AF86-B123-33B63C68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88F16-BC85-0B25-5BE4-954F83C8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1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82E4E-20C6-3B3E-EB15-C57119F5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701731"/>
          </a:xfrm>
        </p:spPr>
        <p:txBody>
          <a:bodyPr>
            <a:sp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/>
          <a:lstStyle>
            <a:lvl1pPr marL="230400" indent="-230400">
              <a:lnSpc>
                <a:spcPct val="100000"/>
              </a:lnSpc>
              <a:tabLst/>
              <a:defRPr>
                <a:latin typeface="+mn-lt"/>
              </a:defRPr>
            </a:lvl1pPr>
            <a:lvl2pPr marL="684000" indent="-230400">
              <a:lnSpc>
                <a:spcPct val="100000"/>
              </a:lnSpc>
              <a:tabLst/>
              <a:defRPr>
                <a:latin typeface="+mn-lt"/>
              </a:defRPr>
            </a:lvl2pPr>
            <a:lvl3pPr marL="1144800" indent="-230400">
              <a:lnSpc>
                <a:spcPct val="100000"/>
              </a:lnSpc>
              <a:tabLst/>
              <a:defRPr>
                <a:latin typeface="+mn-lt"/>
              </a:defRPr>
            </a:lvl3pPr>
            <a:lvl4pPr marL="1598400" indent="-230400">
              <a:lnSpc>
                <a:spcPct val="100000"/>
              </a:lnSpc>
              <a:tabLst/>
              <a:defRPr>
                <a:latin typeface="+mn-lt"/>
              </a:defRPr>
            </a:lvl4pPr>
            <a:lvl5pPr marL="2059200" indent="-230400">
              <a:lnSpc>
                <a:spcPct val="100000"/>
              </a:lnSpc>
              <a:tabLst/>
              <a:defRPr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38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72D077-485F-51B8-C2F2-A849D6DB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20D38E-FCBA-89D7-5CDA-6D3C87F1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43FF92-6591-419A-CA4D-385125EB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9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48500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tabLst/>
              <a:defRPr/>
            </a:lvl1pPr>
            <a:lvl2pPr marL="270000" indent="0">
              <a:lnSpc>
                <a:spcPct val="100000"/>
              </a:lnSpc>
              <a:buNone/>
              <a:tabLst/>
              <a:defRPr/>
            </a:lvl2pPr>
            <a:lvl3pPr marL="540000" indent="0">
              <a:lnSpc>
                <a:spcPct val="100000"/>
              </a:lnSpc>
              <a:buNone/>
              <a:tabLst/>
              <a:defRPr/>
            </a:lvl3pPr>
            <a:lvl4pPr marL="719137" indent="0">
              <a:lnSpc>
                <a:spcPct val="100000"/>
              </a:lnSpc>
              <a:buNone/>
              <a:tabLst/>
              <a:defRPr/>
            </a:lvl4pPr>
            <a:lvl5pPr marL="898525" indent="0">
              <a:lnSpc>
                <a:spcPct val="100000"/>
              </a:lnSpc>
              <a:buNone/>
              <a:tabLst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77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D3D85-9AC8-84E6-B8C9-20981DEE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5E624E-502F-6227-39B4-CB26004E3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E7829B-5770-9DFC-946E-734E526F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5021FD-EB2E-C366-6A65-12C8B377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DC511E-6863-27A8-688E-FC3DC835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8BF91F-CAA2-FB84-0E5C-C7A29D7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8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ECC6684-877A-9278-8088-E8E973FC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017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B5C898-E3CE-C9F8-A6EA-5E682313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48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24C128-FDA5-92FB-C6B5-A0C5050B9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5828A35-7E24-4350-849F-5FA916A7A985}" type="datetimeFigureOut">
              <a:rPr lang="nb-NO" smtClean="0"/>
              <a:t>08.01.2025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A12348-7B39-A9C6-4634-187F29825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E4A3F7-3796-5872-9716-D7A5562B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3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3087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98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92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A986921-F534-294A-9C2B-E15F2D30F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10987" r="-2404" b="4142"/>
          <a:stretch/>
        </p:blipFill>
        <p:spPr>
          <a:xfrm>
            <a:off x="91843" y="86293"/>
            <a:ext cx="12008314" cy="6685415"/>
          </a:xfrm>
          <a:prstGeom prst="roundRect">
            <a:avLst>
              <a:gd name="adj" fmla="val 2914"/>
            </a:avLst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8917" y="773756"/>
            <a:ext cx="10787757" cy="784830"/>
          </a:xfrm>
        </p:spPr>
        <p:txBody>
          <a:bodyPr anchor="t">
            <a:normAutofit/>
          </a:bodyPr>
          <a:lstStyle/>
          <a:p>
            <a:r>
              <a:rPr lang="nb-NO" sz="5000" dirty="0"/>
              <a:t>Selvhjelp, oppsummering og evaluering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DC1B989-F067-31F5-2AEE-8888C3C8110E}"/>
              </a:ext>
            </a:extLst>
          </p:cNvPr>
          <p:cNvSpPr/>
          <p:nvPr/>
        </p:nvSpPr>
        <p:spPr>
          <a:xfrm>
            <a:off x="11119338" y="5767753"/>
            <a:ext cx="685800" cy="685800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15A0E86-D144-F058-07E5-78907AF04151}"/>
              </a:ext>
            </a:extLst>
          </p:cNvPr>
          <p:cNvSpPr txBox="1"/>
          <p:nvPr/>
        </p:nvSpPr>
        <p:spPr>
          <a:xfrm>
            <a:off x="11119338" y="5785338"/>
            <a:ext cx="68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13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B26E234-DCB5-0F48-20B2-4F994AFC945A}"/>
              </a:ext>
            </a:extLst>
          </p:cNvPr>
          <p:cNvSpPr txBox="1"/>
          <p:nvPr/>
        </p:nvSpPr>
        <p:spPr>
          <a:xfrm>
            <a:off x="10579893" y="5785338"/>
            <a:ext cx="6858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83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endring</a:t>
            </a:r>
          </a:p>
        </p:txBody>
      </p:sp>
      <p:sp>
        <p:nvSpPr>
          <p:cNvPr id="2" name="Rektangel 1"/>
          <p:cNvSpPr/>
          <p:nvPr/>
        </p:nvSpPr>
        <p:spPr>
          <a:xfrm>
            <a:off x="695325" y="2044005"/>
            <a:ext cx="5152241" cy="138499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nb-NO" sz="2800" dirty="0" err="1">
                <a:latin typeface="+mj-lt"/>
              </a:rPr>
              <a:t>Brief</a:t>
            </a:r>
            <a:r>
              <a:rPr lang="nb-NO" sz="2800" dirty="0">
                <a:latin typeface="+mj-lt"/>
              </a:rPr>
              <a:t>-IPQ:</a:t>
            </a:r>
            <a:r>
              <a:rPr lang="nb-NO" sz="2800" b="1" dirty="0">
                <a:latin typeface="+mj-lt"/>
              </a:rPr>
              <a:t> </a:t>
            </a:r>
            <a:r>
              <a:rPr lang="nb-NO" sz="2800" dirty="0">
                <a:latin typeface="+mj-lt"/>
              </a:rPr>
              <a:t>Har ditt syn på og opplevelse av din bipolare lidelse endret seg underveis?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150FD03-C235-B84B-492F-E44FF007E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967" y="551401"/>
            <a:ext cx="4066708" cy="57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F760DC67-A4BE-945F-5AF8-54CFD00D01FC}"/>
              </a:ext>
            </a:extLst>
          </p:cNvPr>
          <p:cNvGrpSpPr/>
          <p:nvPr/>
        </p:nvGrpSpPr>
        <p:grpSpPr>
          <a:xfrm>
            <a:off x="4106281" y="352806"/>
            <a:ext cx="6883854" cy="6116148"/>
            <a:chOff x="3911804" y="152400"/>
            <a:chExt cx="7272808" cy="6516960"/>
          </a:xfrm>
        </p:grpSpPr>
        <p:cxnSp>
          <p:nvCxnSpPr>
            <p:cNvPr id="18" name="Rett linje 17"/>
            <p:cNvCxnSpPr/>
            <p:nvPr/>
          </p:nvCxnSpPr>
          <p:spPr>
            <a:xfrm>
              <a:off x="7456964" y="152400"/>
              <a:ext cx="0" cy="1620416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 flipH="1">
              <a:off x="4883912" y="4474468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flipH="1">
              <a:off x="8825116" y="1141512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1"/>
            <p:cNvCxnSpPr/>
            <p:nvPr/>
          </p:nvCxnSpPr>
          <p:spPr>
            <a:xfrm flipH="1" flipV="1">
              <a:off x="8736340" y="4576962"/>
              <a:ext cx="1584176" cy="1084287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/>
            <p:nvPr/>
          </p:nvCxnSpPr>
          <p:spPr>
            <a:xfrm>
              <a:off x="5135940" y="836712"/>
              <a:ext cx="1224136" cy="142204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/>
            <p:nvPr/>
          </p:nvCxnSpPr>
          <p:spPr>
            <a:xfrm flipH="1">
              <a:off x="9168388" y="3284984"/>
              <a:ext cx="2016224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/>
            <p:nvPr/>
          </p:nvCxnSpPr>
          <p:spPr>
            <a:xfrm flipH="1">
              <a:off x="3911804" y="3284984"/>
              <a:ext cx="1944216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/>
            <p:cNvCxnSpPr/>
            <p:nvPr/>
          </p:nvCxnSpPr>
          <p:spPr>
            <a:xfrm flipH="1">
              <a:off x="7446087" y="5101771"/>
              <a:ext cx="10877" cy="1567589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nytte</a:t>
            </a:r>
          </a:p>
        </p:txBody>
      </p:sp>
      <p:sp>
        <p:nvSpPr>
          <p:cNvPr id="2" name="Rektangel 1"/>
          <p:cNvSpPr/>
          <p:nvPr/>
        </p:nvSpPr>
        <p:spPr>
          <a:xfrm>
            <a:off x="745784" y="2594314"/>
            <a:ext cx="2871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latin typeface="+mj-lt"/>
              </a:rPr>
              <a:t>Hva har vært nyttig ved kurset?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856020" y="1734936"/>
            <a:ext cx="3312368" cy="3312368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800" dirty="0">
              <a:solidFill>
                <a:srgbClr val="00338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b-NO" sz="28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Dette kurset har hjulpet meg til å …</a:t>
            </a:r>
          </a:p>
        </p:txBody>
      </p:sp>
    </p:spTree>
    <p:extLst>
      <p:ext uri="{BB962C8B-B14F-4D97-AF65-F5344CB8AC3E}">
        <p14:creationId xmlns:p14="http://schemas.microsoft.com/office/powerpoint/2010/main" val="42930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andre meninger?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Oversiktlighet?</a:t>
            </a:r>
          </a:p>
          <a:p>
            <a:r>
              <a:rPr lang="nb-NO" dirty="0"/>
              <a:t>Struktur?</a:t>
            </a:r>
          </a:p>
          <a:p>
            <a:r>
              <a:rPr lang="nb-NO" dirty="0"/>
              <a:t>Mengde?</a:t>
            </a:r>
          </a:p>
          <a:p>
            <a:r>
              <a:rPr lang="nb-NO" dirty="0"/>
              <a:t>Vanskelighetsgrad?</a:t>
            </a:r>
          </a:p>
          <a:p>
            <a:r>
              <a:rPr lang="nb-NO" dirty="0"/>
              <a:t>Egenaktiviteter?</a:t>
            </a:r>
          </a:p>
          <a:p>
            <a:r>
              <a:rPr lang="nb-NO" dirty="0"/>
              <a:t>Mangler?</a:t>
            </a:r>
          </a:p>
          <a:p>
            <a:r>
              <a:rPr lang="nb-NO" dirty="0"/>
              <a:t>Noe annet som kan forbedres?</a:t>
            </a:r>
          </a:p>
        </p:txBody>
      </p:sp>
    </p:spTree>
    <p:extLst>
      <p:ext uri="{BB962C8B-B14F-4D97-AF65-F5344CB8AC3E}">
        <p14:creationId xmlns:p14="http://schemas.microsoft.com/office/powerpoint/2010/main" val="23783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FDB0B-81A6-2F12-43BF-7875C94A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Evalueringsskjemaet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3DC120-9FCC-F812-3E40-68D4A825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Besvar resten av spørsmålene</a:t>
            </a:r>
          </a:p>
          <a:p>
            <a:r>
              <a:rPr lang="nb-NO" dirty="0"/>
              <a:t>Lever skjemaet til oss</a:t>
            </a:r>
          </a:p>
        </p:txBody>
      </p:sp>
    </p:spTree>
    <p:extLst>
      <p:ext uri="{BB962C8B-B14F-4D97-AF65-F5344CB8AC3E}">
        <p14:creationId xmlns:p14="http://schemas.microsoft.com/office/powerpoint/2010/main" val="20425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En avsluttende oppmuntring og oppfordring</a:t>
            </a:r>
            <a:r>
              <a:rPr lang="nb-NO" alt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 rtlCol="0" anchor="b">
            <a:noAutofit/>
          </a:bodyPr>
          <a:lstStyle/>
          <a:p>
            <a:pPr>
              <a:spcBef>
                <a:spcPts val="580"/>
              </a:spcBef>
              <a:defRPr/>
            </a:pPr>
            <a:r>
              <a:rPr lang="nb-NO" altLang="nb-NO" sz="2400" dirty="0">
                <a:latin typeface="+mj-lt"/>
              </a:rPr>
              <a:t>Det er mulig å forebygge, utsette og mildne tilbakefall</a:t>
            </a: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Fortsett å utforske deg selv og </a:t>
            </a:r>
            <a:r>
              <a:rPr lang="nb-NO" sz="2400">
                <a:latin typeface="+mj-lt"/>
              </a:rPr>
              <a:t>din bipolare lidelse</a:t>
            </a:r>
            <a:r>
              <a:rPr lang="nb-NO" sz="2400" dirty="0">
                <a:latin typeface="+mj-lt"/>
              </a:rPr>
              <a:t>, for bedre å forstå sammenhenger </a:t>
            </a:r>
            <a:br>
              <a:rPr lang="nb-NO" sz="2400" dirty="0">
                <a:latin typeface="+mj-lt"/>
              </a:rPr>
            </a:br>
            <a:r>
              <a:rPr lang="nb-NO" sz="2400" dirty="0">
                <a:latin typeface="+mj-lt"/>
              </a:rPr>
              <a:t>og mønstre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Den innsatsen som gjøres nå vil lønne seg i det lange løp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Etabler et nettverk av hjelpere, og gjør konkrete avtaler om hva de skal gjøre og når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2400" dirty="0">
              <a:latin typeface="+mj-lt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1200" dirty="0">
              <a:latin typeface="+mj-lt"/>
            </a:endParaRPr>
          </a:p>
          <a:p>
            <a:pPr marL="0" indent="0" algn="just">
              <a:spcBef>
                <a:spcPts val="580"/>
              </a:spcBef>
              <a:buNone/>
              <a:defRPr/>
            </a:pPr>
            <a:r>
              <a:rPr lang="nb-NO" sz="4000" dirty="0">
                <a:latin typeface="+mj-lt"/>
                <a:cs typeface="Calibri" panose="020F0502020204030204" pitchFamily="34" charset="0"/>
              </a:rPr>
              <a:t>                                             </a:t>
            </a:r>
            <a:r>
              <a:rPr lang="nb-NO" sz="3600" dirty="0">
                <a:latin typeface="+mj-lt"/>
                <a:cs typeface="Calibri" panose="020F0502020204030204" pitchFamily="34" charset="0"/>
              </a:rPr>
              <a:t>Takk for nå og lykke til videre!</a:t>
            </a:r>
          </a:p>
        </p:txBody>
      </p:sp>
    </p:spTree>
    <p:extLst>
      <p:ext uri="{BB962C8B-B14F-4D97-AF65-F5344CB8AC3E}">
        <p14:creationId xmlns:p14="http://schemas.microsoft.com/office/powerpoint/2010/main" val="3556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A5251094-C3C6-A9F8-46D6-DF3D626D3957}"/>
              </a:ext>
            </a:extLst>
          </p:cNvPr>
          <p:cNvSpPr txBox="1">
            <a:spLocks/>
          </p:cNvSpPr>
          <p:nvPr/>
        </p:nvSpPr>
        <p:spPr>
          <a:xfrm>
            <a:off x="695325" y="549276"/>
            <a:ext cx="10801350" cy="3413124"/>
          </a:xfrm>
          <a:prstGeom prst="rect">
            <a:avLst/>
          </a:prstGeom>
        </p:spPr>
        <p:txBody>
          <a:bodyPr>
            <a:normAutofit/>
          </a:bodyPr>
          <a:lstStyle>
            <a:lvl1pPr marL="230400" indent="-230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4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598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latin typeface="+mn-lt"/>
              </a:rPr>
              <a:t>Presentasjonen er utformet av Vestre Viken, i samarbeid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med erfaringsspesialister og Bipolarforeningen. </a:t>
            </a:r>
            <a:br>
              <a:rPr lang="nb-NO" dirty="0">
                <a:latin typeface="+mn-lt"/>
              </a:rPr>
            </a:b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Prosjektet er støttet av Rådet for psykisk helse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gjennom Stiftelsen Dam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</p:txBody>
      </p:sp>
      <p:pic>
        <p:nvPicPr>
          <p:cNvPr id="3" name="LOGO png Rådet for psykisk helse.png" descr="LOGO png Rådet for psykisk helse.png">
            <a:extLst>
              <a:ext uri="{FF2B5EF4-FFF2-40B4-BE49-F238E27FC236}">
                <a16:creationId xmlns:a16="http://schemas.microsoft.com/office/drawing/2014/main" id="{E07BBFAE-5469-867E-3636-0A85528BD2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43" y="5470810"/>
            <a:ext cx="2859733" cy="50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e" descr="Bilde">
            <a:extLst>
              <a:ext uri="{FF2B5EF4-FFF2-40B4-BE49-F238E27FC236}">
                <a16:creationId xmlns:a16="http://schemas.microsoft.com/office/drawing/2014/main" id="{06CFE40E-F314-7076-68EB-3AF13B9B6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457032"/>
            <a:ext cx="2848893" cy="517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transparent-01.png" descr="logo_transparent-01.png">
            <a:extLst>
              <a:ext uri="{FF2B5EF4-FFF2-40B4-BE49-F238E27FC236}">
                <a16:creationId xmlns:a16="http://schemas.microsoft.com/office/drawing/2014/main" id="{654BD230-024C-BAA4-44BC-EDCAEEFED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24" y="5365041"/>
            <a:ext cx="2280625" cy="791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50830959051_658d4b82a4_o.png" descr="50830959051_658d4b82a4_o.png">
            <a:extLst>
              <a:ext uri="{FF2B5EF4-FFF2-40B4-BE49-F238E27FC236}">
                <a16:creationId xmlns:a16="http://schemas.microsoft.com/office/drawing/2014/main" id="{C0316AB5-2138-12F8-A638-7FC3C23E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35" y="4692641"/>
            <a:ext cx="1100040" cy="13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2BDE6CF-74C7-C239-CD34-A0AED106F828}"/>
              </a:ext>
            </a:extLst>
          </p:cNvPr>
          <p:cNvSpPr txBox="1"/>
          <p:nvPr/>
        </p:nvSpPr>
        <p:spPr>
          <a:xfrm>
            <a:off x="695325" y="6308725"/>
            <a:ext cx="1080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©Vestre Viken. All bruk av grafikk utover det leverte materiell skal avtales. Design og illustrasjon: Melkeveien Designkontor AS.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6715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4C27E4B-D75B-815E-AF53-BA958CA2718D}"/>
              </a:ext>
            </a:extLst>
          </p:cNvPr>
          <p:cNvSpPr/>
          <p:nvPr/>
        </p:nvSpPr>
        <p:spPr>
          <a:xfrm>
            <a:off x="646368" y="165436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63987A-F5C7-24E6-56F6-4C48F0096198}"/>
              </a:ext>
            </a:extLst>
          </p:cNvPr>
          <p:cNvSpPr/>
          <p:nvPr/>
        </p:nvSpPr>
        <p:spPr>
          <a:xfrm>
            <a:off x="646368" y="2868182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58EBC4-26CD-87CB-3EC7-E9EDABE54A57}"/>
              </a:ext>
            </a:extLst>
          </p:cNvPr>
          <p:cNvSpPr/>
          <p:nvPr/>
        </p:nvSpPr>
        <p:spPr>
          <a:xfrm>
            <a:off x="646368" y="3725736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920D22-A142-EAD5-019B-D406667FDE42}"/>
              </a:ext>
            </a:extLst>
          </p:cNvPr>
          <p:cNvSpPr/>
          <p:nvPr/>
        </p:nvSpPr>
        <p:spPr>
          <a:xfrm>
            <a:off x="646368" y="587197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Egenaktivitet til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på en person du vurderer å fortelle om din bipolare </a:t>
            </a:r>
            <a:br>
              <a:rPr lang="nb-NO" sz="2400" dirty="0"/>
            </a:br>
            <a:r>
              <a:rPr lang="nb-NO" sz="2400" dirty="0"/>
              <a:t>lidelse til. Fyll ut skjemaet «Åpenhet - fordeler og ulemper»</a:t>
            </a:r>
            <a:br>
              <a:rPr lang="nb-NO" sz="24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Fortsett å fylle ut og </a:t>
            </a:r>
            <a:r>
              <a:rPr lang="nb-NO" sz="2400" u="sng" dirty="0"/>
              <a:t>ta med utfylt stemningsdagbok neste gang</a:t>
            </a:r>
            <a:br>
              <a:rPr lang="nb-NO" sz="2400" u="sng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Fyll ut </a:t>
            </a:r>
            <a:r>
              <a:rPr lang="nb-NO" sz="2400" dirty="0" err="1"/>
              <a:t>Brief</a:t>
            </a:r>
            <a:r>
              <a:rPr lang="nb-NO" sz="2400" dirty="0"/>
              <a:t>-IPQ på nytt</a:t>
            </a:r>
          </a:p>
          <a:p>
            <a:pPr lvl="1">
              <a:spcBef>
                <a:spcPts val="1800"/>
              </a:spcBef>
            </a:pPr>
            <a:r>
              <a:rPr lang="nb-NO" sz="2000" dirty="0"/>
              <a:t>Sammenlign med utfyllingen på starten av kurset</a:t>
            </a:r>
          </a:p>
          <a:p>
            <a:pPr lvl="1"/>
            <a:r>
              <a:rPr lang="nb-NO" sz="2000" dirty="0"/>
              <a:t>Har noe endret seg? </a:t>
            </a:r>
          </a:p>
          <a:p>
            <a:pPr lvl="1"/>
            <a:r>
              <a:rPr lang="nb-NO" sz="2000" dirty="0"/>
              <a:t>Reflekter over hva som er annerledes nå, og eventuelt hvorfor</a:t>
            </a:r>
            <a:br>
              <a:rPr lang="nb-NO" sz="20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igjennom hvordan dere har opplevd kurset</a:t>
            </a:r>
          </a:p>
        </p:txBody>
      </p:sp>
      <p:pic>
        <p:nvPicPr>
          <p:cNvPr id="5" name="Bilde 4" descr="Et bilde som inneholder clip art, tegning, illustrasjon, strektegning&#10;&#10;Automatisk generert beskrivelse">
            <a:extLst>
              <a:ext uri="{FF2B5EF4-FFF2-40B4-BE49-F238E27FC236}">
                <a16:creationId xmlns:a16="http://schemas.microsoft.com/office/drawing/2014/main" id="{D49AD8A8-1F91-D5AC-AADC-511DD67EC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Oppsummering av kursets innhold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Kunnskap om bipolar lidelse og erfaringsdeling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å forebygge tilbakefall </a:t>
            </a:r>
            <a:br>
              <a:rPr lang="nb-NO" dirty="0"/>
            </a:br>
            <a:r>
              <a:rPr lang="nb-NO" dirty="0"/>
              <a:t>i vedlikeholdsfasen og varselfasen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bedre krisehåndtering ved tilbakefall</a:t>
            </a:r>
          </a:p>
        </p:txBody>
      </p:sp>
    </p:spTree>
    <p:extLst>
      <p:ext uri="{BB962C8B-B14F-4D97-AF65-F5344CB8AC3E}">
        <p14:creationId xmlns:p14="http://schemas.microsoft.com/office/powerpoint/2010/main" val="35874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 altLang="nb-NO" dirty="0">
                <a:solidFill>
                  <a:srgbClr val="00359E"/>
                </a:solidFill>
              </a:rPr>
              <a:t>Kursets innhold og oppbygning</a:t>
            </a:r>
          </a:p>
        </p:txBody>
      </p:sp>
      <p:pic>
        <p:nvPicPr>
          <p:cNvPr id="5" name="Bilde 4" descr="Et bilde som inneholder skjermbilde, Fargerikt, design&#10;&#10;Automatisk generert beskrivelse">
            <a:extLst>
              <a:ext uri="{FF2B5EF4-FFF2-40B4-BE49-F238E27FC236}">
                <a16:creationId xmlns:a16="http://schemas.microsoft.com/office/drawing/2014/main" id="{52FE8D74-09B0-1DE9-F0FF-5A066D3C3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87539"/>
            <a:ext cx="11843658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83212" y="2190750"/>
            <a:ext cx="3059113" cy="446088"/>
          </a:xfrm>
        </p:spPr>
        <p:txBody>
          <a:bodyPr>
            <a:noAutofit/>
          </a:bodyPr>
          <a:lstStyle/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Stemningsdagbok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1838" y="549867"/>
            <a:ext cx="856895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44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Tre hovedverktøy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10800000" flipH="1">
            <a:off x="7142928" y="1420248"/>
            <a:ext cx="468730" cy="414162"/>
          </a:xfrm>
          <a:custGeom>
            <a:avLst/>
            <a:gdLst>
              <a:gd name="T0" fmla="*/ 951393 w 21600"/>
              <a:gd name="T1" fmla="*/ 0 h 21600"/>
              <a:gd name="T2" fmla="*/ 570811 w 21600"/>
              <a:gd name="T3" fmla="*/ 428591 h 21600"/>
              <a:gd name="T4" fmla="*/ 0 w 21600"/>
              <a:gd name="T5" fmla="*/ 821815 h 21600"/>
              <a:gd name="T6" fmla="*/ 582589 w 21600"/>
              <a:gd name="T7" fmla="*/ 1006475 h 21600"/>
              <a:gd name="T8" fmla="*/ 1165177 w 21600"/>
              <a:gd name="T9" fmla="*/ 748193 h 21600"/>
              <a:gd name="T10" fmla="*/ 1331913 w 21600"/>
              <a:gd name="T11" fmla="*/ 42859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673 h 21600"/>
              <a:gd name="T20" fmla="*/ 1889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198"/>
                </a:lnTo>
                <a:lnTo>
                  <a:pt x="11961" y="9198"/>
                </a:lnTo>
                <a:lnTo>
                  <a:pt x="11961" y="13673"/>
                </a:lnTo>
                <a:lnTo>
                  <a:pt x="0" y="13673"/>
                </a:lnTo>
                <a:lnTo>
                  <a:pt x="0" y="21600"/>
                </a:lnTo>
                <a:lnTo>
                  <a:pt x="18896" y="21600"/>
                </a:lnTo>
                <a:lnTo>
                  <a:pt x="18896" y="9198"/>
                </a:lnTo>
                <a:lnTo>
                  <a:pt x="21600" y="919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 flipV="1">
            <a:off x="7206935" y="4730285"/>
            <a:ext cx="487581" cy="468729"/>
          </a:xfrm>
          <a:custGeom>
            <a:avLst/>
            <a:gdLst>
              <a:gd name="T0" fmla="*/ 874805 w 21600"/>
              <a:gd name="T1" fmla="*/ 0 h 21600"/>
              <a:gd name="T2" fmla="*/ 497072 w 21600"/>
              <a:gd name="T3" fmla="*/ 457382 h 21600"/>
              <a:gd name="T4" fmla="*/ 0 w 21600"/>
              <a:gd name="T5" fmla="*/ 938187 h 21600"/>
              <a:gd name="T6" fmla="*/ 537374 w 21600"/>
              <a:gd name="T7" fmla="*/ 1152525 h 21600"/>
              <a:gd name="T8" fmla="*/ 1074689 w 21600"/>
              <a:gd name="T9" fmla="*/ 842837 h 21600"/>
              <a:gd name="T10" fmla="*/ 1252538 w 21600"/>
              <a:gd name="T11" fmla="*/ 45738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65 h 21600"/>
              <a:gd name="T20" fmla="*/ 1853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86" y="0"/>
                </a:moveTo>
                <a:lnTo>
                  <a:pt x="8572" y="8572"/>
                </a:lnTo>
                <a:lnTo>
                  <a:pt x="11639" y="8572"/>
                </a:lnTo>
                <a:lnTo>
                  <a:pt x="11639" y="13565"/>
                </a:lnTo>
                <a:lnTo>
                  <a:pt x="0" y="13565"/>
                </a:lnTo>
                <a:lnTo>
                  <a:pt x="0" y="21600"/>
                </a:lnTo>
                <a:lnTo>
                  <a:pt x="18533" y="21600"/>
                </a:lnTo>
                <a:lnTo>
                  <a:pt x="18533" y="8572"/>
                </a:lnTo>
                <a:lnTo>
                  <a:pt x="21600" y="8572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818030" y="4629047"/>
            <a:ext cx="3049270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Forebyggelsesplan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77063" y="4629047"/>
            <a:ext cx="2518937" cy="51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Kriseplan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AF3B0B-2F3C-CE46-B66D-5AAF2AFA4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361" y="1981130"/>
            <a:ext cx="1839426" cy="2598412"/>
          </a:xfrm>
          <a:prstGeom prst="rect">
            <a:avLst/>
          </a:prstGeom>
        </p:spPr>
      </p:pic>
      <p:pic>
        <p:nvPicPr>
          <p:cNvPr id="7" name="Bilde 6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EB4F5626-81E2-722E-7D18-ADD7A1D40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13" y="1420248"/>
            <a:ext cx="3155699" cy="22320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CBCD4F-9685-CCBC-8C54-8DD2561E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556" y="3811786"/>
            <a:ext cx="1834887" cy="25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9" grpId="0" animBg="1"/>
      <p:bldP spid="8200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Spørsmål om kursets innhold?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sz="3200" dirty="0"/>
              <a:t>Uklarheter?</a:t>
            </a:r>
          </a:p>
          <a:p>
            <a:r>
              <a:rPr lang="nb-NO" sz="3200" dirty="0"/>
              <a:t>Løse tråder?</a:t>
            </a:r>
          </a:p>
        </p:txBody>
      </p:sp>
    </p:spTree>
    <p:extLst>
      <p:ext uri="{BB962C8B-B14F-4D97-AF65-F5344CB8AC3E}">
        <p14:creationId xmlns:p14="http://schemas.microsoft.com/office/powerpoint/2010/main" val="418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Summegruppe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nb-NO" sz="3200" b="1" dirty="0">
                <a:latin typeface="+mj-lt"/>
              </a:rPr>
              <a:t>Del erfaringer om utfylling av stemningsdagbok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sz="3200" dirty="0">
                <a:latin typeface="+mj-lt"/>
              </a:rPr>
              <a:t>Utfordringer?</a:t>
            </a:r>
          </a:p>
          <a:p>
            <a:r>
              <a:rPr lang="nb-NO" sz="3200" dirty="0">
                <a:latin typeface="+mj-lt"/>
              </a:rPr>
              <a:t>Tanker om nytte?</a:t>
            </a:r>
          </a:p>
        </p:txBody>
      </p:sp>
      <p:pic>
        <p:nvPicPr>
          <p:cNvPr id="4" name="Bilde 3" descr="Et bilde som inneholder clip art, tegning, illustrasjon, Grafikk&#10;&#10;Automatisk generert beskrivelse">
            <a:extLst>
              <a:ext uri="{FF2B5EF4-FFF2-40B4-BE49-F238E27FC236}">
                <a16:creationId xmlns:a16="http://schemas.microsoft.com/office/drawing/2014/main" id="{2DFE9E91-F30C-2EB0-0499-D4A69997B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703702" y="5492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vedlikeholdsfasen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77E14E8-F7A3-C205-B21F-CE2E331E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4" b="4917"/>
          <a:stretch/>
        </p:blipFill>
        <p:spPr>
          <a:xfrm>
            <a:off x="703703" y="2220534"/>
            <a:ext cx="5257800" cy="2160528"/>
          </a:xfrm>
          <a:prstGeom prst="rect">
            <a:avLst/>
          </a:prstGeom>
        </p:spPr>
      </p:pic>
      <p:pic>
        <p:nvPicPr>
          <p:cNvPr id="8" name="Bilde 7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225BABF9-8FDD-87A0-B22B-8C01D87B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57360"/>
          <a:stretch/>
        </p:blipFill>
        <p:spPr>
          <a:xfrm>
            <a:off x="6230497" y="2220534"/>
            <a:ext cx="5257800" cy="30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695325" y="549275"/>
            <a:ext cx="10764837" cy="2798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varselfasen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8750916-E277-0B13-5AB3-6460E8558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0" b="8146"/>
          <a:stretch/>
        </p:blipFill>
        <p:spPr>
          <a:xfrm>
            <a:off x="2916139" y="1839501"/>
            <a:ext cx="6359722" cy="44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polarkurs tema 2024">
  <a:themeElements>
    <a:clrScheme name="Farger Vestre Viken Bipolarkurs">
      <a:dk1>
        <a:srgbClr val="003087"/>
      </a:dk1>
      <a:lt1>
        <a:srgbClr val="C3E6F8"/>
      </a:lt1>
      <a:dk2>
        <a:srgbClr val="000000"/>
      </a:dk2>
      <a:lt2>
        <a:srgbClr val="FFFFFF"/>
      </a:lt2>
      <a:accent1>
        <a:srgbClr val="C3E6F8"/>
      </a:accent1>
      <a:accent2>
        <a:srgbClr val="DAEDCD"/>
      </a:accent2>
      <a:accent3>
        <a:srgbClr val="FFCBCF"/>
      </a:accent3>
      <a:accent4>
        <a:srgbClr val="D6F0EC"/>
      </a:accent4>
      <a:accent5>
        <a:srgbClr val="EAD6EE"/>
      </a:accent5>
      <a:accent6>
        <a:srgbClr val="E1E1E1"/>
      </a:accent6>
      <a:hlink>
        <a:srgbClr val="646464"/>
      </a:hlink>
      <a:folHlink>
        <a:srgbClr val="969696"/>
      </a:folHlink>
    </a:clrScheme>
    <a:fontScheme name="Psykoedukasjo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polarkurs tema 2024" id="{E0C083A8-B92A-D34E-BC2E-6E474F1C59C2}" vid="{DA5BA24E-42EF-B041-B7C7-E93ABD9FBDF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3EEB675A41BE45936E7384ED20ED9C" ma:contentTypeVersion="12" ma:contentTypeDescription="Opprett et nytt dokument." ma:contentTypeScope="" ma:versionID="495d08241bcd712e8c5f3224d75f4f26">
  <xsd:schema xmlns:xsd="http://www.w3.org/2001/XMLSchema" xmlns:xs="http://www.w3.org/2001/XMLSchema" xmlns:p="http://schemas.microsoft.com/office/2006/metadata/properties" xmlns:ns2="567e359b-6d16-46d1-9cd0-7fc698a74ca9" xmlns:ns3="4d3b1595-9b96-46af-9399-c0ff91dd2e7e" targetNamespace="http://schemas.microsoft.com/office/2006/metadata/properties" ma:root="true" ma:fieldsID="f88092ff83221110d356a836297d6052" ns2:_="" ns3:_="">
    <xsd:import namespace="567e359b-6d16-46d1-9cd0-7fc698a74ca9"/>
    <xsd:import namespace="4d3b1595-9b96-46af-9399-c0ff91dd2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e359b-6d16-46d1-9cd0-7fc698a74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b1595-9b96-46af-9399-c0ff91dd2e7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38032c-27f9-476d-be0e-c2301a7f4815}" ma:internalName="TaxCatchAll" ma:showField="CatchAllData" ma:web="4d3b1595-9b96-46af-9399-c0ff91dd2e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3b1595-9b96-46af-9399-c0ff91dd2e7e" xsi:nil="true"/>
    <lcf76f155ced4ddcb4097134ff3c332f xmlns="567e359b-6d16-46d1-9cd0-7fc698a74c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EBB125-4A2D-4118-98E7-CE60BA9B5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e359b-6d16-46d1-9cd0-7fc698a74ca9"/>
    <ds:schemaRef ds:uri="4d3b1595-9b96-46af-9399-c0ff91dd2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837E8A-35D1-412A-BBF0-1F7822FB8E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CF05EA-58D2-406C-90BA-0FE0889E69F1}">
  <ds:schemaRefs>
    <ds:schemaRef ds:uri="567e359b-6d16-46d1-9cd0-7fc698a74ca9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4d3b1595-9b96-46af-9399-c0ff91dd2e7e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Bipolarkurs tema 2024</Template>
  <TotalTime>8530</TotalTime>
  <Words>956</Words>
  <Application>Microsoft Office PowerPoint</Application>
  <PresentationFormat>Widescreen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 2</vt:lpstr>
      <vt:lpstr>Bipolarkurs tema 2024</vt:lpstr>
      <vt:lpstr>Selvhjelp, oppsummering og evaluering</vt:lpstr>
      <vt:lpstr>Egenaktivitet til i dag</vt:lpstr>
      <vt:lpstr>Oppsummering av kursets innhold</vt:lpstr>
      <vt:lpstr>Kursets innhold og oppbygning</vt:lpstr>
      <vt:lpstr>PowerPoint-presentasjon</vt:lpstr>
      <vt:lpstr>Spørsmål om kursets innhold?</vt:lpstr>
      <vt:lpstr>Summegruppe</vt:lpstr>
      <vt:lpstr>PowerPoint-presentasjon</vt:lpstr>
      <vt:lpstr>PowerPoint-presentasjon</vt:lpstr>
      <vt:lpstr>Evaluering: endring</vt:lpstr>
      <vt:lpstr>Evaluering: nytte</vt:lpstr>
      <vt:lpstr>Evaluering: andre meninger?</vt:lpstr>
      <vt:lpstr>Evalueringsskjemaet</vt:lpstr>
      <vt:lpstr>En avsluttende oppmuntring og oppfordring 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Vegard Skjelstad</dc:creator>
  <cp:lastModifiedBy>Nina Kristin Løvdok</cp:lastModifiedBy>
  <cp:revision>156</cp:revision>
  <dcterms:created xsi:type="dcterms:W3CDTF">2022-04-25T12:49:33Z</dcterms:created>
  <dcterms:modified xsi:type="dcterms:W3CDTF">2025-01-08T12:31:06Z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0x010100BD3EEB675A41BE45936E7384ED20ED9C</vt:lpwstr>
  </property>
  <property fmtid="{D5CDD505-2E9C-101B-9397-08002B2CF9AE}" pid="3" name="MediaServiceImageTags">
    <vt:lpwstr/>
  </property>
</Properties>
</file>