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0"/>
  </p:notesMasterIdLst>
  <p:sldIdLst>
    <p:sldId id="256" r:id="rId5"/>
    <p:sldId id="546" r:id="rId6"/>
    <p:sldId id="544" r:id="rId7"/>
    <p:sldId id="545" r:id="rId8"/>
    <p:sldId id="295" r:id="rId9"/>
    <p:sldId id="536" r:id="rId10"/>
    <p:sldId id="424" r:id="rId11"/>
    <p:sldId id="535" r:id="rId12"/>
    <p:sldId id="460" r:id="rId13"/>
    <p:sldId id="455" r:id="rId14"/>
    <p:sldId id="459" r:id="rId15"/>
    <p:sldId id="456" r:id="rId16"/>
    <p:sldId id="540" r:id="rId17"/>
    <p:sldId id="458" r:id="rId18"/>
    <p:sldId id="426" r:id="rId19"/>
    <p:sldId id="542" r:id="rId20"/>
    <p:sldId id="440" r:id="rId21"/>
    <p:sldId id="472" r:id="rId22"/>
    <p:sldId id="473" r:id="rId23"/>
    <p:sldId id="399" r:id="rId24"/>
    <p:sldId id="396" r:id="rId25"/>
    <p:sldId id="397" r:id="rId26"/>
    <p:sldId id="398" r:id="rId27"/>
    <p:sldId id="475" r:id="rId28"/>
    <p:sldId id="524" r:id="rId29"/>
    <p:sldId id="506" r:id="rId30"/>
    <p:sldId id="527" r:id="rId31"/>
    <p:sldId id="528" r:id="rId32"/>
    <p:sldId id="525" r:id="rId33"/>
    <p:sldId id="537" r:id="rId34"/>
    <p:sldId id="515" r:id="rId35"/>
    <p:sldId id="510" r:id="rId36"/>
    <p:sldId id="518" r:id="rId37"/>
    <p:sldId id="519" r:id="rId38"/>
    <p:sldId id="543" r:id="rId3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ouu6KGtvALUvg4qSpIceQ==" hashData="KaNHbGS9E9VeFFx16KkJuTBq/mbZImUhczTIV/RIpwOe/CgPxcvIootNUW/t0vzLwG5I7Qegw3POxEFNTgcGH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5"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38741" autoAdjust="0"/>
  </p:normalViewPr>
  <p:slideViewPr>
    <p:cSldViewPr snapToGrid="0">
      <p:cViewPr varScale="1">
        <p:scale>
          <a:sx n="58" d="100"/>
          <a:sy n="58" d="100"/>
        </p:scale>
        <p:origin x="3930" y="60"/>
      </p:cViewPr>
      <p:guideLst/>
    </p:cSldViewPr>
  </p:slideViewPr>
  <p:notesTextViewPr>
    <p:cViewPr>
      <p:scale>
        <a:sx n="1" d="1"/>
        <a:sy n="1" d="1"/>
      </p:scale>
      <p:origin x="0" y="0"/>
    </p:cViewPr>
  </p:notesTextViewPr>
  <p:notesViewPr>
    <p:cSldViewPr snapToGrid="0">
      <p:cViewPr>
        <p:scale>
          <a:sx n="116" d="100"/>
          <a:sy n="116" d="100"/>
        </p:scale>
        <p:origin x="391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C5E47F39-FA8C-4F4A-9F01-DFFAFBA46A07}"/>
    <pc:docChg chg="undo custSel modSld">
      <pc:chgData name="Nina Kristin Løvdok" userId="62ae59db-cace-40e6-9d63-3512713a97cb" providerId="ADAL" clId="{C5E47F39-FA8C-4F4A-9F01-DFFAFBA46A07}" dt="2025-01-06T13:58:48.113" v="116" actId="6549"/>
      <pc:docMkLst>
        <pc:docMk/>
      </pc:docMkLst>
      <pc:sldChg chg="modNotesTx">
        <pc:chgData name="Nina Kristin Løvdok" userId="62ae59db-cace-40e6-9d63-3512713a97cb" providerId="ADAL" clId="{C5E47F39-FA8C-4F4A-9F01-DFFAFBA46A07}" dt="2025-01-03T14:35:26.501" v="0" actId="6549"/>
        <pc:sldMkLst>
          <pc:docMk/>
          <pc:sldMk cId="5838079" sldId="256"/>
        </pc:sldMkLst>
      </pc:sldChg>
      <pc:sldChg chg="modNotesTx">
        <pc:chgData name="Nina Kristin Løvdok" userId="62ae59db-cace-40e6-9d63-3512713a97cb" providerId="ADAL" clId="{C5E47F39-FA8C-4F4A-9F01-DFFAFBA46A07}" dt="2025-01-03T14:36:44.494" v="3" actId="6549"/>
        <pc:sldMkLst>
          <pc:docMk/>
          <pc:sldMk cId="763845416" sldId="456"/>
        </pc:sldMkLst>
      </pc:sldChg>
      <pc:sldChg chg="modNotesTx">
        <pc:chgData name="Nina Kristin Løvdok" userId="62ae59db-cace-40e6-9d63-3512713a97cb" providerId="ADAL" clId="{C5E47F39-FA8C-4F4A-9F01-DFFAFBA46A07}" dt="2025-01-03T14:36:13.208" v="2" actId="6549"/>
        <pc:sldMkLst>
          <pc:docMk/>
          <pc:sldMk cId="1925892948" sldId="460"/>
        </pc:sldMkLst>
      </pc:sldChg>
      <pc:sldChg chg="modNotesTx">
        <pc:chgData name="Nina Kristin Løvdok" userId="62ae59db-cace-40e6-9d63-3512713a97cb" providerId="ADAL" clId="{C5E47F39-FA8C-4F4A-9F01-DFFAFBA46A07}" dt="2025-01-06T13:58:48.113" v="116" actId="6549"/>
        <pc:sldMkLst>
          <pc:docMk/>
          <pc:sldMk cId="355784476" sldId="472"/>
        </pc:sldMkLst>
      </pc:sldChg>
      <pc:sldChg chg="modNotesTx">
        <pc:chgData name="Nina Kristin Løvdok" userId="62ae59db-cace-40e6-9d63-3512713a97cb" providerId="ADAL" clId="{C5E47F39-FA8C-4F4A-9F01-DFFAFBA46A07}" dt="2025-01-03T14:38:47.407" v="102" actId="6549"/>
        <pc:sldMkLst>
          <pc:docMk/>
          <pc:sldMk cId="887801552" sldId="506"/>
        </pc:sldMkLst>
      </pc:sldChg>
      <pc:sldChg chg="modNotesTx">
        <pc:chgData name="Nina Kristin Løvdok" userId="62ae59db-cace-40e6-9d63-3512713a97cb" providerId="ADAL" clId="{C5E47F39-FA8C-4F4A-9F01-DFFAFBA46A07}" dt="2025-01-03T14:43:48.858" v="112" actId="6549"/>
        <pc:sldMkLst>
          <pc:docMk/>
          <pc:sldMk cId="2357255652" sldId="510"/>
        </pc:sldMkLst>
      </pc:sldChg>
      <pc:sldChg chg="modNotesTx">
        <pc:chgData name="Nina Kristin Løvdok" userId="62ae59db-cace-40e6-9d63-3512713a97cb" providerId="ADAL" clId="{C5E47F39-FA8C-4F4A-9F01-DFFAFBA46A07}" dt="2025-01-03T14:43:40.259" v="110" actId="6549"/>
        <pc:sldMkLst>
          <pc:docMk/>
          <pc:sldMk cId="3276484903" sldId="515"/>
        </pc:sldMkLst>
      </pc:sldChg>
      <pc:sldChg chg="modNotesTx">
        <pc:chgData name="Nina Kristin Løvdok" userId="62ae59db-cace-40e6-9d63-3512713a97cb" providerId="ADAL" clId="{C5E47F39-FA8C-4F4A-9F01-DFFAFBA46A07}" dt="2025-01-03T14:43:58.744" v="113" actId="6549"/>
        <pc:sldMkLst>
          <pc:docMk/>
          <pc:sldMk cId="227510577" sldId="518"/>
        </pc:sldMkLst>
      </pc:sldChg>
      <pc:sldChg chg="modNotesTx">
        <pc:chgData name="Nina Kristin Løvdok" userId="62ae59db-cace-40e6-9d63-3512713a97cb" providerId="ADAL" clId="{C5E47F39-FA8C-4F4A-9F01-DFFAFBA46A07}" dt="2025-01-03T14:44:02.682" v="114" actId="6549"/>
        <pc:sldMkLst>
          <pc:docMk/>
          <pc:sldMk cId="3573133427" sldId="519"/>
        </pc:sldMkLst>
      </pc:sldChg>
      <pc:sldChg chg="modNotesTx">
        <pc:chgData name="Nina Kristin Løvdok" userId="62ae59db-cace-40e6-9d63-3512713a97cb" providerId="ADAL" clId="{C5E47F39-FA8C-4F4A-9F01-DFFAFBA46A07}" dt="2025-01-03T14:43:23.485" v="107" actId="6549"/>
        <pc:sldMkLst>
          <pc:docMk/>
          <pc:sldMk cId="754939075" sldId="537"/>
        </pc:sldMkLst>
      </pc:sldChg>
      <pc:sldChg chg="modNotesTx">
        <pc:chgData name="Nina Kristin Løvdok" userId="62ae59db-cace-40e6-9d63-3512713a97cb" providerId="ADAL" clId="{C5E47F39-FA8C-4F4A-9F01-DFFAFBA46A07}" dt="2025-01-03T14:37:29.322" v="4" actId="6549"/>
        <pc:sldMkLst>
          <pc:docMk/>
          <pc:sldMk cId="4015485893" sldId="540"/>
        </pc:sldMkLst>
      </pc:sldChg>
      <pc:sldChg chg="modNotesTx">
        <pc:chgData name="Nina Kristin Løvdok" userId="62ae59db-cace-40e6-9d63-3512713a97cb" providerId="ADAL" clId="{C5E47F39-FA8C-4F4A-9F01-DFFAFBA46A07}" dt="2025-01-03T14:35:35.055" v="1" actId="6549"/>
        <pc:sldMkLst>
          <pc:docMk/>
          <pc:sldMk cId="2874819199" sldId="5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06.01.2025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lsenorge.no/undersokelse-og-behandling/familiegrupp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alehjelperen.no/2019/06/redd-for-a-ta-orde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kognitiv.no/psykisk-helse/ulike-lidelser/angstlidelse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66750" y="1144588"/>
            <a:ext cx="5486400" cy="3086100"/>
          </a:xfrm>
        </p:spPr>
      </p:sp>
      <p:sp>
        <p:nvSpPr>
          <p:cNvPr id="3" name="Plassholder for notater 2"/>
          <p:cNvSpPr>
            <a:spLocks noGrp="1"/>
          </p:cNvSpPr>
          <p:nvPr>
            <p:ph type="body" idx="1"/>
          </p:nvPr>
        </p:nvSpPr>
        <p:spPr/>
        <p:txBody>
          <a:bodyPr/>
          <a:lstStyle/>
          <a:p>
            <a:endParaRPr lang="nb-NO" sz="1200" i="1"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1</a:t>
            </a:fld>
            <a:endParaRPr lang="nb-NO"/>
          </a:p>
        </p:txBody>
      </p:sp>
    </p:spTree>
    <p:extLst>
      <p:ext uri="{BB962C8B-B14F-4D97-AF65-F5344CB8AC3E}">
        <p14:creationId xmlns:p14="http://schemas.microsoft.com/office/powerpoint/2010/main" val="168605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latin typeface="+mn-lt"/>
              </a:rPr>
              <a:t>1) Psykologiske stresskilder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171450" indent="-171450">
              <a:buFont typeface="Arial" panose="020B0604020202020204" pitchFamily="34" charset="0"/>
              <a:buChar char="•"/>
            </a:pPr>
            <a:r>
              <a:rPr lang="nb-NO" sz="1100" dirty="0">
                <a:latin typeface="+mn-lt"/>
                <a:ea typeface="Cambria" panose="02040503050406030204" pitchFamily="18" charset="0"/>
              </a:rPr>
              <a:t>Psykologiske stresskilder er tilbakevendende </a:t>
            </a:r>
            <a:r>
              <a:rPr lang="nb-NO" sz="1100" b="0" dirty="0">
                <a:latin typeface="+mn-lt"/>
                <a:ea typeface="Cambria" panose="02040503050406030204" pitchFamily="18" charset="0"/>
              </a:rPr>
              <a:t>negative tanker og vonde følelser.</a:t>
            </a:r>
            <a:r>
              <a:rPr lang="nb-NO" sz="1100" b="0" baseline="0" dirty="0">
                <a:latin typeface="+mn-lt"/>
                <a:ea typeface="Cambria" panose="02040503050406030204" pitchFamily="18" charset="0"/>
              </a:rPr>
              <a:t> </a:t>
            </a:r>
          </a:p>
          <a:p>
            <a:pPr marL="171450" indent="-171450">
              <a:buFont typeface="Arial" panose="020B0604020202020204" pitchFamily="34" charset="0"/>
              <a:buChar char="•"/>
            </a:pPr>
            <a:r>
              <a:rPr lang="nb-NO" sz="1100" b="0" baseline="0" dirty="0">
                <a:latin typeface="+mn-lt"/>
                <a:ea typeface="Cambria" panose="02040503050406030204" pitchFamily="18" charset="0"/>
              </a:rPr>
              <a:t>For eksempel </a:t>
            </a:r>
            <a:r>
              <a:rPr lang="nb-NO" sz="1100" dirty="0">
                <a:latin typeface="+mn-lt"/>
                <a:ea typeface="Cambria" panose="02040503050406030204" pitchFamily="18" charset="0"/>
              </a:rPr>
              <a:t>relatert til:</a:t>
            </a:r>
          </a:p>
          <a:p>
            <a:pPr marL="628650" lvl="1" indent="-171450">
              <a:buFont typeface="Arial" panose="020B0604020202020204" pitchFamily="34" charset="0"/>
              <a:buChar char="•"/>
            </a:pPr>
            <a:r>
              <a:rPr lang="nb-NO" sz="1100" dirty="0">
                <a:latin typeface="+mn-lt"/>
                <a:ea typeface="Cambria" panose="02040503050406030204" pitchFamily="18" charset="0"/>
              </a:rPr>
              <a:t>Hendelser i fortiden (grubling, angst, skyld, skam…)</a:t>
            </a:r>
            <a:endParaRPr lang="nb-NO" altLang="nb-NO" sz="1100" dirty="0">
              <a:latin typeface="+mn-lt"/>
              <a:ea typeface="Cambria" panose="02040503050406030204" pitchFamily="18" charset="0"/>
            </a:endParaRPr>
          </a:p>
          <a:p>
            <a:pPr marL="628650" lvl="1" indent="-171450">
              <a:buFont typeface="Arial" panose="020B0604020202020204" pitchFamily="34" charset="0"/>
              <a:buChar char="•"/>
            </a:pPr>
            <a:r>
              <a:rPr lang="nb-NO" altLang="nb-NO" sz="1100" dirty="0">
                <a:latin typeface="+mn-lt"/>
                <a:ea typeface="Cambria" panose="02040503050406030204" pitchFamily="18" charset="0"/>
              </a:rPr>
              <a:t>Bekymringer for framtiden. </a:t>
            </a:r>
            <a:r>
              <a:rPr lang="nb-NO" sz="1100" dirty="0">
                <a:latin typeface="+mn-lt"/>
                <a:ea typeface="Cambria" panose="02040503050406030204" pitchFamily="18" charset="0"/>
              </a:rPr>
              <a:t>Frykten for tilbakefall ved bipolar lidelse kan være en bekymring og en kilde til stress i vedlikeholdsfasen</a:t>
            </a:r>
            <a:endParaRPr lang="nb-NO" altLang="nb-NO" sz="1100" dirty="0">
              <a:latin typeface="+mn-lt"/>
              <a:ea typeface="Cambria" panose="02040503050406030204" pitchFamily="18" charset="0"/>
            </a:endParaRPr>
          </a:p>
          <a:p>
            <a:pPr marL="628650" lvl="1" indent="-171450">
              <a:buFont typeface="Arial" panose="020B0604020202020204" pitchFamily="34" charset="0"/>
              <a:buChar char="•"/>
            </a:pPr>
            <a:r>
              <a:rPr lang="nb-NO" altLang="nb-NO" sz="1100" dirty="0">
                <a:latin typeface="+mn-lt"/>
                <a:ea typeface="Cambria" panose="02040503050406030204" pitchFamily="18" charset="0"/>
              </a:rPr>
              <a:t>Indre konflikter (ambivalens) om valg</a:t>
            </a:r>
            <a:endParaRPr lang="nb-NO" sz="1100" dirty="0">
              <a:latin typeface="+mn-lt"/>
              <a:ea typeface="Cambria" panose="02040503050406030204" pitchFamily="18" charset="0"/>
            </a:endParaRPr>
          </a:p>
          <a:p>
            <a:pPr marL="628650" lvl="1" indent="-171450">
              <a:buFont typeface="Arial" panose="020B0604020202020204" pitchFamily="34" charset="0"/>
              <a:buChar char="•"/>
            </a:pPr>
            <a:r>
              <a:rPr lang="nb-NO" sz="1100" dirty="0">
                <a:latin typeface="+mn-lt"/>
                <a:ea typeface="Cambria" panose="02040503050406030204" pitchFamily="18" charset="0"/>
              </a:rPr>
              <a:t>Psykiske plager og symptomer</a:t>
            </a:r>
            <a:endParaRPr lang="nb-NO" alt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R="0" lvl="0" algn="l" defTabSz="914400" rtl="0" eaLnBrk="1" fontAlgn="auto" latinLnBrk="0" hangingPunct="1">
              <a:lnSpc>
                <a:spcPct val="100000"/>
              </a:lnSpc>
              <a:spcBef>
                <a:spcPts val="0"/>
              </a:spcBef>
              <a:spcAft>
                <a:spcPts val="0"/>
              </a:spcAft>
              <a:buClrTx/>
              <a:buSzTx/>
              <a:tabLst/>
              <a:defRPr/>
            </a:pPr>
            <a:r>
              <a:rPr lang="nb-NO" sz="1100" dirty="0">
                <a:latin typeface="+mn-lt"/>
                <a:ea typeface="Cambria" panose="02040503050406030204" pitchFamily="18" charset="0"/>
              </a:rPr>
              <a:t>Det er også vanlig å ha psykiske tilleggslidelser… (neste plansje)</a:t>
            </a: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10</a:t>
            </a:fld>
            <a:endParaRPr lang="nb-NO"/>
          </a:p>
        </p:txBody>
      </p:sp>
    </p:spTree>
    <p:extLst>
      <p:ext uri="{BB962C8B-B14F-4D97-AF65-F5344CB8AC3E}">
        <p14:creationId xmlns:p14="http://schemas.microsoft.com/office/powerpoint/2010/main" val="401033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3C23FD-D062-4CA2-894F-DF69837ACA2D}" type="slidenum">
              <a:rPr lang="nb-NO" altLang="nb-NO" smtClean="0">
                <a:latin typeface="Arial" panose="020B0604020202020204" pitchFamily="34" charset="0"/>
              </a:rPr>
              <a:pPr>
                <a:spcBef>
                  <a:spcPct val="0"/>
                </a:spcBef>
              </a:pPr>
              <a:t>11</a:t>
            </a:fld>
            <a:endParaRPr lang="nb-NO" altLang="nb-NO">
              <a:latin typeface="Arial" panose="020B060402020202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Tx/>
              <a:buNone/>
            </a:pPr>
            <a:r>
              <a:rPr lang="nb-NO" alt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Ofte vil både diagnostiserbare og mindre alvorlige</a:t>
            </a:r>
            <a:r>
              <a:rPr lang="nb-NO" altLang="nb-NO" sz="1100" baseline="0" dirty="0"/>
              <a:t> vedvarende plager i vedlikeholdsfasen øke stressnivået og risikoen for ustabilitet og tilbakefall.</a:t>
            </a:r>
          </a:p>
          <a:p>
            <a:pPr marL="171450" indent="-171450" eaLnBrk="1" hangingPunct="1">
              <a:buFont typeface="Calibri Light" panose="020F0302020204030204" pitchFamily="34" charset="0"/>
              <a:buChar char="−"/>
            </a:pPr>
            <a:r>
              <a:rPr lang="nb-NO" altLang="nb-NO" sz="1100" dirty="0"/>
              <a:t>Psykiske tilleggslidelser (</a:t>
            </a:r>
            <a:r>
              <a:rPr lang="nb-NO" altLang="nb-NO" sz="1100" dirty="0" err="1"/>
              <a:t>komorbiditet</a:t>
            </a:r>
            <a:r>
              <a:rPr lang="nb-NO" altLang="nb-NO" sz="1100" dirty="0"/>
              <a:t>) betyr at en person oppfyller kriteriene for </a:t>
            </a:r>
            <a:r>
              <a:rPr lang="nb-NO" altLang="nb-NO" sz="1100" b="0" dirty="0"/>
              <a:t>to eller flere (her psykiske) lidelser samtidig</a:t>
            </a:r>
            <a:r>
              <a:rPr lang="nb-NO" altLang="nb-NO" sz="1100" dirty="0"/>
              <a:t>. For at psykiske plager skal regnes som komorbide, må de vanligvis også opptre utenfor affektive episoder. Det betyr at symptomer som kun er tilstede i affektive episoder og best forklares av den bipolare lidelsen – som midlertidig angst, søvn- og spiseforstyrrelse – ikke regnes som en selvstendig lidelse.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To av de hyppigst forekommende</a:t>
            </a:r>
            <a:r>
              <a:rPr lang="nb-NO" altLang="nb-NO" sz="1100" baseline="0" dirty="0"/>
              <a:t> tilleggslidelsene ved bipolar lidelse er angstlidelser og ruslidelser. </a:t>
            </a:r>
            <a:r>
              <a:rPr lang="nb-NO" altLang="nb-NO" sz="1100" dirty="0"/>
              <a:t>Senere i dag skal vi snakke om angst og neste gang om rusmidler. Søvnforstyrrelser har vi snakket om tidligere.</a:t>
            </a:r>
            <a:r>
              <a:rPr lang="nb-NO" altLang="nb-NO" sz="1100" baseline="0" dirty="0"/>
              <a:t> ADHD, psykologiske traumer/PTSD, spiseforstyrrelser og personlighetsforstyrrelser er også vanlige tilleggslidelser. </a:t>
            </a:r>
            <a:endParaRPr lang="nb-NO" altLang="nb-NO" sz="1100" dirty="0">
              <a:ea typeface="Cambria" panose="02040503050406030204" pitchFamily="18" charset="0"/>
            </a:endParaRPr>
          </a:p>
          <a:p>
            <a:pPr marL="0" indent="0" eaLnBrk="1" hangingPunct="1">
              <a:buFontTx/>
              <a:buNone/>
            </a:pPr>
            <a:endParaRPr lang="nb-NO" altLang="nb-NO" sz="1100" b="1" baseline="0" dirty="0"/>
          </a:p>
          <a:p>
            <a:pPr marL="0" indent="0" eaLnBrk="1" hangingPunct="1">
              <a:spcBef>
                <a:spcPct val="50000"/>
              </a:spcBef>
              <a:buFontTx/>
              <a:buNone/>
            </a:pPr>
            <a:r>
              <a:rPr lang="nb-NO" altLang="nb-NO" sz="1100" b="1" baseline="0" dirty="0"/>
              <a:t>B</a:t>
            </a:r>
            <a:r>
              <a:rPr lang="nb-NO" altLang="nb-NO" sz="1100" b="1" dirty="0"/>
              <a:t>ehandling for komorbide tilstander kan bedre forløpet til den bipolare lidelsen og redusere risikoen for tilbakefall.</a:t>
            </a:r>
          </a:p>
          <a:p>
            <a:pPr marL="0" marR="0" lvl="0" indent="0" algn="l" defTabSz="914400" rtl="0" eaLnBrk="1" fontAlgn="auto" latinLnBrk="0" hangingPunct="1">
              <a:lnSpc>
                <a:spcPct val="100000"/>
              </a:lnSpc>
              <a:spcAft>
                <a:spcPts val="0"/>
              </a:spcAft>
              <a:buClrTx/>
              <a:buSzTx/>
              <a:buFontTx/>
              <a:buNone/>
              <a:tabLst/>
              <a:defRPr/>
            </a:pPr>
            <a:endParaRPr lang="nb-NO" sz="11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Aft>
                <a:spcPts val="0"/>
              </a:spcAft>
              <a:buClrTx/>
              <a:buSzTx/>
              <a:buFontTx/>
              <a:buNone/>
              <a:tabLst/>
              <a:defRPr/>
            </a:pPr>
            <a:r>
              <a:rPr lang="nb-NO" sz="1100" u="sng" kern="1200" dirty="0">
                <a:solidFill>
                  <a:schemeClr val="tx1"/>
                </a:solidFill>
                <a:effectLst/>
                <a:latin typeface="+mn-lt"/>
                <a:ea typeface="+mn-ea"/>
                <a:cs typeface="+mn-cs"/>
              </a:rPr>
              <a:t>Ressurs for videre lesing</a:t>
            </a:r>
            <a:r>
              <a:rPr lang="nb-NO" sz="1100" u="none" kern="1200" dirty="0">
                <a:solidFill>
                  <a:schemeClr val="tx1"/>
                </a:solidFill>
                <a:effectLst/>
                <a:latin typeface="+mn-lt"/>
                <a:ea typeface="+mn-ea"/>
                <a:cs typeface="+mn-cs"/>
              </a:rPr>
              <a:t>:</a:t>
            </a:r>
            <a:r>
              <a:rPr lang="nb-NO" sz="1100" u="none"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Aft>
                <a:spcPts val="0"/>
              </a:spcAft>
              <a:buClrTx/>
              <a:buSzTx/>
              <a:buFontTx/>
              <a:buChar char="-"/>
              <a:tabLst/>
              <a:defRPr/>
            </a:pPr>
            <a:r>
              <a:rPr lang="nb-NO" sz="1100" u="none" kern="1200" baseline="0" dirty="0">
                <a:solidFill>
                  <a:schemeClr val="tx1"/>
                </a:solidFill>
                <a:effectLst/>
                <a:latin typeface="+mn-lt"/>
                <a:ea typeface="+mn-ea"/>
                <a:cs typeface="+mn-cs"/>
              </a:rPr>
              <a:t>S</a:t>
            </a:r>
            <a:r>
              <a:rPr lang="nb-NO" altLang="nb-NO" sz="1100" dirty="0"/>
              <a:t>e kapittel 2 i Skjelstad, 2021, s.71-77</a:t>
            </a:r>
          </a:p>
          <a:p>
            <a:pPr marL="0" marR="0" lvl="0" indent="0" algn="l" defTabSz="914400" rtl="0" eaLnBrk="1" fontAlgn="auto" latinLnBrk="0" hangingPunct="1">
              <a:lnSpc>
                <a:spcPct val="100000"/>
              </a:lnSpc>
              <a:spcBef>
                <a:spcPct val="50000"/>
              </a:spcBef>
              <a:spcAft>
                <a:spcPts val="0"/>
              </a:spcAft>
              <a:buClrTx/>
              <a:buSzTx/>
              <a:buFontTx/>
              <a:buNone/>
              <a:tabLst/>
              <a:defRPr/>
            </a:pPr>
            <a:endParaRPr lang="nb-NO" altLang="nb-NO" sz="1200" dirty="0"/>
          </a:p>
        </p:txBody>
      </p:sp>
    </p:spTree>
    <p:extLst>
      <p:ext uri="{BB962C8B-B14F-4D97-AF65-F5344CB8AC3E}">
        <p14:creationId xmlns:p14="http://schemas.microsoft.com/office/powerpoint/2010/main" val="52844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latin typeface="+mn-lt"/>
                <a:ea typeface="Cambria" panose="02040503050406030204" pitchFamily="18" charset="0"/>
              </a:rPr>
              <a:t>2) Relasjonelle</a:t>
            </a:r>
            <a:r>
              <a:rPr lang="nb-NO" sz="1100" b="0" baseline="0" dirty="0">
                <a:latin typeface="+mn-lt"/>
                <a:ea typeface="Cambria" panose="02040503050406030204" pitchFamily="18" charset="0"/>
              </a:rPr>
              <a:t> stresskilder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baseline="0" dirty="0">
              <a:latin typeface="+mn-lt"/>
              <a:ea typeface="Cambria" panose="02040503050406030204" pitchFamily="18" charset="0"/>
            </a:endParaRPr>
          </a:p>
          <a:p>
            <a:pPr marL="0" indent="0">
              <a:buNone/>
            </a:pPr>
            <a:r>
              <a:rPr lang="nb-NO" sz="1100" b="1" dirty="0">
                <a:latin typeface="+mn-lt"/>
                <a:ea typeface="Cambria" panose="02040503050406030204" pitchFamily="18" charset="0"/>
              </a:rPr>
              <a:t>Tekst:</a:t>
            </a:r>
          </a:p>
          <a:p>
            <a:pPr marL="0" indent="0">
              <a:buNone/>
            </a:pPr>
            <a:r>
              <a:rPr lang="nb-NO" sz="1100" b="0" dirty="0">
                <a:latin typeface="+mn-lt"/>
                <a:ea typeface="Cambria" panose="02040503050406030204" pitchFamily="18" charset="0"/>
              </a:rPr>
              <a:t>Relasjonelle</a:t>
            </a:r>
            <a:r>
              <a:rPr lang="nb-NO" sz="1100" b="0" baseline="0" dirty="0">
                <a:latin typeface="+mn-lt"/>
                <a:ea typeface="Cambria" panose="02040503050406030204" pitchFamily="18" charset="0"/>
              </a:rPr>
              <a:t> stresskilder kan være: </a:t>
            </a:r>
          </a:p>
          <a:p>
            <a:pPr marL="171450" indent="-171450">
              <a:buFont typeface="Arial" panose="020B0604020202020204" pitchFamily="34" charset="0"/>
              <a:buChar char="•"/>
            </a:pPr>
            <a:r>
              <a:rPr lang="nb-NO" sz="1100" dirty="0">
                <a:latin typeface="+mn-lt"/>
                <a:ea typeface="Cambria" panose="02040503050406030204" pitchFamily="18" charset="0"/>
              </a:rPr>
              <a:t>Konflikter</a:t>
            </a:r>
          </a:p>
          <a:p>
            <a:pPr marL="171450" indent="-171450">
              <a:buFont typeface="Arial" panose="020B0604020202020204" pitchFamily="34" charset="0"/>
              <a:buChar char="•"/>
            </a:pPr>
            <a:r>
              <a:rPr lang="nb-NO" sz="1100" dirty="0">
                <a:latin typeface="+mn-lt"/>
                <a:ea typeface="Cambria" panose="02040503050406030204" pitchFamily="18" charset="0"/>
              </a:rPr>
              <a:t>Undertrykkelse, mishandling og misbruk</a:t>
            </a:r>
          </a:p>
          <a:p>
            <a:pPr marL="171450" indent="-171450">
              <a:buFont typeface="Arial" panose="020B0604020202020204" pitchFamily="34" charset="0"/>
              <a:buChar char="•"/>
            </a:pPr>
            <a:r>
              <a:rPr lang="nb-NO" sz="1100" dirty="0">
                <a:latin typeface="+mn-lt"/>
                <a:ea typeface="Cambria" panose="02040503050406030204" pitchFamily="18" charset="0"/>
              </a:rPr>
              <a:t>Tap</a:t>
            </a:r>
          </a:p>
          <a:p>
            <a:pPr marL="171450" indent="-171450">
              <a:buFont typeface="Arial" panose="020B0604020202020204" pitchFamily="34" charset="0"/>
              <a:buChar char="•"/>
            </a:pPr>
            <a:r>
              <a:rPr lang="nb-NO" sz="1100" dirty="0">
                <a:latin typeface="+mn-lt"/>
                <a:ea typeface="Cambria" panose="02040503050406030204" pitchFamily="18" charset="0"/>
              </a:rPr>
              <a:t>Sykdom m.m. hos nære personer</a:t>
            </a:r>
          </a:p>
          <a:p>
            <a:pPr marL="171450" indent="-171450">
              <a:buFont typeface="Arial" panose="020B0604020202020204" pitchFamily="34" charset="0"/>
              <a:buChar char="•"/>
            </a:pPr>
            <a:r>
              <a:rPr lang="nb-NO" sz="1100" dirty="0">
                <a:latin typeface="+mn-lt"/>
                <a:ea typeface="Cambria" panose="02040503050406030204" pitchFamily="18" charset="0"/>
              </a:rPr>
              <a:t>Ensomhet (ønske om relasjoner)</a:t>
            </a:r>
          </a:p>
          <a:p>
            <a:pPr marL="0" indent="0">
              <a:buNone/>
            </a:pPr>
            <a:endParaRPr lang="nb-NO" sz="1100" b="1" dirty="0">
              <a:latin typeface="+mn-lt"/>
              <a:ea typeface="Cambria" panose="02040503050406030204" pitchFamily="18" charset="0"/>
            </a:endParaRPr>
          </a:p>
          <a:p>
            <a:r>
              <a:rPr lang="nb-NO" sz="1100" dirty="0">
                <a:ea typeface="Cambria" panose="02040503050406030204" pitchFamily="18" charset="0"/>
              </a:rPr>
              <a:t>I familier med sykdom er det vanlig at pårørende bekymrer seg, er stresset, og opplever hjelpeløshet. Dette kan gi seg utslag i et negativt samspill med den som er syk om man ikke får hjelp til å forstå lidelsen og håndtere hverdagen.</a:t>
            </a:r>
            <a:endParaRPr lang="nb-NO" sz="1100" dirty="0"/>
          </a:p>
          <a:p>
            <a:r>
              <a:rPr lang="nb-NO" sz="1100" b="0" baseline="0" dirty="0">
                <a:latin typeface="+mn-lt"/>
                <a:ea typeface="Cambria" panose="02040503050406030204" pitchFamily="18" charset="0"/>
              </a:rPr>
              <a:t>S</a:t>
            </a:r>
            <a:r>
              <a:rPr lang="nb-NO" sz="1100" dirty="0">
                <a:latin typeface="+mn-lt"/>
              </a:rPr>
              <a:t>tudier av familier har vist at e</a:t>
            </a:r>
            <a:r>
              <a:rPr lang="nb-NO" sz="1100" dirty="0">
                <a:latin typeface="+mn-lt"/>
                <a:ea typeface="Cambria" panose="02040503050406030204" pitchFamily="18" charset="0"/>
              </a:rPr>
              <a:t>t familieklima som i sterk grad preges av kritikk, fiendtlighet og overinvolvering fra pårørende, gir 2-3 ganger økt risiko for tilbakefall i løpet av ni til tolv måneder for personer med bipolar lidelse. </a:t>
            </a:r>
            <a:r>
              <a:rPr lang="nb-NO" sz="1100" b="1" dirty="0">
                <a:latin typeface="+mn-lt"/>
                <a:ea typeface="Cambria" panose="02040503050406030204" pitchFamily="18" charset="0"/>
              </a:rPr>
              <a:t>Bedre samspill mellom familiemedlemmer er vist å føre til færre tilbakefall, kortere og mildere sykdomsepisoder og færre sykehusinnleggelser.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kern="1200" dirty="0">
                <a:solidFill>
                  <a:schemeClr val="tx1"/>
                </a:solidFill>
                <a:effectLst/>
                <a:latin typeface="+mn-lt"/>
                <a:ea typeface="+mn-ea"/>
                <a:cs typeface="+mn-cs"/>
              </a:rPr>
              <a:t>Ressurs for videre lesing</a:t>
            </a:r>
            <a:r>
              <a:rPr lang="nb-NO" sz="1100" u="sng" dirty="0">
                <a:latin typeface="+mn-lt"/>
              </a:rPr>
              <a:t>:</a:t>
            </a:r>
            <a:r>
              <a:rPr lang="nb-NO" sz="1100" u="none" baseline="0" dirty="0">
                <a:latin typeface="+mn-l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baseline="0" dirty="0">
                <a:latin typeface="+mn-lt"/>
              </a:rPr>
              <a:t>Se </a:t>
            </a:r>
            <a:r>
              <a:rPr lang="nb-NO" sz="1100" baseline="0" dirty="0">
                <a:latin typeface="+mn-lt"/>
              </a:rPr>
              <a:t>f.eks. Skjelstad (2021) s. 237-39 og 317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Se </a:t>
            </a:r>
            <a:r>
              <a:rPr lang="nb-NO" sz="1100" dirty="0">
                <a:hlinkClick r:id="rId3"/>
              </a:rPr>
              <a:t>Familie- og flerfamiliegruppe - Helsenorge</a:t>
            </a: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12</a:t>
            </a:fld>
            <a:endParaRPr lang="nb-NO"/>
          </a:p>
        </p:txBody>
      </p:sp>
    </p:spTree>
    <p:extLst>
      <p:ext uri="{BB962C8B-B14F-4D97-AF65-F5344CB8AC3E}">
        <p14:creationId xmlns:p14="http://schemas.microsoft.com/office/powerpoint/2010/main" val="92759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t>3) Større livsendringer og hverdagsutfordringer er en tredje kilde til stress</a:t>
            </a:r>
            <a:endParaRPr lang="nb-NO" sz="1100"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p>
          <a:p>
            <a:endParaRPr lang="nb-NO" sz="1100" i="1" baseline="0" dirty="0"/>
          </a:p>
          <a:p>
            <a:r>
              <a:rPr lang="nb-NO" sz="1100" i="0" baseline="0" dirty="0"/>
              <a:t>«Tidsklemma»: Å ha for mye å gjøre på for lite tid er en situasjon mange kan kjenne seg igjen i. </a:t>
            </a:r>
            <a:endParaRPr lang="nb-NO" sz="1100" i="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13</a:t>
            </a:fld>
            <a:endParaRPr lang="nb-NO"/>
          </a:p>
        </p:txBody>
      </p:sp>
    </p:spTree>
    <p:extLst>
      <p:ext uri="{BB962C8B-B14F-4D97-AF65-F5344CB8AC3E}">
        <p14:creationId xmlns:p14="http://schemas.microsoft.com/office/powerpoint/2010/main" val="1327824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latin typeface="+mn-lt"/>
                <a:ea typeface="Cambria" panose="02040503050406030204" pitchFamily="18" charset="0"/>
              </a:rPr>
              <a:t>4) Kroppslige stresskilder. Innebærer egne former for fysiologisk stress i tillegg til å være psykisk belastende. </a:t>
            </a:r>
          </a:p>
          <a:p>
            <a:pPr marL="0" indent="0">
              <a:buNone/>
            </a:pPr>
            <a:endParaRPr lang="nb-NO" sz="1100" b="1" dirty="0">
              <a:latin typeface="+mn-lt"/>
              <a:ea typeface="Cambria" panose="02040503050406030204" pitchFamily="18" charset="0"/>
            </a:endParaRPr>
          </a:p>
          <a:p>
            <a:pPr marL="0" indent="0">
              <a:buNone/>
            </a:pPr>
            <a:r>
              <a:rPr lang="nb-NO" sz="1100" b="1" dirty="0">
                <a:latin typeface="+mn-lt"/>
                <a:ea typeface="Cambria" panose="02040503050406030204" pitchFamily="18" charset="0"/>
              </a:rPr>
              <a:t>Tekst:</a:t>
            </a:r>
          </a:p>
          <a:p>
            <a:pPr marL="0" indent="0">
              <a:buFont typeface="Arial" panose="020B0604020202020204" pitchFamily="34" charset="0"/>
              <a:buNone/>
            </a:pPr>
            <a:r>
              <a:rPr lang="nb-NO" sz="1100" b="0" baseline="0" dirty="0">
                <a:latin typeface="+mn-lt"/>
                <a:ea typeface="Cambria" panose="02040503050406030204" pitchFamily="18" charset="0"/>
              </a:rPr>
              <a:t>Kroppslige stresskilder kan være: </a:t>
            </a:r>
          </a:p>
          <a:p>
            <a:pPr marL="171450" indent="-171450">
              <a:buFont typeface="Arial" panose="020B0604020202020204" pitchFamily="34" charset="0"/>
              <a:buChar char="•"/>
            </a:pPr>
            <a:r>
              <a:rPr lang="nb-NO" sz="1100" dirty="0">
                <a:latin typeface="+mn-lt"/>
                <a:ea typeface="Cambria" panose="02040503050406030204" pitchFamily="18" charset="0"/>
              </a:rPr>
              <a:t>Smerte (f.eks. migrene; p</a:t>
            </a:r>
            <a:r>
              <a:rPr lang="nb-NO" altLang="nb-NO" sz="1100" dirty="0">
                <a:latin typeface="+mn-lt"/>
                <a:ea typeface="Cambria" panose="02040503050406030204" pitchFamily="18" charset="0"/>
              </a:rPr>
              <a:t>remenstruell </a:t>
            </a:r>
            <a:r>
              <a:rPr lang="nb-NO" altLang="nb-NO" sz="1100" dirty="0" err="1">
                <a:latin typeface="+mn-lt"/>
                <a:ea typeface="Cambria" panose="02040503050406030204" pitchFamily="18" charset="0"/>
              </a:rPr>
              <a:t>dysforisk</a:t>
            </a:r>
            <a:r>
              <a:rPr lang="nb-NO" altLang="nb-NO" sz="1100" dirty="0">
                <a:latin typeface="+mn-lt"/>
                <a:ea typeface="Cambria" panose="02040503050406030204" pitchFamily="18" charset="0"/>
              </a:rPr>
              <a:t> forstyrrelse - en alvorlig form for premenstruelt</a:t>
            </a:r>
            <a:r>
              <a:rPr lang="nb-NO" altLang="nb-NO" sz="1100" baseline="0" dirty="0">
                <a:latin typeface="+mn-lt"/>
                <a:ea typeface="Cambria" panose="02040503050406030204" pitchFamily="18" charset="0"/>
              </a:rPr>
              <a:t> syndrom</a:t>
            </a:r>
            <a:r>
              <a:rPr lang="nb-NO" sz="1100" dirty="0">
                <a:latin typeface="+mn-lt"/>
                <a:ea typeface="Cambria" panose="02040503050406030204" pitchFamily="18" charset="0"/>
              </a:rPr>
              <a:t>). Smerte fører ofte også til mye irritabilitet</a:t>
            </a:r>
          </a:p>
          <a:p>
            <a:pPr marL="171450" indent="-171450">
              <a:buFont typeface="Arial" panose="020B0604020202020204" pitchFamily="34" charset="0"/>
              <a:buChar char="•"/>
            </a:pPr>
            <a:r>
              <a:rPr lang="nb-NO" sz="1100" dirty="0">
                <a:latin typeface="+mn-lt"/>
                <a:ea typeface="Cambria" panose="02040503050406030204" pitchFamily="18" charset="0"/>
              </a:rPr>
              <a:t>Somatiske sykdommer (f.eks. infeksjoner)</a:t>
            </a:r>
          </a:p>
          <a:p>
            <a:pPr marL="171450" indent="-171450">
              <a:buFont typeface="Arial" panose="020B0604020202020204" pitchFamily="34" charset="0"/>
              <a:buChar char="•"/>
            </a:pPr>
            <a:r>
              <a:rPr lang="nb-NO" sz="1100" dirty="0">
                <a:latin typeface="+mn-lt"/>
                <a:ea typeface="Cambria" panose="02040503050406030204" pitchFamily="18" charset="0"/>
              </a:rPr>
              <a:t>Andre større kroppslige endringer (f.eks. overvekt, fødsler, skader, tap og svekkelse av kroppslige og kognitive funksjoner)</a:t>
            </a:r>
          </a:p>
          <a:p>
            <a:pPr marL="171450" indent="-171450">
              <a:buFont typeface="Arial" panose="020B0604020202020204" pitchFamily="34" charset="0"/>
              <a:buChar char="•"/>
            </a:pPr>
            <a:r>
              <a:rPr lang="nb-NO" sz="1100" dirty="0">
                <a:latin typeface="+mn-lt"/>
                <a:ea typeface="Cambria" panose="02040503050406030204" pitchFamily="18" charset="0"/>
              </a:rPr>
              <a:t>Rusmiddelbruk og abstinenssymptomer (mye fysiologisk stress)</a:t>
            </a:r>
          </a:p>
          <a:p>
            <a:pPr marL="0" indent="0">
              <a:buFontTx/>
              <a:buNone/>
            </a:pPr>
            <a:endParaRPr lang="nb-NO" sz="1100" dirty="0">
              <a:latin typeface="+mn-lt"/>
            </a:endParaRPr>
          </a:p>
          <a:p>
            <a:pPr marL="0" indent="0">
              <a:buFontTx/>
              <a:buNone/>
            </a:pPr>
            <a:r>
              <a:rPr lang="nb-NO" sz="1100" u="sng" dirty="0">
                <a:latin typeface="+mn-lt"/>
              </a:rPr>
              <a:t>Tilleggsinformasjon ved behov:</a:t>
            </a:r>
          </a:p>
          <a:p>
            <a:pPr marL="171450" indent="-171450">
              <a:buFontTx/>
              <a:buChar char="-"/>
            </a:pPr>
            <a:r>
              <a:rPr lang="nb-NO" sz="1100" dirty="0">
                <a:latin typeface="+mn-lt"/>
              </a:rPr>
              <a:t>Både </a:t>
            </a:r>
            <a:r>
              <a:rPr lang="nb-NO" sz="1100" b="0" dirty="0">
                <a:latin typeface="+mn-lt"/>
              </a:rPr>
              <a:t>migrene og </a:t>
            </a:r>
            <a:r>
              <a:rPr lang="nb-NO" sz="1100" b="0" dirty="0">
                <a:latin typeface="+mn-lt"/>
                <a:ea typeface="Cambria" panose="02040503050406030204" pitchFamily="18" charset="0"/>
              </a:rPr>
              <a:t>p</a:t>
            </a:r>
            <a:r>
              <a:rPr lang="nb-NO" altLang="nb-NO" sz="1100" b="0" dirty="0">
                <a:latin typeface="+mn-lt"/>
                <a:ea typeface="Cambria" panose="02040503050406030204" pitchFamily="18" charset="0"/>
              </a:rPr>
              <a:t>remenstruell </a:t>
            </a:r>
            <a:r>
              <a:rPr lang="nb-NO" altLang="nb-NO" sz="1100" b="0" dirty="0" err="1">
                <a:latin typeface="+mn-lt"/>
                <a:ea typeface="Cambria" panose="02040503050406030204" pitchFamily="18" charset="0"/>
              </a:rPr>
              <a:t>dysforisk</a:t>
            </a:r>
            <a:r>
              <a:rPr lang="nb-NO" altLang="nb-NO" sz="1100" b="0" dirty="0">
                <a:latin typeface="+mn-lt"/>
                <a:ea typeface="Cambria" panose="02040503050406030204" pitchFamily="18" charset="0"/>
              </a:rPr>
              <a:t> forstyrrelse </a:t>
            </a:r>
            <a:r>
              <a:rPr lang="nb-NO" altLang="nb-NO" sz="1100" dirty="0">
                <a:latin typeface="+mn-lt"/>
                <a:ea typeface="Cambria" panose="02040503050406030204" pitchFamily="18" charset="0"/>
              </a:rPr>
              <a:t>(PMDD) </a:t>
            </a:r>
            <a:r>
              <a:rPr lang="nb-NO" sz="1100" dirty="0">
                <a:latin typeface="+mn-lt"/>
              </a:rPr>
              <a:t>er mer utbredt hos personer med bipolar</a:t>
            </a:r>
            <a:r>
              <a:rPr lang="nb-NO" sz="1100" baseline="0" dirty="0">
                <a:latin typeface="+mn-lt"/>
              </a:rPr>
              <a:t> lidelse. </a:t>
            </a:r>
            <a:r>
              <a:rPr lang="nb-NO" altLang="nb-NO" sz="1100" dirty="0">
                <a:latin typeface="+mn-lt"/>
              </a:rPr>
              <a:t>Eksempelvis oppfyller</a:t>
            </a:r>
            <a:r>
              <a:rPr lang="nb-NO" altLang="nb-NO" sz="1100" baseline="0" dirty="0">
                <a:latin typeface="+mn-lt"/>
              </a:rPr>
              <a:t> </a:t>
            </a:r>
            <a:r>
              <a:rPr lang="nb-NO" altLang="nb-NO" sz="1100" dirty="0">
                <a:latin typeface="+mn-lt"/>
                <a:ea typeface="Cambria" panose="02040503050406030204" pitchFamily="18" charset="0"/>
              </a:rPr>
              <a:t>15–27 % av kvinner med BP</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i fruktbar alder kriteriene</a:t>
            </a:r>
            <a:r>
              <a:rPr lang="nb-NO" altLang="nb-NO" sz="1100" baseline="0" dirty="0">
                <a:latin typeface="+mn-lt"/>
                <a:ea typeface="Cambria" panose="02040503050406030204" pitchFamily="18" charset="0"/>
              </a:rPr>
              <a:t> for PMDD. Det er </a:t>
            </a:r>
            <a:r>
              <a:rPr lang="nb-NO" altLang="nb-NO" sz="1100" dirty="0">
                <a:latin typeface="+mn-lt"/>
                <a:ea typeface="Cambria" panose="02040503050406030204" pitchFamily="18" charset="0"/>
              </a:rPr>
              <a:t>4–5x vanligere enn i befolkningen. For unge kvinner med bipolar lidelse er PMDD 8x vanligere.</a:t>
            </a:r>
          </a:p>
          <a:p>
            <a:pPr marL="171450" indent="-171450">
              <a:buFontTx/>
              <a:buChar char="-"/>
            </a:pPr>
            <a:r>
              <a:rPr lang="nb-NO" sz="1100" b="0" dirty="0">
                <a:latin typeface="+mn-lt"/>
                <a:ea typeface="Cambria" panose="02040503050406030204" pitchFamily="18" charset="0"/>
              </a:rPr>
              <a:t>Svangerskap og fødsler</a:t>
            </a:r>
          </a:p>
          <a:p>
            <a:pPr marL="628650" lvl="1" indent="-171450">
              <a:buFontTx/>
              <a:buChar char="-"/>
            </a:pPr>
            <a:r>
              <a:rPr lang="nb-NO" sz="1100" dirty="0">
                <a:latin typeface="+mn-lt"/>
                <a:ea typeface="Cambria" panose="02040503050406030204" pitchFamily="18" charset="0"/>
              </a:rPr>
              <a:t>Økt risiko for depresjon etter aborter og spontanaborter</a:t>
            </a:r>
          </a:p>
          <a:p>
            <a:pPr marL="628650" lvl="1" indent="-171450">
              <a:buFontTx/>
              <a:buChar char="-"/>
            </a:pPr>
            <a:r>
              <a:rPr lang="nb-NO" sz="1100" dirty="0">
                <a:latin typeface="+mn-lt"/>
                <a:ea typeface="Cambria" panose="02040503050406030204" pitchFamily="18" charset="0"/>
              </a:rPr>
              <a:t>Trolig ikke økt risiko for tilbakefall under svangerskap</a:t>
            </a:r>
          </a:p>
          <a:p>
            <a:pPr marL="628650" lvl="1" indent="-171450">
              <a:buFontTx/>
              <a:buChar char="-"/>
            </a:pPr>
            <a:r>
              <a:rPr lang="nb-NO" sz="1100" dirty="0">
                <a:latin typeface="+mn-lt"/>
                <a:ea typeface="Cambria" panose="02040503050406030204" pitchFamily="18" charset="0"/>
              </a:rPr>
              <a:t>Økt risiko for tilbakefall ved fødsler: 37 % opplever tilbakefall, de fleste i løpet av tre måneder, men vanligst de første ukene. Mani, psykose og blandede episoder inntreffer typisk raskere enn depresjon</a:t>
            </a:r>
          </a:p>
          <a:p>
            <a:pPr marL="628650" lvl="1" indent="-171450">
              <a:buFontTx/>
              <a:buChar char="-"/>
            </a:pPr>
            <a:r>
              <a:rPr lang="nb-NO" sz="1100" dirty="0">
                <a:latin typeface="+mn-lt"/>
                <a:ea typeface="Cambria" panose="02040503050406030204" pitchFamily="18" charset="0"/>
              </a:rPr>
              <a:t>Viktig med tilrettelegging sammen med helsepersonell og partner før, under og etter graviditet og fødsel</a:t>
            </a:r>
          </a:p>
          <a:p>
            <a:pPr marL="0" lvl="0" indent="0">
              <a:buFontTx/>
              <a:buNone/>
            </a:pPr>
            <a:endParaRPr lang="nb-NO" sz="1100" u="sng" dirty="0">
              <a:latin typeface="+mn-lt"/>
              <a:ea typeface="Cambria" panose="02040503050406030204" pitchFamily="18" charset="0"/>
            </a:endParaRPr>
          </a:p>
          <a:p>
            <a:pPr marL="0" lvl="0" indent="0">
              <a:buFontTx/>
              <a:buNone/>
            </a:pPr>
            <a:r>
              <a:rPr lang="nb-NO" sz="1100" u="sng" dirty="0">
                <a:latin typeface="+mn-lt"/>
                <a:ea typeface="Cambria" panose="02040503050406030204" pitchFamily="18" charset="0"/>
              </a:rPr>
              <a:t>Ressurs for videre lesing: </a:t>
            </a:r>
          </a:p>
          <a:p>
            <a:pPr marL="171450" lvl="0" indent="-171450">
              <a:buFontTx/>
              <a:buChar char="-"/>
            </a:pPr>
            <a:r>
              <a:rPr lang="nb-NO" sz="1100" dirty="0">
                <a:latin typeface="+mn-lt"/>
              </a:rPr>
              <a:t>For</a:t>
            </a:r>
            <a:r>
              <a:rPr lang="nb-NO" sz="1100" baseline="0" dirty="0">
                <a:latin typeface="+mn-lt"/>
              </a:rPr>
              <a:t> mer om svangerskap og fødsler, se f.eks. Skjelstad  (2021), s. </a:t>
            </a:r>
            <a:r>
              <a:rPr lang="nb-NO" sz="1100" dirty="0">
                <a:latin typeface="+mn-lt"/>
              </a:rPr>
              <a:t>231-37</a:t>
            </a:r>
          </a:p>
          <a:p>
            <a:pPr marL="0" lvl="0" indent="0">
              <a:buFontTx/>
              <a:buNone/>
            </a:pP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14</a:t>
            </a:fld>
            <a:endParaRPr lang="nb-NO"/>
          </a:p>
        </p:txBody>
      </p:sp>
    </p:spTree>
    <p:extLst>
      <p:ext uri="{BB962C8B-B14F-4D97-AF65-F5344CB8AC3E}">
        <p14:creationId xmlns:p14="http://schemas.microsoft.com/office/powerpoint/2010/main" val="1560764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0" indent="0">
              <a:buNone/>
            </a:pPr>
            <a:r>
              <a:rPr lang="nb-NO" sz="1100" dirty="0">
                <a:latin typeface="+mn-lt"/>
                <a:ea typeface="Cambria" panose="02040503050406030204" pitchFamily="18" charset="0"/>
              </a:rPr>
              <a:t>Til nå har vi hovedsakelig snakket om ulike kilder til negativt stress. Men stress trenger ikke utelukkende å være negativt!</a:t>
            </a:r>
          </a:p>
          <a:p>
            <a:pPr marL="0" indent="0">
              <a:buNone/>
            </a:pPr>
            <a:r>
              <a:rPr lang="nb-NO" sz="1100" dirty="0">
                <a:latin typeface="+mn-lt"/>
                <a:ea typeface="Cambria" panose="02040503050406030204" pitchFamily="18" charset="0"/>
              </a:rPr>
              <a:t>Positivt stress er forbundet med:</a:t>
            </a:r>
          </a:p>
          <a:p>
            <a:pPr marL="171450" lvl="0" indent="-171450">
              <a:buFont typeface="Arial" panose="020B0604020202020204" pitchFamily="34" charset="0"/>
              <a:buChar char="•"/>
            </a:pPr>
            <a:r>
              <a:rPr lang="nb-NO" sz="1100" dirty="0">
                <a:latin typeface="+mn-lt"/>
                <a:ea typeface="Cambria" panose="02040503050406030204" pitchFamily="18" charset="0"/>
              </a:rPr>
              <a:t>Positive følelser</a:t>
            </a:r>
          </a:p>
          <a:p>
            <a:pPr marL="171450" lvl="0" indent="-171450">
              <a:buFont typeface="Arial" panose="020B0604020202020204" pitchFamily="34" charset="0"/>
              <a:buChar char="•"/>
            </a:pPr>
            <a:r>
              <a:rPr lang="nb-NO" sz="1100" dirty="0">
                <a:latin typeface="+mn-lt"/>
                <a:ea typeface="Cambria" panose="02040503050406030204" pitchFamily="18" charset="0"/>
              </a:rPr>
              <a:t>Positive utfordringer og hendelser, f. eks. intenst engasjement i spennende arbeidsoppgaver, aktiviteter og forelskelse</a:t>
            </a:r>
          </a:p>
          <a:p>
            <a:pPr marL="171450" lvl="0" indent="-171450">
              <a:buFont typeface="Arial" panose="020B0604020202020204" pitchFamily="34" charset="0"/>
              <a:buChar char="•"/>
            </a:pPr>
            <a:r>
              <a:rPr lang="nb-NO" sz="1100" dirty="0">
                <a:latin typeface="+mn-lt"/>
                <a:ea typeface="Cambria" panose="02040503050406030204" pitchFamily="18" charset="0"/>
              </a:rPr>
              <a:t>Innebærer opplevelse av stor grad av kontroll og lite behov for sosial støtte</a:t>
            </a:r>
          </a:p>
          <a:p>
            <a:pPr marL="171450" indent="-171450">
              <a:buFont typeface="Arial" panose="020B0604020202020204" pitchFamily="34" charset="0"/>
              <a:buChar char="•"/>
            </a:pPr>
            <a:endParaRPr lang="nb-NO" sz="1100" dirty="0">
              <a:latin typeface="+mn-lt"/>
              <a:ea typeface="Cambria" panose="02040503050406030204" pitchFamily="18" charset="0"/>
            </a:endParaRPr>
          </a:p>
          <a:p>
            <a:pPr marL="0" indent="0">
              <a:buNone/>
            </a:pPr>
            <a:r>
              <a:rPr lang="nb-NO" sz="1100" dirty="0">
                <a:latin typeface="+mn-lt"/>
                <a:ea typeface="Cambria" panose="02040503050406030204" pitchFamily="18" charset="0"/>
              </a:rPr>
              <a:t>Positivt</a:t>
            </a:r>
            <a:r>
              <a:rPr lang="nb-NO" sz="1100" baseline="0" dirty="0">
                <a:latin typeface="+mn-lt"/>
                <a:ea typeface="Cambria" panose="02040503050406030204" pitchFamily="18" charset="0"/>
              </a:rPr>
              <a:t> stress e</a:t>
            </a:r>
            <a:r>
              <a:rPr lang="nb-NO" sz="1100" dirty="0">
                <a:latin typeface="+mn-lt"/>
                <a:ea typeface="Cambria" panose="02040503050406030204" pitchFamily="18" charset="0"/>
              </a:rPr>
              <a:t>r vanligvis sunt og avgjørende for positiv utvikling og et godt liv.</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15</a:t>
            </a:fld>
            <a:endParaRPr lang="nb-NO"/>
          </a:p>
        </p:txBody>
      </p:sp>
    </p:spTree>
    <p:extLst>
      <p:ext uri="{BB962C8B-B14F-4D97-AF65-F5344CB8AC3E}">
        <p14:creationId xmlns:p14="http://schemas.microsoft.com/office/powerpoint/2010/main" val="929765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rPr>
              <a:t>Hypersensitivitet (økt følsomhet) for belønning er v</a:t>
            </a:r>
            <a:r>
              <a:rPr lang="nb-NO" sz="1100" dirty="0">
                <a:latin typeface="+mn-lt"/>
                <a:ea typeface="Cambria" panose="02040503050406030204" pitchFamily="18" charset="0"/>
              </a:rPr>
              <a:t>anligere blant personer med bipolar lidelse. Det m</a:t>
            </a:r>
            <a:r>
              <a:rPr lang="nb-NO" sz="1100" dirty="0">
                <a:latin typeface="+mn-lt"/>
              </a:rPr>
              <a:t>inner om (mild) hypomani, men er ifølge forskning et stabilt trekk. </a:t>
            </a:r>
            <a:endParaRPr lang="nb-NO" sz="1100" b="0" dirty="0">
              <a:latin typeface="+mn-lt"/>
              <a:ea typeface="Cambria" panose="02040503050406030204" pitchFamily="18" charset="0"/>
            </a:endParaRPr>
          </a:p>
          <a:p>
            <a:endParaRPr lang="nb-NO" sz="1100" b="0" i="1" dirty="0">
              <a:latin typeface="+mn-lt"/>
              <a:ea typeface="Cambria" panose="02040503050406030204" pitchFamily="18" charset="0"/>
            </a:endParaRPr>
          </a:p>
          <a:p>
            <a:pPr marL="171450" indent="-171450">
              <a:buFont typeface="Arial" panose="020B0604020202020204" pitchFamily="34" charset="0"/>
              <a:buChar char="•"/>
            </a:pPr>
            <a:r>
              <a:rPr lang="nb-NO" sz="1100" b="0" i="1" dirty="0">
                <a:latin typeface="+mn-lt"/>
                <a:ea typeface="Cambria" panose="02040503050406030204" pitchFamily="18" charset="0"/>
              </a:rPr>
              <a:t>Men</a:t>
            </a:r>
            <a:r>
              <a:rPr lang="nb-NO" sz="1100" b="0" dirty="0">
                <a:latin typeface="+mn-lt"/>
                <a:ea typeface="Cambria" panose="02040503050406030204" pitchFamily="18" charset="0"/>
              </a:rPr>
              <a:t> positivt stress relatert til </a:t>
            </a:r>
            <a:r>
              <a:rPr lang="nb-NO" sz="1100" b="0" i="1" dirty="0">
                <a:latin typeface="+mn-lt"/>
                <a:ea typeface="Cambria" panose="02040503050406030204" pitchFamily="18" charset="0"/>
              </a:rPr>
              <a:t>hypersensitivitet for belønning</a:t>
            </a:r>
            <a:r>
              <a:rPr lang="nb-NO" sz="1100" b="0" dirty="0">
                <a:latin typeface="+mn-lt"/>
                <a:ea typeface="Cambria" panose="02040503050406030204" pitchFamily="18" charset="0"/>
              </a:rPr>
              <a:t> kan føre til ustabilitet ved bipolar lidelse</a:t>
            </a:r>
          </a:p>
          <a:p>
            <a:pPr marL="628650" lvl="1" indent="-171450">
              <a:buFont typeface="Arial" panose="020B0604020202020204" pitchFamily="34" charset="0"/>
              <a:buChar char="•"/>
            </a:pPr>
            <a:r>
              <a:rPr lang="nb-NO" sz="1100" b="0" dirty="0">
                <a:latin typeface="+mn-lt"/>
                <a:ea typeface="Cambria" panose="02040503050406030204" pitchFamily="18" charset="0"/>
              </a:rPr>
              <a:t>Man blir lett motivert og ivrig ved muligheter for belønning. Oppleves lystbetont. </a:t>
            </a:r>
          </a:p>
          <a:p>
            <a:pPr marL="1085850" lvl="2" indent="-171450">
              <a:buFont typeface="Calibri Light" panose="020F0302020204030204" pitchFamily="34" charset="0"/>
              <a:buChar char="−"/>
            </a:pPr>
            <a:r>
              <a:rPr lang="nb-NO" sz="1100" dirty="0">
                <a:latin typeface="+mn-lt"/>
                <a:ea typeface="Cambria" panose="02040503050406030204" pitchFamily="18" charset="0"/>
              </a:rPr>
              <a:t>Målrettede aktiviteter drives fram av en forventning eller ambisjon om å lykkes med noe, oppnå suksess, vinne, ha det gøy </a:t>
            </a:r>
            <a:r>
              <a:rPr lang="nb-NO" sz="1100" dirty="0" err="1">
                <a:latin typeface="+mn-lt"/>
                <a:ea typeface="Cambria" panose="02040503050406030204" pitchFamily="18" charset="0"/>
              </a:rPr>
              <a:t>o.l</a:t>
            </a:r>
            <a:endParaRPr lang="nb-NO" sz="1100" dirty="0">
              <a:latin typeface="+mn-lt"/>
              <a:ea typeface="Cambria" panose="02040503050406030204" pitchFamily="18" charset="0"/>
            </a:endParaRPr>
          </a:p>
          <a:p>
            <a:pPr marL="1085850" lvl="2" indent="-171450">
              <a:buFont typeface="Calibri Light" panose="020F0302020204030204" pitchFamily="34" charset="0"/>
              <a:buChar char="−"/>
            </a:pPr>
            <a:r>
              <a:rPr lang="nb-NO" sz="1100" dirty="0">
                <a:latin typeface="+mn-lt"/>
                <a:ea typeface="Cambria" panose="02040503050406030204" pitchFamily="18" charset="0"/>
              </a:rPr>
              <a:t>Man lar seg ikke like lett avskrekke av forhold som gjør andre skeptiske</a:t>
            </a:r>
          </a:p>
          <a:p>
            <a:pPr marL="1085850" lvl="2" indent="-171450">
              <a:buFont typeface="Calibri Light" panose="020F0302020204030204" pitchFamily="34" charset="0"/>
              <a:buChar char="−"/>
            </a:pPr>
            <a:r>
              <a:rPr lang="nb-NO" sz="1100" dirty="0">
                <a:latin typeface="+mn-lt"/>
                <a:ea typeface="Cambria" panose="02040503050406030204" pitchFamily="18" charset="0"/>
              </a:rPr>
              <a:t>Man setter seg mer ambisiøse mål</a:t>
            </a:r>
          </a:p>
          <a:p>
            <a:pPr marL="1085850" lvl="2" indent="-171450">
              <a:buFont typeface="Calibri Light" panose="020F0302020204030204" pitchFamily="34" charset="0"/>
              <a:buChar char="−"/>
            </a:pPr>
            <a:r>
              <a:rPr lang="nb-NO" sz="1100" dirty="0">
                <a:latin typeface="+mn-lt"/>
                <a:ea typeface="Cambria" panose="02040503050406030204" pitchFamily="18" charset="0"/>
              </a:rPr>
              <a:t>Man har vanskeligere for å regulere kroppslig aktivering og atferd i jakten på belønninger og måloppnåelse (blir overivrig, overengasjert og gira)</a:t>
            </a:r>
          </a:p>
          <a:p>
            <a:pPr marL="628650" lvl="1" indent="-171450">
              <a:buFont typeface="Arial" panose="020B0604020202020204" pitchFamily="34" charset="0"/>
              <a:buChar char="•"/>
            </a:pPr>
            <a:r>
              <a:rPr lang="nb-NO" sz="1100" b="0" dirty="0">
                <a:latin typeface="+mn-lt"/>
                <a:ea typeface="Cambria" panose="02040503050406030204" pitchFamily="18" charset="0"/>
              </a:rPr>
              <a:t>Man reagerer mer positivt når belønning oppnås</a:t>
            </a:r>
          </a:p>
          <a:p>
            <a:pPr marL="628650" lvl="1" indent="-171450">
              <a:buFont typeface="Arial" panose="020B0604020202020204" pitchFamily="34" charset="0"/>
              <a:buChar char="•"/>
            </a:pPr>
            <a:r>
              <a:rPr lang="nb-NO" sz="1100" b="0" dirty="0">
                <a:latin typeface="+mn-lt"/>
                <a:ea typeface="Cambria" panose="02040503050406030204" pitchFamily="18" charset="0"/>
              </a:rPr>
              <a:t>Hjernens belønningssystem aktiveres og utskiller dopamin</a:t>
            </a:r>
          </a:p>
          <a:p>
            <a:pPr marL="1085850" lvl="2" indent="-171450">
              <a:buFont typeface="Calibri Light" panose="020F0302020204030204" pitchFamily="34" charset="0"/>
              <a:buChar char="−"/>
            </a:pPr>
            <a:r>
              <a:rPr lang="nb-NO" sz="1100" baseline="0" dirty="0">
                <a:latin typeface="+mn-lt"/>
              </a:rPr>
              <a:t>Dopamin </a:t>
            </a:r>
            <a:r>
              <a:rPr lang="nb-NO" sz="1100" dirty="0">
                <a:latin typeface="+mn-lt"/>
              </a:rPr>
              <a:t>er et molekyl</a:t>
            </a:r>
            <a:r>
              <a:rPr lang="nb-NO" sz="1100" baseline="0" dirty="0">
                <a:latin typeface="+mn-lt"/>
              </a:rPr>
              <a:t> som fungerer som et signalstoff for opplevelser av lyst, nytelse og glede. Når vi gjør noe vi liker, er forelsket, har sex osv., økes dopaminutskillelsen i hjernen og gir naturlig rus- eller velværefølelse. </a:t>
            </a:r>
            <a:r>
              <a:rPr lang="nb-NO" sz="1100" u="none" baseline="0" dirty="0">
                <a:latin typeface="+mn-lt"/>
              </a:rPr>
              <a:t>Ved å belønnes følelsesmessig for det vi gjør, skapes motivasjon for å gjøre mer av det samme. </a:t>
            </a:r>
            <a:r>
              <a:rPr lang="nb-NO" sz="1100" baseline="0" dirty="0">
                <a:latin typeface="+mn-lt"/>
              </a:rPr>
              <a:t>Vi kommer tilbake til belønningssystemet og virkningen av dopamin under temaet rusmidler neste gang.</a:t>
            </a:r>
          </a:p>
          <a:p>
            <a:pPr marL="171450" indent="-171450">
              <a:buFont typeface="Arial" panose="020B0604020202020204" pitchFamily="34" charset="0"/>
              <a:buChar char="•"/>
              <a:defRPr/>
            </a:pPr>
            <a:r>
              <a:rPr lang="nb-NO" sz="1100" b="0" dirty="0">
                <a:latin typeface="+mn-lt"/>
                <a:ea typeface="Cambria" panose="02040503050406030204" pitchFamily="18" charset="0"/>
              </a:rPr>
              <a:t>Både jakten på belønning og hindringer underveis, øker risikoen for (</a:t>
            </a:r>
            <a:r>
              <a:rPr lang="nb-NO" sz="1100" b="0" dirty="0" err="1">
                <a:latin typeface="+mn-lt"/>
                <a:ea typeface="Cambria" panose="02040503050406030204" pitchFamily="18" charset="0"/>
              </a:rPr>
              <a:t>hypo</a:t>
            </a:r>
            <a:r>
              <a:rPr lang="nb-NO" sz="1100" b="0" dirty="0">
                <a:latin typeface="+mn-lt"/>
                <a:ea typeface="Cambria" panose="02040503050406030204" pitchFamily="18" charset="0"/>
              </a:rPr>
              <a:t>)mani</a:t>
            </a:r>
          </a:p>
          <a:p>
            <a:pPr marL="628650" lvl="1" indent="-171450">
              <a:buFont typeface="Calibri Light" panose="020F0302020204030204" pitchFamily="34" charset="0"/>
              <a:buChar char="−"/>
            </a:pPr>
            <a:r>
              <a:rPr lang="nb-NO" sz="1100" dirty="0">
                <a:latin typeface="+mn-lt"/>
              </a:rPr>
              <a:t>Ved lystbetont jakt på </a:t>
            </a:r>
            <a:r>
              <a:rPr lang="nb-NO" sz="1100" u="sng" dirty="0">
                <a:latin typeface="+mn-lt"/>
              </a:rPr>
              <a:t>belønninger</a:t>
            </a:r>
            <a:r>
              <a:rPr lang="nb-NO" sz="1100" dirty="0">
                <a:latin typeface="+mn-lt"/>
              </a:rPr>
              <a:t> er det hjernens</a:t>
            </a:r>
            <a:r>
              <a:rPr lang="nb-NO" sz="1100" baseline="0" dirty="0">
                <a:latin typeface="+mn-lt"/>
              </a:rPr>
              <a:t> belønningssystem som aktiveres. Ved </a:t>
            </a:r>
            <a:r>
              <a:rPr lang="nb-NO" sz="1100" u="sng" baseline="0" dirty="0">
                <a:latin typeface="+mn-lt"/>
              </a:rPr>
              <a:t>h</a:t>
            </a:r>
            <a:r>
              <a:rPr lang="nb-NO" sz="1100" u="sng" dirty="0">
                <a:latin typeface="+mn-lt"/>
              </a:rPr>
              <a:t>indringer</a:t>
            </a:r>
            <a:r>
              <a:rPr lang="nb-NO" sz="1100" dirty="0">
                <a:latin typeface="+mn-lt"/>
              </a:rPr>
              <a:t> som</a:t>
            </a:r>
            <a:r>
              <a:rPr lang="nb-NO" sz="1100" baseline="0" dirty="0">
                <a:latin typeface="+mn-lt"/>
              </a:rPr>
              <a:t> vekker frustrasjon, </a:t>
            </a:r>
            <a:r>
              <a:rPr lang="nb-NO" sz="1100" dirty="0">
                <a:latin typeface="+mn-lt"/>
                <a:ea typeface="Cambria" panose="02040503050406030204" pitchFamily="18" charset="0"/>
              </a:rPr>
              <a:t>irritasjon og sinne aktiveres stress-responssystemet. </a:t>
            </a:r>
            <a:r>
              <a:rPr lang="nb-NO" sz="1100" dirty="0">
                <a:latin typeface="+mn-lt"/>
              </a:rPr>
              <a:t>Stress-responssystemet kommer vi tilbake til senere i dag. Ved overaktivering av begge systemer øker risikoen for (</a:t>
            </a:r>
            <a:r>
              <a:rPr lang="nb-NO" sz="1100" dirty="0" err="1">
                <a:latin typeface="+mn-lt"/>
              </a:rPr>
              <a:t>hypo</a:t>
            </a:r>
            <a:r>
              <a:rPr lang="nb-NO" sz="1100" dirty="0">
                <a:latin typeface="+mn-lt"/>
              </a:rPr>
              <a:t>)mani.  </a:t>
            </a:r>
            <a:endParaRPr lang="nb-NO" sz="1100" b="1"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Tilleggsinformasjon ved behov: </a:t>
            </a:r>
            <a:endParaRPr lang="nb-NO" sz="1100" u="none"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Overhyppigheten av hypersensitivitet</a:t>
            </a:r>
            <a:r>
              <a:rPr lang="nb-NO" sz="1100" baseline="0" dirty="0">
                <a:latin typeface="+mn-lt"/>
              </a:rPr>
              <a:t> for belønning </a:t>
            </a:r>
            <a:r>
              <a:rPr lang="nb-NO" sz="1100" dirty="0">
                <a:latin typeface="+mn-lt"/>
              </a:rPr>
              <a:t>på gruppenivå kan muligens skyldes en overrepresentasjon av </a:t>
            </a:r>
            <a:r>
              <a:rPr lang="nb-NO" sz="1100" dirty="0" err="1">
                <a:latin typeface="+mn-lt"/>
              </a:rPr>
              <a:t>hypertymt</a:t>
            </a:r>
            <a:r>
              <a:rPr lang="nb-NO" sz="1100" dirty="0">
                <a:latin typeface="+mn-lt"/>
              </a:rPr>
              <a:t> temperament blant personer med bipolar lidelse (personer med et </a:t>
            </a:r>
            <a:r>
              <a:rPr lang="nb-NO" sz="1100" dirty="0" err="1">
                <a:latin typeface="+mn-lt"/>
              </a:rPr>
              <a:t>hypertymt</a:t>
            </a:r>
            <a:r>
              <a:rPr lang="nb-NO" sz="1100" dirty="0">
                <a:latin typeface="+mn-lt"/>
              </a:rPr>
              <a:t> temperament er mer energiske, aktive, positive og optimistiske)</a:t>
            </a:r>
            <a:r>
              <a:rPr lang="nb-NO" sz="1100" b="0" i="0" dirty="0">
                <a:solidFill>
                  <a:srgbClr val="203E51"/>
                </a:solidFill>
                <a:effectLst/>
                <a:latin typeface="+mn-lt"/>
              </a:rPr>
              <a:t>.</a:t>
            </a:r>
            <a:endParaRPr lang="nb-NO" sz="1100" u="none"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kern="1200" dirty="0">
                <a:solidFill>
                  <a:schemeClr val="tx1"/>
                </a:solidFill>
                <a:effectLst/>
                <a:latin typeface="+mn-lt"/>
                <a:ea typeface="+mn-ea"/>
                <a:cs typeface="+mn-cs"/>
              </a:rPr>
              <a:t>Ressurs for videre lesing:</a:t>
            </a:r>
            <a:r>
              <a:rPr lang="nb-NO" sz="1100" u="none"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kern="1200" baseline="0" dirty="0">
                <a:solidFill>
                  <a:schemeClr val="tx1"/>
                </a:solidFill>
                <a:effectLst/>
                <a:latin typeface="+mn-lt"/>
                <a:ea typeface="+mn-ea"/>
                <a:cs typeface="+mn-cs"/>
              </a:rPr>
              <a:t>S</a:t>
            </a:r>
            <a:r>
              <a:rPr lang="nb-NO" sz="1100" dirty="0">
                <a:latin typeface="+mn-lt"/>
              </a:rPr>
              <a:t>e Skjelstad (2021) s. 210-11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16</a:t>
            </a:fld>
            <a:endParaRPr lang="nb-NO"/>
          </a:p>
        </p:txBody>
      </p:sp>
    </p:spTree>
    <p:extLst>
      <p:ext uri="{BB962C8B-B14F-4D97-AF65-F5344CB8AC3E}">
        <p14:creationId xmlns:p14="http://schemas.microsoft.com/office/powerpoint/2010/main" val="4179990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ea typeface="Cambria" panose="02040503050406030204" pitchFamily="18" charset="0"/>
              </a:rPr>
              <a:t>Tekst:</a:t>
            </a:r>
            <a:r>
              <a:rPr lang="nb-NO" altLang="nb-NO" sz="1100" b="1" baseline="0" dirty="0">
                <a:latin typeface="+mn-lt"/>
                <a:ea typeface="Cambria" panose="02040503050406030204" pitchFamily="18" charset="0"/>
              </a:rPr>
              <a:t> </a:t>
            </a:r>
            <a:endParaRPr lang="nb-NO" altLang="nb-NO" sz="1100" b="1"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dirty="0">
                <a:latin typeface="+mn-lt"/>
                <a:ea typeface="Cambria" panose="02040503050406030204" pitchFamily="18" charset="0"/>
              </a:rPr>
              <a:t>Modellen viser hvordan både </a:t>
            </a:r>
            <a:r>
              <a:rPr lang="nb-NO" altLang="nb-NO" sz="1100" b="1" dirty="0">
                <a:latin typeface="+mn-lt"/>
                <a:ea typeface="Cambria" panose="02040503050406030204" pitchFamily="18" charset="0"/>
              </a:rPr>
              <a:t>positivt</a:t>
            </a:r>
            <a:r>
              <a:rPr lang="nb-NO" altLang="nb-NO" sz="1100" b="0" dirty="0">
                <a:latin typeface="+mn-lt"/>
                <a:ea typeface="Cambria" panose="02040503050406030204" pitchFamily="18" charset="0"/>
              </a:rPr>
              <a:t> og </a:t>
            </a:r>
            <a:r>
              <a:rPr lang="nb-NO" altLang="nb-NO" sz="1100" b="1" dirty="0">
                <a:latin typeface="+mn-lt"/>
                <a:ea typeface="Cambria" panose="02040503050406030204" pitchFamily="18" charset="0"/>
              </a:rPr>
              <a:t>negativt</a:t>
            </a:r>
            <a:r>
              <a:rPr lang="nb-NO" altLang="nb-NO" sz="1100" b="0" dirty="0">
                <a:latin typeface="+mn-lt"/>
                <a:ea typeface="Cambria" panose="02040503050406030204" pitchFamily="18" charset="0"/>
              </a:rPr>
              <a:t> </a:t>
            </a:r>
            <a:r>
              <a:rPr lang="nb-NO" altLang="nb-NO" sz="1100" b="1" dirty="0">
                <a:latin typeface="+mn-lt"/>
                <a:ea typeface="Cambria" panose="02040503050406030204" pitchFamily="18" charset="0"/>
              </a:rPr>
              <a:t>stress</a:t>
            </a:r>
            <a:r>
              <a:rPr lang="nb-NO" altLang="nb-NO" sz="1100" b="0" dirty="0">
                <a:latin typeface="+mn-lt"/>
                <a:ea typeface="Cambria" panose="02040503050406030204" pitchFamily="18" charset="0"/>
              </a:rPr>
              <a:t> kan forstyrre </a:t>
            </a:r>
            <a:r>
              <a:rPr lang="nb-NO" altLang="nb-NO" sz="1100" b="1" dirty="0">
                <a:latin typeface="+mn-lt"/>
                <a:ea typeface="Cambria" panose="02040503050406030204" pitchFamily="18" charset="0"/>
              </a:rPr>
              <a:t>daglige rutiner </a:t>
            </a:r>
            <a:r>
              <a:rPr lang="nb-NO" altLang="nb-NO" sz="1100" b="0" dirty="0">
                <a:latin typeface="+mn-lt"/>
                <a:ea typeface="Cambria" panose="02040503050406030204" pitchFamily="18" charset="0"/>
              </a:rPr>
              <a:t>og </a:t>
            </a:r>
            <a:r>
              <a:rPr lang="nb-NO" altLang="nb-NO" sz="1100" b="1" dirty="0">
                <a:latin typeface="+mn-lt"/>
                <a:ea typeface="Cambria" panose="02040503050406030204" pitchFamily="18" charset="0"/>
              </a:rPr>
              <a:t>døgnrytmer</a:t>
            </a:r>
            <a:r>
              <a:rPr lang="nb-NO" altLang="nb-NO" sz="1100" b="0" dirty="0">
                <a:latin typeface="+mn-lt"/>
                <a:ea typeface="Cambria" panose="02040503050406030204" pitchFamily="18" charset="0"/>
              </a:rPr>
              <a:t> (</a:t>
            </a:r>
            <a:r>
              <a:rPr lang="nb-NO" altLang="nb-NO" sz="1100" b="0" dirty="0" err="1">
                <a:latin typeface="+mn-lt"/>
                <a:ea typeface="Cambria" panose="02040503050406030204" pitchFamily="18" charset="0"/>
              </a:rPr>
              <a:t>cirkadiske</a:t>
            </a:r>
            <a:r>
              <a:rPr lang="nb-NO" altLang="nb-NO" sz="1100" b="0" dirty="0">
                <a:latin typeface="+mn-lt"/>
                <a:ea typeface="Cambria" panose="02040503050406030204" pitchFamily="18" charset="0"/>
              </a:rPr>
              <a:t> rytmer)</a:t>
            </a:r>
            <a:r>
              <a:rPr lang="nb-NO" sz="1100" b="0" baseline="0" dirty="0">
                <a:latin typeface="+mn-lt"/>
              </a:rPr>
              <a:t> – dvs. forstyrre regelmessig livsførsel – og </a:t>
            </a:r>
            <a:r>
              <a:rPr lang="nb-NO" altLang="nb-NO" sz="1100" b="0" dirty="0">
                <a:latin typeface="+mn-lt"/>
                <a:ea typeface="Cambria" panose="02040503050406030204" pitchFamily="18" charset="0"/>
              </a:rPr>
              <a:t>føre til affektive symptomer og episoder.</a:t>
            </a:r>
            <a:endParaRPr lang="nb-NO" altLang="nb-NO" sz="1100" b="0" baseline="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baseline="0" dirty="0">
              <a:latin typeface="+mn-lt"/>
            </a:endParaRPr>
          </a:p>
          <a:p>
            <a:pPr marL="171450" indent="-171450">
              <a:buFont typeface="Calibri Light" panose="020F0302020204030204" pitchFamily="34" charset="0"/>
              <a:buChar char="−"/>
            </a:pPr>
            <a:r>
              <a:rPr lang="nb-NO" sz="1100" b="0" dirty="0">
                <a:latin typeface="+mn-lt"/>
              </a:rPr>
              <a:t>H</a:t>
            </a:r>
            <a:r>
              <a:rPr lang="nb-NO" sz="1100" dirty="0">
                <a:latin typeface="+mn-lt"/>
              </a:rPr>
              <a:t>ypersensitivitet for belønning gjør det vanskeligere å opprettholde regelmessig livsførsel (rutiner og døgnrytmer) fordi man ignorerer regelmessig matinntak og behov for hvile, er mer opptatt av å fullføre en aktivitet enn å legge seg til fornuftig tid osv. Dopamin </a:t>
            </a:r>
            <a:r>
              <a:rPr lang="nb-NO" sz="1100" baseline="0" dirty="0">
                <a:latin typeface="+mn-lt"/>
              </a:rPr>
              <a:t>undertrykker søvnighet.</a:t>
            </a:r>
            <a:endParaRPr lang="nb-NO" sz="1100" dirty="0">
              <a:latin typeface="+mn-lt"/>
            </a:endParaRPr>
          </a:p>
          <a:p>
            <a:pPr marL="171450" indent="-171450">
              <a:buFont typeface="Calibri Light" panose="020F0302020204030204" pitchFamily="34" charset="0"/>
              <a:buChar char="−"/>
            </a:pPr>
            <a:r>
              <a:rPr lang="nb-NO" sz="1100" dirty="0">
                <a:latin typeface="+mn-lt"/>
              </a:rPr>
              <a:t>Negativt stress kan ha samme forstyrrende effekt, men av andre grunner. Negativt stress øker utskillelsen av adrenalin som også undertrykker søvnighet.</a:t>
            </a:r>
          </a:p>
          <a:p>
            <a:pPr marL="171450" indent="-171450">
              <a:buFontTx/>
              <a:buChar cha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latin typeface="+mn-lt"/>
                <a:ea typeface="Cambria" panose="02040503050406030204" pitchFamily="18" charset="0"/>
              </a:rPr>
              <a:t>I perioder med høyt stressnivå er det spesielt viktig å ha gode rutiner for en balansert, regelmessig livsførsel og å klare å roe ned før leggetid.</a:t>
            </a:r>
            <a:endParaRPr lang="nb-NO" sz="1100" b="0" dirty="0">
              <a:latin typeface="+mn-lt"/>
            </a:endParaRPr>
          </a:p>
          <a:p>
            <a:pPr marL="171450" indent="-171450">
              <a:buFont typeface="Calibri Light" panose="020F0302020204030204" pitchFamily="34" charset="0"/>
              <a:buChar char="−"/>
            </a:pPr>
            <a:r>
              <a:rPr lang="nb-NO" sz="1100" dirty="0">
                <a:latin typeface="+mn-lt"/>
              </a:rPr>
              <a:t>Gode rutiner betyr her å ivareta viktige grunnleggende behov til faste tidspunkter</a:t>
            </a:r>
            <a:r>
              <a:rPr lang="nb-NO" sz="1100" baseline="0" dirty="0">
                <a:latin typeface="+mn-lt"/>
              </a:rPr>
              <a:t> </a:t>
            </a:r>
          </a:p>
          <a:p>
            <a:pPr marL="628650" lvl="1" indent="-171450">
              <a:buFont typeface="Calibri Light" panose="020F0302020204030204" pitchFamily="34" charset="0"/>
              <a:buChar char="−"/>
            </a:pPr>
            <a:r>
              <a:rPr lang="nb-NO" sz="1100" baseline="0" dirty="0">
                <a:latin typeface="+mn-lt"/>
              </a:rPr>
              <a:t>F.eks. tidspunkter for matinntak; trening; når man skal være ferdig med arbeidsdagen (spesielt utfordrende ved hjemmekontor og ved forberedelse til skoleprøver) og sosiale aktiviteter slik at man rekker å roe ned; når man skal legge seg og stå opp m.m. </a:t>
            </a:r>
          </a:p>
          <a:p>
            <a:pPr marL="628650" lvl="1" indent="-171450">
              <a:buFont typeface="Calibri Light" panose="020F0302020204030204" pitchFamily="34" charset="0"/>
              <a:buChar char="−"/>
            </a:pPr>
            <a:r>
              <a:rPr lang="nb-NO" sz="1100" baseline="0" dirty="0">
                <a:latin typeface="+mn-lt"/>
              </a:rPr>
              <a:t>Det krever mye selvdisiplin å opprettholde rutiner både ved positivt og negativt stress fordi andre ting oppleves (og noen ganger er) viktigere. </a:t>
            </a:r>
          </a:p>
          <a:p>
            <a:pPr marL="628650" lvl="1" indent="-171450">
              <a:buFont typeface="Calibri Light" panose="020F0302020204030204" pitchFamily="34" charset="0"/>
              <a:buChar char="−"/>
            </a:pPr>
            <a:r>
              <a:rPr lang="nb-NO" sz="1100" baseline="0" dirty="0">
                <a:latin typeface="+mn-lt"/>
              </a:rPr>
              <a:t>Noe forskning tilsier at personer med bipolar lidelse lettere blir forstyrret/distrahert av positive og negative hendelser enn andre. Stress fører til økt kortisolnivå, som igjen har sterk innflytelse på kroppens perifere klokker.</a:t>
            </a:r>
          </a:p>
          <a:p>
            <a:pPr marL="171450" indent="-171450">
              <a:buFont typeface="Calibri Light" panose="020F0302020204030204" pitchFamily="34" charset="0"/>
              <a:buChar char="−"/>
            </a:pPr>
            <a:r>
              <a:rPr lang="nb-NO" sz="1100" baseline="0" dirty="0">
                <a:latin typeface="+mn-lt"/>
              </a:rPr>
              <a:t>Søvn kan ses på som «kanarifuglen i kullgruven», dvs. at søvnforstyrrelser kan være en god indikator på at vi er i ulage, enten det handler om at vi har endret døgnrytmen, at noe stresser oss, eller andre ting. </a:t>
            </a:r>
            <a:endParaRPr lang="nb-NO" sz="1100" dirty="0">
              <a:latin typeface="+mn-lt"/>
            </a:endParaRPr>
          </a:p>
          <a:p>
            <a:endParaRPr lang="nb-NO" sz="1100" dirty="0">
              <a:latin typeface="+mn-lt"/>
            </a:endParaRPr>
          </a:p>
          <a:p>
            <a:r>
              <a:rPr lang="nb-NO" sz="1100" u="sng" dirty="0">
                <a:latin typeface="+mn-lt"/>
              </a:rPr>
              <a:t>Kilde</a:t>
            </a:r>
            <a:r>
              <a:rPr lang="nb-NO" sz="1100" u="none" dirty="0">
                <a:latin typeface="+mn-lt"/>
              </a:rPr>
              <a:t>:</a:t>
            </a:r>
            <a:r>
              <a:rPr lang="nb-NO" sz="1100" u="none" baseline="0" dirty="0">
                <a:latin typeface="+mn-lt"/>
              </a:rPr>
              <a:t> </a:t>
            </a:r>
          </a:p>
          <a:p>
            <a:r>
              <a:rPr lang="nb-NO" sz="1100" u="none" baseline="0" dirty="0">
                <a:latin typeface="+mn-lt"/>
              </a:rPr>
              <a:t>F</a:t>
            </a:r>
            <a:r>
              <a:rPr lang="nb-NO" sz="1100" dirty="0">
                <a:latin typeface="+mn-lt"/>
              </a:rPr>
              <a:t>orenklet versjon av </a:t>
            </a:r>
            <a:r>
              <a:rPr lang="nb-NO" sz="1100" dirty="0" err="1">
                <a:latin typeface="+mn-lt"/>
              </a:rPr>
              <a:t>Alloy</a:t>
            </a:r>
            <a:r>
              <a:rPr lang="nb-NO" sz="1100" dirty="0">
                <a:latin typeface="+mn-lt"/>
              </a:rPr>
              <a:t> og kollegers modell (2015)</a:t>
            </a:r>
            <a:r>
              <a:rPr lang="nb-NO" sz="1100" baseline="0" dirty="0">
                <a:latin typeface="+mn-lt"/>
              </a:rPr>
              <a:t> hentet fra Skjelstad (2021), s. 212.</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17</a:t>
            </a:fld>
            <a:endParaRPr lang="nb-NO"/>
          </a:p>
        </p:txBody>
      </p:sp>
    </p:spTree>
    <p:extLst>
      <p:ext uri="{BB962C8B-B14F-4D97-AF65-F5344CB8AC3E}">
        <p14:creationId xmlns:p14="http://schemas.microsoft.com/office/powerpoint/2010/main" val="747273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dirty="0"/>
              <a:t>SUMMEGRUPPE:</a:t>
            </a:r>
            <a:endParaRPr lang="nb-NO" sz="1100" i="1" dirty="0"/>
          </a:p>
          <a:p>
            <a:pPr marL="0" indent="0">
              <a:buNone/>
            </a:pPr>
            <a:r>
              <a:rPr lang="nb-NO" sz="1100" dirty="0"/>
              <a:t>Har du opplevd betydelig positivt eller negativt stress (eller en stor endring) før en eller flere affektive episoder? </a:t>
            </a:r>
          </a:p>
          <a:p>
            <a:pPr marL="0" indent="0">
              <a:buNone/>
            </a:pPr>
            <a:endParaRPr lang="nb-NO" sz="1100" i="1" dirty="0"/>
          </a:p>
          <a:p>
            <a:pPr marL="628650" lvl="1" indent="-171450">
              <a:buFont typeface="Arial" panose="020B0604020202020204" pitchFamily="34" charset="0"/>
              <a:buChar char="•"/>
            </a:pPr>
            <a:r>
              <a:rPr lang="nb-NO" sz="1100" dirty="0"/>
              <a:t>Hva skjedde?</a:t>
            </a:r>
          </a:p>
          <a:p>
            <a:pPr marL="628650" lvl="1" indent="-171450">
              <a:buFont typeface="Arial" panose="020B0604020202020204" pitchFamily="34" charset="0"/>
              <a:buChar char="•"/>
            </a:pPr>
            <a:r>
              <a:rPr lang="nb-NO" sz="1100" dirty="0"/>
              <a:t>Ble daglige rutiner og/eller døgnrytmen forstyrret?</a:t>
            </a:r>
          </a:p>
          <a:p>
            <a:pPr marL="628650" lvl="1" indent="-171450">
              <a:buFont typeface="Arial" panose="020B0604020202020204" pitchFamily="34" charset="0"/>
              <a:buChar char="•"/>
            </a:pPr>
            <a:r>
              <a:rPr lang="nb-NO" sz="1100" dirty="0"/>
              <a:t>Endret stemningsleiet seg raskt eller gradvis?</a:t>
            </a:r>
          </a:p>
          <a:p>
            <a:pPr marL="628650" lvl="1" indent="-171450">
              <a:buFont typeface="Arial" panose="020B0604020202020204" pitchFamily="34" charset="0"/>
              <a:buChar char="•"/>
            </a:pPr>
            <a:r>
              <a:rPr lang="nb-NO" sz="1100" dirty="0"/>
              <a:t>Har du lagt merke til om det er andre ting i livet som har skjedd eller endret seg før et tilbakefall?</a:t>
            </a:r>
          </a:p>
          <a:p>
            <a:pPr marL="0" marR="0" lvl="0" indent="0" algn="l" defTabSz="914400" rtl="0" eaLnBrk="1" fontAlgn="auto" latinLnBrk="0" hangingPunct="1">
              <a:lnSpc>
                <a:spcPct val="100000"/>
              </a:lnSpc>
              <a:buClrTx/>
              <a:buSzTx/>
              <a:buFontTx/>
              <a:buNone/>
              <a:tabLst/>
              <a:defRPr/>
            </a:pPr>
            <a:endParaRPr lang="nb-NO" sz="1100" b="0" i="1" baseline="0" dirty="0"/>
          </a:p>
          <a:p>
            <a:pPr marL="0" marR="0" lvl="0" indent="0" algn="l" defTabSz="914400" rtl="0" eaLnBrk="1" fontAlgn="auto" latinLnBrk="0" hangingPunct="1">
              <a:lnSpc>
                <a:spcPct val="100000"/>
              </a:lnSpc>
              <a:buClrTx/>
              <a:buSzTx/>
              <a:buFontTx/>
              <a:buNone/>
              <a:tabLst/>
              <a:defRPr/>
            </a:pPr>
            <a:r>
              <a:rPr lang="nb-NO" sz="1100" i="0" baseline="0" dirty="0"/>
              <a:t> </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18</a:t>
            </a:fld>
            <a:endParaRPr lang="nb-NO"/>
          </a:p>
        </p:txBody>
      </p:sp>
    </p:spTree>
    <p:extLst>
      <p:ext uri="{BB962C8B-B14F-4D97-AF65-F5344CB8AC3E}">
        <p14:creationId xmlns:p14="http://schemas.microsoft.com/office/powerpoint/2010/main" val="99802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p>
          <a:p>
            <a:pPr marL="0" indent="0">
              <a:buFontTx/>
              <a:buNone/>
            </a:pPr>
            <a:r>
              <a:rPr lang="nb-NO" sz="1100" dirty="0">
                <a:latin typeface="+mn-lt"/>
              </a:rPr>
              <a:t>Vi har tidligere snakket om</a:t>
            </a:r>
            <a:r>
              <a:rPr lang="nb-NO" sz="1100" baseline="0" dirty="0">
                <a:latin typeface="+mn-lt"/>
              </a:rPr>
              <a:t> positivt/belønningsdrevet stress som aktiverer belønningssystemet. Nå skal vi fokusere på hva som skjer når fryktsystemet aktiveres ved negativt stress.</a:t>
            </a:r>
          </a:p>
          <a:p>
            <a:pPr marL="171450" indent="-171450">
              <a:buFont typeface="Arial" panose="020B0604020202020204" pitchFamily="34" charset="0"/>
              <a:buChar char="•"/>
            </a:pPr>
            <a:r>
              <a:rPr lang="nb-NO" sz="1100" dirty="0">
                <a:latin typeface="+mn-lt"/>
                <a:ea typeface="Cambria" panose="02040503050406030204" pitchFamily="18" charset="0"/>
              </a:rPr>
              <a:t>Stress er både en psykologisk og fysiologisk reaksjon</a:t>
            </a:r>
          </a:p>
          <a:p>
            <a:pPr marL="171450" indent="-171450">
              <a:buFont typeface="Arial" panose="020B0604020202020204" pitchFamily="34" charset="0"/>
              <a:buChar char="•"/>
            </a:pPr>
            <a:r>
              <a:rPr lang="nb-NO" sz="1100" dirty="0">
                <a:latin typeface="+mn-lt"/>
                <a:ea typeface="Cambria" panose="02040503050406030204" pitchFamily="18" charset="0"/>
              </a:rPr>
              <a:t>Negativt stress aktiverer hjernens fryktsystem</a:t>
            </a:r>
          </a:p>
          <a:p>
            <a:pPr marL="171450" indent="-171450">
              <a:buFont typeface="Arial" panose="020B0604020202020204" pitchFamily="34" charset="0"/>
              <a:buChar char="•"/>
            </a:pPr>
            <a:endParaRPr lang="nb-NO" sz="1100" dirty="0">
              <a:latin typeface="+mn-lt"/>
              <a:ea typeface="Cambria" panose="02040503050406030204" pitchFamily="18" charset="0"/>
            </a:endParaRPr>
          </a:p>
          <a:p>
            <a:pPr marL="0" indent="0">
              <a:buFont typeface="Arial" panose="020B0604020202020204" pitchFamily="34" charset="0"/>
              <a:buNone/>
            </a:pPr>
            <a:r>
              <a:rPr lang="nb-NO" sz="1100" dirty="0">
                <a:latin typeface="+mn-lt"/>
                <a:ea typeface="Cambria" panose="02040503050406030204" pitchFamily="18" charset="0"/>
              </a:rPr>
              <a:t>Vi skal nå se på hva som skjer med kropp og psyke når vi opplever:</a:t>
            </a:r>
          </a:p>
          <a:p>
            <a:pPr marL="628650" lvl="1" indent="-171450">
              <a:buFont typeface="Arial" panose="020B0604020202020204" pitchFamily="34" charset="0"/>
              <a:buChar char="•"/>
            </a:pPr>
            <a:r>
              <a:rPr lang="nb-NO" sz="1100" dirty="0">
                <a:latin typeface="+mn-lt"/>
                <a:ea typeface="Cambria" panose="02040503050406030204" pitchFamily="18" charset="0"/>
              </a:rPr>
              <a:t>En akutt trussel/fare</a:t>
            </a:r>
          </a:p>
          <a:p>
            <a:pPr marL="628650" lvl="1" indent="-171450">
              <a:buFont typeface="Arial" panose="020B0604020202020204" pitchFamily="34" charset="0"/>
              <a:buChar char="•"/>
            </a:pPr>
            <a:r>
              <a:rPr lang="nb-NO" sz="1100" dirty="0">
                <a:latin typeface="+mn-lt"/>
                <a:ea typeface="Cambria" panose="02040503050406030204" pitchFamily="18" charset="0"/>
              </a:rPr>
              <a:t>En vedvarende trussel</a:t>
            </a:r>
          </a:p>
          <a:p>
            <a:pPr marL="171450" indent="-171450">
              <a:buFontTx/>
              <a:buChar char="-"/>
            </a:pP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19</a:t>
            </a:fld>
            <a:endParaRPr lang="nb-NO"/>
          </a:p>
        </p:txBody>
      </p:sp>
    </p:spTree>
    <p:extLst>
      <p:ext uri="{BB962C8B-B14F-4D97-AF65-F5344CB8AC3E}">
        <p14:creationId xmlns:p14="http://schemas.microsoft.com/office/powerpoint/2010/main" val="58966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p>
        </p:txBody>
      </p:sp>
      <p:sp>
        <p:nvSpPr>
          <p:cNvPr id="4" name="Plassholder for lysbildenummer 3"/>
          <p:cNvSpPr>
            <a:spLocks noGrp="1"/>
          </p:cNvSpPr>
          <p:nvPr>
            <p:ph type="sldNum" sz="quarter" idx="10"/>
          </p:nvPr>
        </p:nvSpPr>
        <p:spPr/>
        <p:txBody>
          <a:bodyPr/>
          <a:lstStyle/>
          <a:p>
            <a:fld id="{D16EDE36-A5A3-4D9E-8A24-3776A93AC82E}" type="slidenum">
              <a:rPr lang="nb-NO" smtClean="0"/>
              <a:t>2</a:t>
            </a:fld>
            <a:endParaRPr lang="nb-NO"/>
          </a:p>
        </p:txBody>
      </p:sp>
    </p:spTree>
    <p:extLst>
      <p:ext uri="{BB962C8B-B14F-4D97-AF65-F5344CB8AC3E}">
        <p14:creationId xmlns:p14="http://schemas.microsoft.com/office/powerpoint/2010/main" val="3562013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buFont typeface="Arial" panose="020B0604020202020204" pitchFamily="34" charset="0"/>
              <a:buChar char="•"/>
            </a:pPr>
            <a:r>
              <a:rPr lang="nb-NO" sz="1100" dirty="0"/>
              <a:t>Kroppen har et stress-responssystem som gjør oss tilpasningsdyktige i møte med opplevde trusler</a:t>
            </a:r>
          </a:p>
          <a:p>
            <a:pPr marL="171450" indent="-171450">
              <a:buFont typeface="Arial" panose="020B0604020202020204" pitchFamily="34" charset="0"/>
              <a:buChar char="•"/>
            </a:pPr>
            <a:r>
              <a:rPr lang="nb-NO" sz="1100" dirty="0"/>
              <a:t>Systemet er fleksibelt: aktiveringsgraden avhenger av hvordan vi vurderer en situasjon og hvor redde eller sinte vi blir</a:t>
            </a:r>
          </a:p>
          <a:p>
            <a:pPr marL="171450" indent="-171450">
              <a:buFont typeface="Arial" panose="020B0604020202020204" pitchFamily="34" charset="0"/>
              <a:buChar char="•"/>
            </a:pPr>
            <a:r>
              <a:rPr lang="nb-NO" sz="1100" dirty="0"/>
              <a:t>Systemet har tre faser:</a:t>
            </a:r>
          </a:p>
          <a:p>
            <a:pPr marL="457200" lvl="1" indent="0">
              <a:buNone/>
            </a:pPr>
            <a:r>
              <a:rPr lang="nb-NO" sz="1100" dirty="0"/>
              <a:t>1) Alarmfasen (akutt trussel)</a:t>
            </a:r>
          </a:p>
          <a:p>
            <a:pPr marL="457200" lvl="1" indent="0">
              <a:buNone/>
            </a:pPr>
            <a:r>
              <a:rPr lang="nb-NO" sz="1100" dirty="0"/>
              <a:t>2) Motstands- og tilpasningsfasen (vedvarende trussel)</a:t>
            </a:r>
          </a:p>
          <a:p>
            <a:pPr marL="457200" lvl="1" indent="0">
              <a:buNone/>
            </a:pPr>
            <a:r>
              <a:rPr lang="nb-NO" sz="1100" dirty="0"/>
              <a:t>3) Utmattelsesfasen</a:t>
            </a:r>
          </a:p>
          <a:p>
            <a:endParaRPr lang="nb-NO" sz="110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20</a:t>
            </a:fld>
            <a:endParaRPr lang="nb-NO"/>
          </a:p>
        </p:txBody>
      </p:sp>
    </p:spTree>
    <p:extLst>
      <p:ext uri="{BB962C8B-B14F-4D97-AF65-F5344CB8AC3E}">
        <p14:creationId xmlns:p14="http://schemas.microsoft.com/office/powerpoint/2010/main" val="2883291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latin typeface="+mn-lt"/>
              </a:rPr>
              <a:t>1) Alarmfasen.</a:t>
            </a:r>
          </a:p>
          <a:p>
            <a:pPr marL="0" indent="0">
              <a:buFontTx/>
              <a:buNone/>
            </a:pPr>
            <a:endParaRPr lang="nb-NO" sz="1100" b="1" baseline="0" dirty="0">
              <a:latin typeface="+mn-lt"/>
            </a:endParaRPr>
          </a:p>
          <a:p>
            <a:pPr marL="0" indent="0">
              <a:buFontTx/>
              <a:buNone/>
            </a:pPr>
            <a:r>
              <a:rPr lang="nb-NO" sz="1100" b="1" baseline="0" dirty="0">
                <a:latin typeface="+mn-lt"/>
              </a:rPr>
              <a:t>Tekst:</a:t>
            </a:r>
          </a:p>
          <a:p>
            <a:pPr marL="0" indent="0">
              <a:buFontTx/>
              <a:buNone/>
            </a:pPr>
            <a:r>
              <a:rPr lang="nb-NO" sz="1100" baseline="0" dirty="0">
                <a:latin typeface="+mn-lt"/>
              </a:rPr>
              <a:t>Alarmreaksjonen øker sannsynligheten for fysisk overlevelse, men kan også være en reaksjon på trusler mot psykisk integritet.</a:t>
            </a:r>
          </a:p>
          <a:p>
            <a:pPr marL="0" indent="0">
              <a:buFontTx/>
              <a:buNone/>
            </a:pPr>
            <a:endParaRPr lang="nb-NO" sz="1100" baseline="0" dirty="0">
              <a:latin typeface="+mn-lt"/>
            </a:endParaRPr>
          </a:p>
          <a:p>
            <a:pPr marL="171450" indent="-171450">
              <a:buFont typeface="Arial" panose="020B0604020202020204" pitchFamily="34" charset="0"/>
              <a:buChar char="•"/>
            </a:pPr>
            <a:r>
              <a:rPr lang="nb-NO" sz="1100" dirty="0">
                <a:latin typeface="+mn-lt"/>
                <a:ea typeface="Cambria" panose="02040503050406030204" pitchFamily="18" charset="0"/>
              </a:rPr>
              <a:t>Dette er en periode med høy aktivering («gass») for å håndtere en </a:t>
            </a:r>
            <a:r>
              <a:rPr lang="nb-NO" sz="1100" u="sng" dirty="0">
                <a:latin typeface="+mn-lt"/>
                <a:ea typeface="Cambria" panose="02040503050406030204" pitchFamily="18" charset="0"/>
              </a:rPr>
              <a:t>akutt trussel</a:t>
            </a:r>
            <a:r>
              <a:rPr lang="nb-NO" sz="1100" dirty="0">
                <a:latin typeface="+mn-lt"/>
                <a:ea typeface="Cambria" panose="02040503050406030204" pitchFamily="18" charset="0"/>
              </a:rPr>
              <a:t>. </a:t>
            </a:r>
          </a:p>
          <a:p>
            <a:pPr marL="628650" lvl="1" indent="-171450">
              <a:buFont typeface="Calibri Light" panose="020F0302020204030204" pitchFamily="34" charset="0"/>
              <a:buChar char="−"/>
            </a:pPr>
            <a:r>
              <a:rPr lang="nb-NO" sz="1100" dirty="0">
                <a:latin typeface="+mn-lt"/>
                <a:ea typeface="Cambria" panose="02040503050406030204" pitchFamily="18" charset="0"/>
              </a:rPr>
              <a:t>Sansene skjerpes, man blir ekstra årvåken. En unntakstilstand</a:t>
            </a:r>
          </a:p>
          <a:p>
            <a:pPr marL="171450" indent="-171450">
              <a:buFont typeface="Arial" panose="020B0604020202020204" pitchFamily="34" charset="0"/>
              <a:buChar char="•"/>
            </a:pPr>
            <a:r>
              <a:rPr lang="nb-NO" sz="1100" dirty="0">
                <a:latin typeface="+mn-lt"/>
                <a:ea typeface="Cambria" panose="02040503050406030204" pitchFamily="18" charset="0"/>
              </a:rPr>
              <a:t>«Kjemp eller flykt-responsen» aktiveres (</a:t>
            </a:r>
            <a:r>
              <a:rPr lang="nb-NO" sz="1100" dirty="0" err="1">
                <a:latin typeface="+mn-lt"/>
                <a:ea typeface="Cambria" panose="02040503050406030204" pitchFamily="18" charset="0"/>
              </a:rPr>
              <a:t>flight</a:t>
            </a:r>
            <a:r>
              <a:rPr lang="nb-NO" sz="1100" dirty="0">
                <a:latin typeface="+mn-lt"/>
                <a:ea typeface="Cambria" panose="02040503050406030204" pitchFamily="18" charset="0"/>
              </a:rPr>
              <a:t>-or-</a:t>
            </a:r>
            <a:r>
              <a:rPr lang="nb-NO" sz="1100" dirty="0" err="1">
                <a:latin typeface="+mn-lt"/>
                <a:ea typeface="Cambria" panose="02040503050406030204" pitchFamily="18" charset="0"/>
              </a:rPr>
              <a:t>flight</a:t>
            </a:r>
            <a:r>
              <a:rPr lang="nb-NO" sz="1100" dirty="0">
                <a:latin typeface="+mn-lt"/>
                <a:ea typeface="Cambria" panose="02040503050406030204" pitchFamily="18" charset="0"/>
              </a:rPr>
              <a:t>). </a:t>
            </a:r>
          </a:p>
          <a:p>
            <a:pPr marL="628650" lvl="1" indent="-171450">
              <a:buFont typeface="Calibri Light" panose="020F0302020204030204" pitchFamily="34" charset="0"/>
              <a:buChar char="−"/>
            </a:pPr>
            <a:r>
              <a:rPr lang="nb-NO" sz="1100" dirty="0">
                <a:latin typeface="+mn-lt"/>
                <a:ea typeface="Cambria" panose="02040503050406030204" pitchFamily="18" charset="0"/>
              </a:rPr>
              <a:t>Er avgjørende for overlevelse</a:t>
            </a:r>
          </a:p>
          <a:p>
            <a:pPr marL="171450" indent="-171450">
              <a:buFont typeface="Arial" panose="020B0604020202020204" pitchFamily="34" charset="0"/>
              <a:buChar char="•"/>
            </a:pPr>
            <a:r>
              <a:rPr lang="nb-NO" sz="1100" dirty="0">
                <a:latin typeface="+mn-lt"/>
                <a:ea typeface="Cambria" panose="02040503050406030204" pitchFamily="18" charset="0"/>
              </a:rPr>
              <a:t>Kroppen mobiliserer maksimal handlingsenergi. </a:t>
            </a:r>
          </a:p>
          <a:p>
            <a:pPr marL="628650" lvl="1" indent="-171450">
              <a:buFont typeface="Calibri Light" panose="020F0302020204030204" pitchFamily="34" charset="0"/>
              <a:buChar char="−"/>
            </a:pPr>
            <a:r>
              <a:rPr lang="nb-NO" sz="1100" dirty="0">
                <a:latin typeface="+mn-lt"/>
                <a:ea typeface="Cambria" panose="02040503050406030204" pitchFamily="18" charset="0"/>
              </a:rPr>
              <a:t>Det gir god tilgang på surstoff og blodsukker</a:t>
            </a:r>
          </a:p>
          <a:p>
            <a:pPr marL="171450" indent="-171450">
              <a:buFont typeface="Arial" panose="020B0604020202020204" pitchFamily="34" charset="0"/>
              <a:buChar char="•"/>
            </a:pPr>
            <a:r>
              <a:rPr lang="nb-NO" sz="1100" dirty="0">
                <a:latin typeface="+mn-lt"/>
                <a:ea typeface="Cambria" panose="02040503050406030204" pitchFamily="18" charset="0"/>
              </a:rPr>
              <a:t>Reaksjonen er vanligvis lite problematisk både generelt og ved bipolar lidelse hvis </a:t>
            </a:r>
            <a:r>
              <a:rPr lang="nb-NO" sz="1100" dirty="0" err="1">
                <a:latin typeface="+mn-lt"/>
                <a:ea typeface="Cambria" panose="02040503050406030204" pitchFamily="18" charset="0"/>
              </a:rPr>
              <a:t>trusselopplevelsen</a:t>
            </a:r>
            <a:r>
              <a:rPr lang="nb-NO" sz="1100" dirty="0">
                <a:latin typeface="+mn-lt"/>
                <a:ea typeface="Cambria" panose="02040503050406030204" pitchFamily="18" charset="0"/>
              </a:rPr>
              <a:t> avtar raskt og ikke går utover søvn og døgnrytmer</a:t>
            </a:r>
            <a:endParaRPr lang="nb-NO" sz="1100" baseline="0" dirty="0">
              <a:latin typeface="+mn-lt"/>
            </a:endParaRPr>
          </a:p>
          <a:p>
            <a:pPr marL="0" indent="0">
              <a:buFontTx/>
              <a:buNone/>
            </a:pPr>
            <a:endParaRPr lang="nb-NO" sz="1100" baseline="0" dirty="0">
              <a:latin typeface="+mn-lt"/>
            </a:endParaRPr>
          </a:p>
          <a:p>
            <a:pPr marL="0" indent="0">
              <a:buFontTx/>
              <a:buNone/>
            </a:pPr>
            <a:r>
              <a:rPr lang="nb-NO" sz="1100" b="0" u="sng" baseline="0" dirty="0">
                <a:latin typeface="+mn-lt"/>
              </a:rPr>
              <a:t>Tilleggsinformasjon ved behov:</a:t>
            </a:r>
          </a:p>
          <a:p>
            <a:pPr marL="0" indent="0">
              <a:buFontTx/>
              <a:buNone/>
            </a:pPr>
            <a:r>
              <a:rPr lang="nb-NO" sz="1100" b="0" dirty="0">
                <a:latin typeface="+mn-lt"/>
              </a:rPr>
              <a:t>Økt tilgang på surstoff: </a:t>
            </a:r>
          </a:p>
          <a:p>
            <a:pPr marL="457200" lvl="1" indent="0">
              <a:buNone/>
            </a:pPr>
            <a:r>
              <a:rPr lang="nb-NO" sz="1100" dirty="0">
                <a:latin typeface="+mn-lt"/>
              </a:rPr>
              <a:t>Adrenalin og noradrenalin pumpes ut i blodet</a:t>
            </a:r>
          </a:p>
          <a:p>
            <a:pPr marL="457200" lvl="1" indent="0">
              <a:buNone/>
            </a:pPr>
            <a:r>
              <a:rPr lang="nb-NO" sz="1100" dirty="0">
                <a:latin typeface="+mn-lt"/>
              </a:rPr>
              <a:t>                            ↓</a:t>
            </a:r>
          </a:p>
          <a:p>
            <a:pPr marL="457200" lvl="1" indent="0">
              <a:buNone/>
            </a:pPr>
            <a:r>
              <a:rPr lang="nb-NO" sz="1100" dirty="0">
                <a:latin typeface="+mn-lt"/>
              </a:rPr>
              <a:t>Puls og pustefrekvens øker</a:t>
            </a:r>
          </a:p>
          <a:p>
            <a:pPr marL="457200" lvl="1" indent="0">
              <a:buNone/>
            </a:pPr>
            <a:r>
              <a:rPr lang="nb-NO" sz="1100" dirty="0">
                <a:latin typeface="+mn-lt"/>
              </a:rPr>
              <a:t>                            ↓</a:t>
            </a:r>
          </a:p>
          <a:p>
            <a:pPr marL="457200" lvl="1" indent="0">
              <a:buNone/>
            </a:pPr>
            <a:r>
              <a:rPr lang="nb-NO" sz="1100" dirty="0">
                <a:latin typeface="+mn-lt"/>
              </a:rPr>
              <a:t>Surstoffopptaket og blodsirkulasjonen øker</a:t>
            </a:r>
          </a:p>
          <a:p>
            <a:pPr marL="457200" lvl="1" indent="0">
              <a:buNone/>
            </a:pPr>
            <a:r>
              <a:rPr lang="nb-NO" sz="1100" dirty="0">
                <a:latin typeface="+mn-lt"/>
              </a:rPr>
              <a:t>                            ↓</a:t>
            </a:r>
          </a:p>
          <a:p>
            <a:pPr marL="457200" lvl="1" indent="0">
              <a:buNone/>
            </a:pPr>
            <a:r>
              <a:rPr lang="nb-NO" sz="1100" dirty="0">
                <a:latin typeface="+mn-lt"/>
              </a:rPr>
              <a:t>Blodstrømmen til hjerne og store muskelgrupper prioriteres</a:t>
            </a:r>
          </a:p>
          <a:p>
            <a:endParaRPr lang="nb-NO" sz="1100" dirty="0">
              <a:latin typeface="+mn-lt"/>
            </a:endParaRPr>
          </a:p>
          <a:p>
            <a:pPr marL="0" indent="0">
              <a:buFontTx/>
              <a:buNone/>
            </a:pPr>
            <a:r>
              <a:rPr lang="nb-NO" sz="1100" b="0" dirty="0">
                <a:latin typeface="+mn-lt"/>
              </a:rPr>
              <a:t>Økt tilgang på blodsukker:</a:t>
            </a:r>
          </a:p>
          <a:p>
            <a:pPr marL="171450" lvl="0" indent="-171450">
              <a:buFont typeface="Calibri Light" panose="020F0302020204030204" pitchFamily="34" charset="0"/>
              <a:buChar char="−"/>
            </a:pPr>
            <a:r>
              <a:rPr lang="nb-NO" sz="1100" dirty="0">
                <a:latin typeface="+mn-lt"/>
              </a:rPr>
              <a:t>Adrenalin sørger for produksjon av blodsukker i lever</a:t>
            </a:r>
          </a:p>
          <a:p>
            <a:pPr marL="171450" lvl="0" indent="-171450">
              <a:buFont typeface="Calibri Light" panose="020F0302020204030204" pitchFamily="34" charset="0"/>
              <a:buChar char="−"/>
            </a:pPr>
            <a:r>
              <a:rPr lang="nb-NO" sz="1100" dirty="0">
                <a:latin typeface="+mn-lt"/>
              </a:rPr>
              <a:t>Stresshormonet kortisol frigjør blodsukker fra lever og skjelettmuskulatur</a:t>
            </a:r>
          </a:p>
          <a:p>
            <a:pPr marL="171450" lvl="0" indent="-171450">
              <a:buFont typeface="Calibri Light" panose="020F0302020204030204" pitchFamily="34" charset="0"/>
              <a:buChar char="−"/>
            </a:pPr>
            <a:r>
              <a:rPr lang="nb-NO" sz="1100" dirty="0">
                <a:latin typeface="+mn-lt"/>
              </a:rPr>
              <a:t>Også bukspyttkjertelen bidrar</a:t>
            </a:r>
          </a:p>
          <a:p>
            <a:pPr marL="171450" indent="-171450">
              <a:buFontTx/>
              <a:buChar char="-"/>
            </a:pPr>
            <a:endParaRPr lang="nb-NO" sz="1100" dirty="0">
              <a:latin typeface="+mn-lt"/>
            </a:endParaRPr>
          </a:p>
          <a:p>
            <a:pPr marL="171450" indent="-171450">
              <a:buFontTx/>
              <a:buChar char="-"/>
            </a:pPr>
            <a:r>
              <a:rPr lang="nb-NO" sz="1100" dirty="0">
                <a:latin typeface="+mn-lt"/>
              </a:rPr>
              <a:t>Fryktsystemet har to hovedveier: en rask og refleksiv (hjulpet av skvetterefleksen), </a:t>
            </a:r>
            <a:r>
              <a:rPr lang="nb-NO" sz="1100" baseline="0" dirty="0">
                <a:latin typeface="+mn-lt"/>
              </a:rPr>
              <a:t>og en tregere som involverer vurdering av om vi faktisk er i fare. Noen ganger registrerer vi at det er falsk alarm. Andre ganger vurderer vi situasjonen som farlig, og alarmreaksjonen opprettholdes.</a:t>
            </a:r>
          </a:p>
          <a:p>
            <a:pPr marL="171450" indent="-171450">
              <a:buFontTx/>
              <a:buChar char="-"/>
            </a:pPr>
            <a:r>
              <a:rPr lang="nb-NO" sz="1100" baseline="0" dirty="0">
                <a:latin typeface="+mn-lt"/>
              </a:rPr>
              <a:t>HPA-aksen, det </a:t>
            </a:r>
            <a:r>
              <a:rPr lang="nb-NO" sz="1100" baseline="0" dirty="0" err="1">
                <a:latin typeface="+mn-lt"/>
              </a:rPr>
              <a:t>limbiske</a:t>
            </a:r>
            <a:r>
              <a:rPr lang="nb-NO" sz="1100" baseline="0" dirty="0">
                <a:latin typeface="+mn-lt"/>
              </a:rPr>
              <a:t> og autonome nervesystemet (sympatiske og parasympatiske) er involvert</a:t>
            </a:r>
            <a:r>
              <a:rPr lang="nb-NO" sz="1100" dirty="0">
                <a:latin typeface="+mn-lt"/>
              </a:rPr>
              <a:t>.</a:t>
            </a:r>
            <a:r>
              <a:rPr lang="nb-NO" sz="1100" baseline="0" dirty="0">
                <a:latin typeface="+mn-lt"/>
              </a:rPr>
              <a:t> </a:t>
            </a:r>
            <a:r>
              <a:rPr lang="nb-NO" sz="1100" baseline="0" dirty="0" err="1">
                <a:latin typeface="+mn-lt"/>
              </a:rPr>
              <a:t>Monoamine</a:t>
            </a:r>
            <a:r>
              <a:rPr lang="nb-NO" sz="1100" baseline="0" dirty="0">
                <a:latin typeface="+mn-lt"/>
              </a:rPr>
              <a:t> signalstoffer som dopamin, serotonin og noradrenalin er viktig for reguleringen av HPA-aksen og dermed alarmfunksjonen. Hudkontakt og emosjonell nærhet fører til utskillelse av </a:t>
            </a:r>
            <a:r>
              <a:rPr lang="nb-NO" sz="1100" baseline="0" dirty="0" err="1">
                <a:latin typeface="+mn-lt"/>
              </a:rPr>
              <a:t>oksytocin</a:t>
            </a:r>
            <a:r>
              <a:rPr lang="nb-NO" sz="1100" baseline="0" dirty="0">
                <a:latin typeface="+mn-lt"/>
              </a:rPr>
              <a:t> som har en beroligende effekt på HPA-aksen og stress.</a:t>
            </a:r>
          </a:p>
          <a:p>
            <a:pPr marL="171450" indent="-171450">
              <a:buFontTx/>
              <a:buChar char="-"/>
            </a:pPr>
            <a:endParaRPr lang="nb-NO" sz="1100" baseline="0" dirty="0">
              <a:latin typeface="+mn-lt"/>
            </a:endParaRPr>
          </a:p>
          <a:p>
            <a:pPr marL="0" indent="0">
              <a:buFontTx/>
              <a:buNone/>
            </a:pPr>
            <a:r>
              <a:rPr lang="nb-NO" sz="1100" u="sng" baseline="0" dirty="0">
                <a:latin typeface="+mn-lt"/>
              </a:rPr>
              <a:t>Ressurs for videre lesing: </a:t>
            </a:r>
          </a:p>
          <a:p>
            <a:pPr marL="171450" indent="-171450">
              <a:buFontTx/>
              <a:buChar char="-"/>
            </a:pPr>
            <a:r>
              <a:rPr lang="nb-NO" sz="1100" dirty="0">
                <a:latin typeface="+mn-lt"/>
              </a:rPr>
              <a:t>Se f.eks. Skjelstad (2021), s. 206-209</a:t>
            </a:r>
          </a:p>
          <a:p>
            <a:pPr marL="0" indent="0">
              <a:buFontTx/>
              <a:buNone/>
            </a:pP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21</a:t>
            </a:fld>
            <a:endParaRPr lang="nb-NO"/>
          </a:p>
        </p:txBody>
      </p:sp>
    </p:spTree>
    <p:extLst>
      <p:ext uri="{BB962C8B-B14F-4D97-AF65-F5344CB8AC3E}">
        <p14:creationId xmlns:p14="http://schemas.microsoft.com/office/powerpoint/2010/main" val="4130069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0" dirty="0"/>
              <a:t>2) Motstands- eller tilpasningsfasen</a:t>
            </a:r>
          </a:p>
          <a:p>
            <a:pPr marL="0" indent="0">
              <a:buFontTx/>
              <a:buNone/>
            </a:pPr>
            <a:endParaRPr lang="nb-NO" sz="1100" b="1" baseline="0" dirty="0"/>
          </a:p>
          <a:p>
            <a:pPr marL="0" indent="0">
              <a:buFontTx/>
              <a:buNone/>
            </a:pPr>
            <a:r>
              <a:rPr lang="nb-NO" sz="1100" b="1" baseline="0" dirty="0"/>
              <a:t>Tekst:</a:t>
            </a:r>
          </a:p>
          <a:p>
            <a:pPr marL="171450" indent="-171450">
              <a:buFont typeface="Arial" panose="020B0604020202020204" pitchFamily="34" charset="0"/>
              <a:buChar char="•"/>
            </a:pPr>
            <a:r>
              <a:rPr lang="nb-NO" sz="1100" dirty="0"/>
              <a:t>Ved vedvarende («kronisk») stress tilpasser kroppen seg en tilstand med forhøyet aktivering.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t>Kroppen kjører på høyere «turtall» over tid og får ikke tilstrekkelig hvile/restitusjon. På sikt fører dette til mange negative fysiologiske og psykologiske konsekvenser. </a:t>
            </a:r>
            <a:endParaRPr lang="nb-NO" sz="1100" dirty="0"/>
          </a:p>
          <a:p>
            <a:pPr marL="171450" indent="-171450">
              <a:buFont typeface="Arial" panose="020B0604020202020204" pitchFamily="34" charset="0"/>
              <a:buChar char="•"/>
            </a:pPr>
            <a:r>
              <a:rPr lang="nb-NO" sz="1100" dirty="0"/>
              <a:t>Generelt skadelig og kan medføre ustabilitet og tilbakefall ved bipolar lidelse</a:t>
            </a:r>
          </a:p>
          <a:p>
            <a:pPr marL="0" indent="0">
              <a:buFontTx/>
              <a:buNone/>
            </a:pPr>
            <a:endParaRPr lang="nb-NO" sz="1100" b="1" baseline="0" dirty="0"/>
          </a:p>
          <a:p>
            <a:pPr marR="0" lvl="0" algn="l" defTabSz="914400" rtl="0" eaLnBrk="1" fontAlgn="auto" latinLnBrk="0" hangingPunct="1">
              <a:lnSpc>
                <a:spcPct val="100000"/>
              </a:lnSpc>
              <a:spcBef>
                <a:spcPts val="0"/>
              </a:spcBef>
              <a:spcAft>
                <a:spcPts val="0"/>
              </a:spcAft>
              <a:buClrTx/>
              <a:buSzTx/>
              <a:tabLst/>
              <a:defRPr/>
            </a:pPr>
            <a:r>
              <a:rPr lang="nb-NO" sz="1100" baseline="0" dirty="0"/>
              <a:t>Eksponering for mer alvorlige akutte hendelser (overfall, mobbing, ulykker, katastrofer, latterliggjøring i spesielt sårbar posisjon m.m.) kan skape langvarig stress i form av angst hvis vi ikke oppfatter at faren er over slik at trygghetsfølelsen kan gjenvinnes. Da vil ikke den akutte stressreaksjonen avta i etterkant. Når angstresponsen «henger seg opp» er dette et uttrykk for traumatisering som kan føre til PTSD. </a:t>
            </a:r>
          </a:p>
          <a:p>
            <a:pPr marR="0" lvl="0" algn="l" defTabSz="914400" rtl="0" eaLnBrk="1" fontAlgn="auto" latinLnBrk="0" hangingPunct="1">
              <a:lnSpc>
                <a:spcPct val="100000"/>
              </a:lnSpc>
              <a:spcBef>
                <a:spcPts val="0"/>
              </a:spcBef>
              <a:spcAft>
                <a:spcPts val="0"/>
              </a:spcAft>
              <a:buClrTx/>
              <a:buSzTx/>
              <a:tabLst/>
              <a:defRPr/>
            </a:pPr>
            <a:endParaRPr lang="nb-NO" sz="1100" baseline="0" dirty="0"/>
          </a:p>
          <a:p>
            <a:pPr marR="0" lvl="0" algn="l" defTabSz="914400" rtl="0" eaLnBrk="1" fontAlgn="auto" latinLnBrk="0" hangingPunct="1">
              <a:lnSpc>
                <a:spcPct val="100000"/>
              </a:lnSpc>
              <a:spcBef>
                <a:spcPts val="0"/>
              </a:spcBef>
              <a:spcAft>
                <a:spcPts val="0"/>
              </a:spcAft>
              <a:buClrTx/>
              <a:buSzTx/>
              <a:tabLst/>
              <a:defRPr/>
            </a:pPr>
            <a:r>
              <a:rPr lang="nb-NO" sz="1100" dirty="0"/>
              <a:t>En stressende jobb eller et ulykkelig familieliv er andre eksempler på langvarige stresskilder som kan føles uunngåelige og medføre avmakt.</a:t>
            </a:r>
          </a:p>
          <a:p>
            <a:endParaRPr lang="nb-NO" sz="1100" dirty="0"/>
          </a:p>
          <a:p>
            <a:r>
              <a:rPr lang="nb-NO" sz="1100" u="sng" dirty="0"/>
              <a:t>Tilleggsinformasjon ved behov:</a:t>
            </a:r>
          </a:p>
          <a:p>
            <a:pPr>
              <a:buFont typeface="Wingdings" panose="05000000000000000000" pitchFamily="2" charset="2"/>
              <a:buNone/>
            </a:pPr>
            <a:r>
              <a:rPr lang="nb-NO" sz="1100" b="0" u="none" dirty="0"/>
              <a:t>Eksempler på </a:t>
            </a:r>
            <a:r>
              <a:rPr lang="nb-NO" sz="1100" b="1" u="none" dirty="0"/>
              <a:t>negative konsekvenser</a:t>
            </a:r>
            <a:r>
              <a:rPr lang="nb-NO" sz="1100" b="0" u="none" dirty="0"/>
              <a:t>:</a:t>
            </a:r>
          </a:p>
          <a:p>
            <a:pPr marL="0" indent="0">
              <a:buFont typeface="Calibri Light" panose="020F0302020204030204" pitchFamily="34" charset="0"/>
              <a:buNone/>
            </a:pPr>
            <a:r>
              <a:rPr lang="nb-NO" sz="1100" dirty="0"/>
              <a:t>Anspent muskulatur: </a:t>
            </a:r>
          </a:p>
          <a:p>
            <a:pPr marL="800100" lvl="1" indent="-342900">
              <a:buFont typeface="Calibri Light" panose="020F0302020204030204" pitchFamily="34" charset="0"/>
              <a:buChar char="−"/>
            </a:pPr>
            <a:r>
              <a:rPr lang="nb-NO" sz="1100" dirty="0"/>
              <a:t>Muskelsmerter, hodepine</a:t>
            </a:r>
          </a:p>
          <a:p>
            <a:pPr marL="800100" lvl="1" indent="-342900">
              <a:buFont typeface="Calibri Light" panose="020F0302020204030204" pitchFamily="34" charset="0"/>
              <a:buChar char="−"/>
            </a:pPr>
            <a:r>
              <a:rPr lang="nb-NO" sz="1100" dirty="0"/>
              <a:t>Mer overfladisk pust som øker risikoen for hyperventilering og panikkangst</a:t>
            </a:r>
          </a:p>
          <a:p>
            <a:pPr marL="0" indent="0">
              <a:buFont typeface="Calibri Light" panose="020F0302020204030204" pitchFamily="34" charset="0"/>
              <a:buNone/>
            </a:pPr>
            <a:r>
              <a:rPr lang="nb-NO" sz="1100" dirty="0"/>
              <a:t>Mage- og tarmproblemer:</a:t>
            </a:r>
          </a:p>
          <a:p>
            <a:pPr marL="800100" lvl="1" indent="-342900">
              <a:buFont typeface="Calibri Light" panose="020F0302020204030204" pitchFamily="34" charset="0"/>
              <a:buChar char="−"/>
            </a:pPr>
            <a:r>
              <a:rPr lang="nb-NO" sz="1100" dirty="0"/>
              <a:t>Dårligere fordøyelse</a:t>
            </a:r>
          </a:p>
          <a:p>
            <a:pPr marL="800100" lvl="1" indent="-342900">
              <a:buFont typeface="Calibri Light" panose="020F0302020204030204" pitchFamily="34" charset="0"/>
              <a:buChar char="−"/>
            </a:pPr>
            <a:r>
              <a:rPr lang="nb-NO" sz="1100" dirty="0"/>
              <a:t>Magesmerter</a:t>
            </a:r>
          </a:p>
          <a:p>
            <a:pPr marL="0" indent="0">
              <a:buFont typeface="Calibri Light" panose="020F0302020204030204" pitchFamily="34" charset="0"/>
              <a:buNone/>
            </a:pPr>
            <a:r>
              <a:rPr lang="nb-NO" sz="1100" dirty="0"/>
              <a:t>Psykologiske og atferdsmessige endringer: </a:t>
            </a:r>
          </a:p>
          <a:p>
            <a:pPr marL="800100" lvl="1" indent="-342900">
              <a:buFont typeface="Calibri Light" panose="020F0302020204030204" pitchFamily="34" charset="0"/>
              <a:buChar char="−"/>
            </a:pPr>
            <a:r>
              <a:rPr lang="nb-NO" sz="1100" dirty="0"/>
              <a:t>Bekymringer, angst</a:t>
            </a:r>
          </a:p>
          <a:p>
            <a:pPr marL="800100" lvl="1" indent="-342900">
              <a:buFont typeface="Calibri Light" panose="020F0302020204030204" pitchFamily="34" charset="0"/>
              <a:buChar char="−"/>
            </a:pPr>
            <a:r>
              <a:rPr lang="nb-NO" sz="1100" dirty="0"/>
              <a:t>Søvnvansker</a:t>
            </a:r>
          </a:p>
          <a:p>
            <a:pPr marL="800100" lvl="1" indent="-342900">
              <a:buFont typeface="Calibri Light" panose="020F0302020204030204" pitchFamily="34" charset="0"/>
              <a:buChar char="−"/>
            </a:pPr>
            <a:r>
              <a:rPr lang="nb-NO" sz="1100" dirty="0"/>
              <a:t>Kortere «lunte»</a:t>
            </a:r>
          </a:p>
          <a:p>
            <a:pPr marL="800100" lvl="1" indent="-342900">
              <a:buFont typeface="Calibri Light" panose="020F0302020204030204" pitchFamily="34" charset="0"/>
              <a:buChar char="−"/>
            </a:pPr>
            <a:r>
              <a:rPr lang="nb-NO" sz="1100" dirty="0"/>
              <a:t>Ugunstige mestringsforsøk:</a:t>
            </a:r>
          </a:p>
          <a:p>
            <a:pPr marL="1200150" lvl="2" indent="-285750">
              <a:buFont typeface="Calibri Light" panose="020F0302020204030204" pitchFamily="34" charset="0"/>
              <a:buChar char="−"/>
            </a:pPr>
            <a:r>
              <a:rPr lang="nb-NO" sz="1100" dirty="0"/>
              <a:t>Høyere forbruk av «beroligende» midler som tobakk, rusmidler og medikamenter</a:t>
            </a:r>
          </a:p>
          <a:p>
            <a:pPr marL="1200150" lvl="2" indent="-285750">
              <a:buFont typeface="Calibri Light" panose="020F0302020204030204" pitchFamily="34" charset="0"/>
              <a:buChar char="−"/>
            </a:pPr>
            <a:r>
              <a:rPr lang="nb-NO" sz="1100" dirty="0"/>
              <a:t>Usunt kosthold, mindre trening</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22</a:t>
            </a:fld>
            <a:endParaRPr lang="nb-NO"/>
          </a:p>
        </p:txBody>
      </p:sp>
    </p:spTree>
    <p:extLst>
      <p:ext uri="{BB962C8B-B14F-4D97-AF65-F5344CB8AC3E}">
        <p14:creationId xmlns:p14="http://schemas.microsoft.com/office/powerpoint/2010/main" val="3160900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0" dirty="0"/>
              <a:t>3) Utmattelsesfasen</a:t>
            </a:r>
          </a:p>
          <a:p>
            <a:endParaRPr lang="nb-NO" sz="1100" b="0" baseline="0" dirty="0"/>
          </a:p>
          <a:p>
            <a:r>
              <a:rPr lang="nb-NO" sz="1100" b="1" baseline="0" dirty="0"/>
              <a:t>Tekst: </a:t>
            </a:r>
          </a:p>
          <a:p>
            <a:pPr marL="171450" indent="-171450">
              <a:buFont typeface="Arial" panose="020B0604020202020204" pitchFamily="34" charset="0"/>
              <a:buChar char="•"/>
            </a:pPr>
            <a:r>
              <a:rPr lang="nb-NO" sz="1100" baseline="0" dirty="0"/>
              <a:t>Over tid kan kropp og psyke brytes ned. </a:t>
            </a:r>
            <a:r>
              <a:rPr lang="nb-NO" sz="1100" dirty="0"/>
              <a:t>Kollaps kan inntreffe ved forhøyet aktivering over lang tid. </a:t>
            </a:r>
          </a:p>
          <a:p>
            <a:pPr marL="628650" lvl="1" indent="-171450">
              <a:buFont typeface="Arial" panose="020B0604020202020204" pitchFamily="34" charset="0"/>
              <a:buChar char="•"/>
            </a:pPr>
            <a:r>
              <a:rPr lang="nb-NO" sz="1100" dirty="0"/>
              <a:t>Kroppen er overbelastet og ressursene utarmet</a:t>
            </a:r>
          </a:p>
          <a:p>
            <a:pPr marL="171450" indent="-171450">
              <a:buFont typeface="Arial" panose="020B0604020202020204" pitchFamily="34" charset="0"/>
              <a:buChar char="•"/>
            </a:pPr>
            <a:r>
              <a:rPr lang="nb-NO" sz="1100" dirty="0"/>
              <a:t>Lignende konsekvenser ses ved langvarig mani, hyppig bruk av sentralstimulerende midler og vedvarende overtrening</a:t>
            </a:r>
            <a:endParaRPr lang="nb-NO" sz="1100" baseline="0" dirty="0"/>
          </a:p>
          <a:p>
            <a:endParaRPr lang="nb-NO" sz="1100" baseline="0" dirty="0"/>
          </a:p>
          <a:p>
            <a:r>
              <a:rPr lang="nb-NO" sz="1100" u="sng" baseline="0" dirty="0"/>
              <a:t>Tilleggsinformasjon ved behov:</a:t>
            </a:r>
          </a:p>
          <a:p>
            <a:pPr>
              <a:buFont typeface="Wingdings" panose="05000000000000000000" pitchFamily="2" charset="2"/>
              <a:buNone/>
            </a:pPr>
            <a:r>
              <a:rPr lang="nb-NO" sz="1100" b="0" dirty="0"/>
              <a:t>Eksempler på negative konsekvenser:</a:t>
            </a:r>
          </a:p>
          <a:p>
            <a:pPr marL="342900" indent="-342900">
              <a:buFont typeface="Calibri Light" panose="020F0302020204030204" pitchFamily="34" charset="0"/>
              <a:buChar char="−"/>
            </a:pPr>
            <a:r>
              <a:rPr lang="nb-NO" sz="1100" dirty="0"/>
              <a:t>Depresjon, utmattelse («møte veggen»), overfølsomhet for stress.</a:t>
            </a:r>
          </a:p>
          <a:p>
            <a:pPr marL="342900" indent="-342900">
              <a:buFont typeface="Calibri Light" panose="020F0302020204030204" pitchFamily="34" charset="0"/>
              <a:buChar char="−"/>
            </a:pPr>
            <a:r>
              <a:rPr lang="nb-NO" sz="1100" dirty="0"/>
              <a:t>Stresshormoner som kortisol gir økt sårbarhet for sykdom:</a:t>
            </a:r>
          </a:p>
          <a:p>
            <a:pPr marL="800100" lvl="1" indent="-342900">
              <a:buFont typeface="Calibri Light" panose="020F0302020204030204" pitchFamily="34" charset="0"/>
              <a:buChar char="−"/>
            </a:pPr>
            <a:r>
              <a:rPr lang="nb-NO" sz="1100" dirty="0"/>
              <a:t>Bryter ned vev, muskulatur og øker slitasjen på celler</a:t>
            </a:r>
          </a:p>
          <a:p>
            <a:pPr marL="800100" lvl="1" indent="-342900">
              <a:buFont typeface="Calibri Light" panose="020F0302020204030204" pitchFamily="34" charset="0"/>
              <a:buChar char="−"/>
            </a:pPr>
            <a:r>
              <a:rPr lang="nb-NO" sz="1100" dirty="0"/>
              <a:t>Øker celledøden i </a:t>
            </a:r>
            <a:r>
              <a:rPr lang="nb-NO" sz="1100" dirty="0" err="1"/>
              <a:t>hippocampus</a:t>
            </a:r>
            <a:endParaRPr lang="nb-NO" sz="1100" dirty="0"/>
          </a:p>
          <a:p>
            <a:pPr marL="800100" lvl="1" indent="-342900">
              <a:buFont typeface="Calibri Light" panose="020F0302020204030204" pitchFamily="34" charset="0"/>
              <a:buChar char="−"/>
            </a:pPr>
            <a:r>
              <a:rPr lang="nb-NO" sz="1100" dirty="0"/>
              <a:t>Undertrykker immunsystemet</a:t>
            </a:r>
          </a:p>
          <a:p>
            <a:pPr marL="342900" indent="-342900">
              <a:buFont typeface="Calibri Light" panose="020F0302020204030204" pitchFamily="34" charset="0"/>
              <a:buChar char="−"/>
            </a:pPr>
            <a:r>
              <a:rPr lang="nb-NO" sz="1100" dirty="0"/>
              <a:t>Hjerte- og karsykdommer</a:t>
            </a:r>
            <a:endParaRPr lang="nb-NO" sz="1100" baseline="0" dirty="0"/>
          </a:p>
          <a:p>
            <a:pPr marL="0" indent="0">
              <a:buFont typeface="Calibri Light" panose="020F0302020204030204" pitchFamily="34" charset="0"/>
              <a:buNone/>
            </a:pPr>
            <a:endParaRPr lang="nb-NO" sz="1100" b="0" baseline="0" dirty="0"/>
          </a:p>
          <a:p>
            <a:pPr marL="0" indent="0">
              <a:buFont typeface="Calibri Light" panose="020F0302020204030204" pitchFamily="34" charset="0"/>
              <a:buNone/>
            </a:pPr>
            <a:r>
              <a:rPr lang="nb-NO" sz="1100" b="0" baseline="0" dirty="0"/>
              <a:t>Utdypende om negative fysiske konsekvenser:  </a:t>
            </a:r>
          </a:p>
          <a:p>
            <a:pPr marL="171450" indent="-171450">
              <a:buFont typeface="Calibri Light" panose="020F0302020204030204" pitchFamily="34" charset="0"/>
              <a:buChar char="−"/>
            </a:pPr>
            <a:r>
              <a:rPr lang="nb-NO" sz="1100" baseline="0" dirty="0" err="1"/>
              <a:t>Hippocampus</a:t>
            </a:r>
            <a:r>
              <a:rPr lang="nb-NO" sz="1100" baseline="0" dirty="0"/>
              <a:t> er viktig for læring og hukommelse. Skader i form av celledød kan reverseres ved normalt stressnivå over tid (jf. nevroplastisitet).</a:t>
            </a:r>
          </a:p>
          <a:p>
            <a:pPr marL="171450" indent="-171450">
              <a:buFont typeface="Calibri Light" panose="020F0302020204030204" pitchFamily="34" charset="0"/>
              <a:buChar char="−"/>
            </a:pPr>
            <a:r>
              <a:rPr lang="nb-NO" sz="1100" baseline="0" dirty="0"/>
              <a:t>Hjerte- og karsykdommer: På samme måte som et ugunstig kosthold, gir høyt stressnivå forhøyet nivå av sukker og fett i blodet. Et vedvarende forhøyet nivå som ikke forbrennes gjennom aktivitet, kan føre til hjerte- og karsykdommer på sikt. Stressnivået medfører innsnevring av blodårer, høyere blodtrykk. Ugunstige mestringsforsøk som usunt kosthold m.m. øker risikoen.</a:t>
            </a:r>
          </a:p>
          <a:p>
            <a:pPr marL="171450" indent="-171450">
              <a:buFont typeface="Calibri Light" panose="020F0302020204030204" pitchFamily="34" charset="0"/>
              <a:buChar char="−"/>
            </a:pPr>
            <a:r>
              <a:rPr lang="nb-NO" sz="1100" baseline="0" dirty="0"/>
              <a:t>Maniske episoder medfører høyt fysiologisk stressnivå og overforbruk av kroppslige ressurser, ofte kombinert med dårlig næringsinntak. Denne rovdriften kan sammenlignes med forbruksgjeld. Den er ikke bærekraftig i lengden og fører til at «gjelden» på et tidspunkt må tilbakebetales med høy rente i form av utmattelse og depresjon. </a:t>
            </a:r>
            <a:endParaRPr lang="nb-NO" sz="110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23</a:t>
            </a:fld>
            <a:endParaRPr lang="nb-NO"/>
          </a:p>
        </p:txBody>
      </p:sp>
    </p:spTree>
    <p:extLst>
      <p:ext uri="{BB962C8B-B14F-4D97-AF65-F5344CB8AC3E}">
        <p14:creationId xmlns:p14="http://schemas.microsoft.com/office/powerpoint/2010/main" val="885244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latin typeface="+mn-lt"/>
              </a:rPr>
              <a:t>Nå går vi over på dagens andre tema, som er angst.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Vi kjenner på angst når vi er nervøse, usikre, redde, synes noe er skummelt, gruer oss eller er bekymret.</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Plagsom angst aktiveres av negative forventninger og</a:t>
            </a:r>
            <a:r>
              <a:rPr lang="nb-NO" sz="1100" baseline="0" dirty="0">
                <a:latin typeface="+mn-lt"/>
              </a:rPr>
              <a:t> opplevelser, og lav mestringstro. Plagsom angst er en kilde til stress. Det er den overdrevne angsten – som det er vanskelig å håndtere – vi skal ha mest fokus på her.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latin typeface="+mn-lt"/>
              </a:rPr>
              <a:t>Men angst har også positive sider: </a:t>
            </a:r>
            <a:endParaRPr lang="nb-NO" sz="1100" dirty="0">
              <a:latin typeface="+mn-lt"/>
            </a:endParaRPr>
          </a:p>
          <a:p>
            <a:pPr marL="1085850" marR="0" lvl="2"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Hverdagsangst er i likhet med stress et naturlig biprodukt av å utvikle seg som menneske, av å strekke seg mot å mestre nye situasjoner og leve opp til forventninger og krav. Slik angst kan forstås som voksesmerter. </a:t>
            </a:r>
          </a:p>
          <a:p>
            <a:pPr marL="1085850" marR="0" lvl="2"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Angst kan på samme måte som stress oppleves positivt hvis</a:t>
            </a:r>
            <a:r>
              <a:rPr lang="nb-NO" sz="1100" baseline="0" dirty="0">
                <a:latin typeface="+mn-lt"/>
              </a:rPr>
              <a:t> vi har større tro enn mistro til at vi kommer til å mestre en utfordring (dvs. har overveiende positiv forventning). Angsten forteller oss at noe er viktig og vi mobiliserer til innsats. «</a:t>
            </a:r>
            <a:r>
              <a:rPr lang="nb-NO" sz="1100" baseline="0" dirty="0" err="1">
                <a:latin typeface="+mn-lt"/>
              </a:rPr>
              <a:t>Pressure</a:t>
            </a:r>
            <a:r>
              <a:rPr lang="nb-NO" sz="1100" baseline="0" dirty="0">
                <a:latin typeface="+mn-lt"/>
              </a:rPr>
              <a:t> is a </a:t>
            </a:r>
            <a:r>
              <a:rPr lang="nb-NO" sz="1100" baseline="0" dirty="0" err="1">
                <a:latin typeface="+mn-lt"/>
              </a:rPr>
              <a:t>privilege</a:t>
            </a:r>
            <a:r>
              <a:rPr lang="nb-NO" sz="1100" baseline="0" dirty="0">
                <a:latin typeface="+mn-lt"/>
              </a:rPr>
              <a:t>».</a:t>
            </a:r>
          </a:p>
          <a:p>
            <a:pPr marR="0" lvl="2" algn="l" defTabSz="914400" rtl="0" eaLnBrk="1" fontAlgn="auto" latinLnBrk="0" hangingPunct="1">
              <a:lnSpc>
                <a:spcPct val="100000"/>
              </a:lnSpc>
              <a:spcBef>
                <a:spcPts val="0"/>
              </a:spcBef>
              <a:spcAft>
                <a:spcPts val="0"/>
              </a:spcAft>
              <a:buClrTx/>
              <a:buSzTx/>
              <a:tabLst/>
              <a:defRPr/>
            </a:pPr>
            <a:endParaRPr lang="nb-NO" sz="1100"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Ofte overvurderer vi farer:</a:t>
            </a:r>
            <a:r>
              <a:rPr lang="nb-NO" sz="1100" baseline="0" dirty="0">
                <a:latin typeface="+mn-lt"/>
                <a:ea typeface="Cambria" panose="02040503050406030204" pitchFamily="18" charset="0"/>
              </a:rPr>
              <a:t> v</a:t>
            </a:r>
            <a:r>
              <a:rPr lang="nb-NO" sz="1100" dirty="0">
                <a:latin typeface="+mn-lt"/>
                <a:ea typeface="Cambria" panose="02040503050406030204" pitchFamily="18" charset="0"/>
              </a:rPr>
              <a:t>i </a:t>
            </a:r>
            <a:r>
              <a:rPr lang="nb-NO" sz="1100" b="1" dirty="0">
                <a:latin typeface="+mn-lt"/>
                <a:ea typeface="Cambria" panose="02040503050406030204" pitchFamily="18" charset="0"/>
              </a:rPr>
              <a:t>«katastrofetenker». </a:t>
            </a:r>
            <a:r>
              <a:rPr lang="nb-NO" sz="1100" dirty="0">
                <a:latin typeface="+mn-lt"/>
                <a:ea typeface="Cambria" panose="02040503050406030204" pitchFamily="18" charset="0"/>
              </a:rPr>
              <a:t>Da forsterkes angsten og alarmfasen til stress-responssystemet aktiveres</a:t>
            </a:r>
            <a:endParaRPr lang="nb-NO" sz="110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ea typeface="Cambria" panose="02040503050406030204" pitchFamily="18" charset="0"/>
              </a:rPr>
              <a:t>Graden av aktivering av stress-responssystemet varierer med angstintensiteten.</a:t>
            </a:r>
            <a:endParaRPr lang="nb-NO" sz="110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For å forstå angst er det viktig å ha kunnskap om stress-responssystemet</a:t>
            </a:r>
            <a:r>
              <a:rPr lang="nb-NO" sz="1100" baseline="0" dirty="0">
                <a:latin typeface="+mn-lt"/>
              </a:rPr>
              <a:t>.</a:t>
            </a:r>
          </a:p>
          <a:p>
            <a:pPr marR="0" lvl="1" algn="l" defTabSz="914400" rtl="0" eaLnBrk="1" fontAlgn="auto" latinLnBrk="0" hangingPunct="1">
              <a:lnSpc>
                <a:spcPct val="100000"/>
              </a:lnSpc>
              <a:spcBef>
                <a:spcPts val="0"/>
              </a:spcBef>
              <a:spcAft>
                <a:spcPts val="0"/>
              </a:spcAft>
              <a:buClrTx/>
              <a:buSzTx/>
              <a:tabLst/>
              <a:defRPr/>
            </a:pPr>
            <a:endParaRPr lang="nb-NO" sz="1100" baseline="0" dirty="0">
              <a:latin typeface="+mn-lt"/>
            </a:endParaRPr>
          </a:p>
          <a:p>
            <a:pPr marL="171450" indent="-171450">
              <a:buFont typeface="Arial" panose="020B0604020202020204" pitchFamily="34" charset="0"/>
              <a:buChar char="•"/>
            </a:pPr>
            <a:r>
              <a:rPr lang="nb-NO" sz="1100" dirty="0">
                <a:latin typeface="+mn-lt"/>
                <a:ea typeface="Cambria" panose="02040503050406030204" pitchFamily="18" charset="0"/>
              </a:rPr>
              <a:t>Hvordan vi forholder oss til angsten avgjør om den (for-)blir et problem eller ikke:</a:t>
            </a:r>
          </a:p>
          <a:p>
            <a:pPr marL="628650" lvl="1" indent="-171450">
              <a:buFont typeface="Calibri Light" panose="020F0302020204030204" pitchFamily="34" charset="0"/>
              <a:buChar char="−"/>
            </a:pPr>
            <a:r>
              <a:rPr lang="nb-NO" sz="1100" dirty="0">
                <a:latin typeface="+mn-lt"/>
                <a:ea typeface="Cambria" panose="02040503050406030204" pitchFamily="18" charset="0"/>
              </a:rPr>
              <a:t>Ved å </a:t>
            </a:r>
            <a:r>
              <a:rPr lang="nb-NO" sz="1100" b="1" dirty="0">
                <a:latin typeface="+mn-lt"/>
                <a:ea typeface="Cambria" panose="02040503050406030204" pitchFamily="18" charset="0"/>
              </a:rPr>
              <a:t>«kjempe» </a:t>
            </a:r>
            <a:r>
              <a:rPr lang="nb-NO" sz="1100" dirty="0">
                <a:latin typeface="+mn-lt"/>
                <a:ea typeface="Cambria" panose="02040503050406030204" pitchFamily="18" charset="0"/>
              </a:rPr>
              <a:t>kan vi lære å mestre og overvinne angsten</a:t>
            </a:r>
          </a:p>
          <a:p>
            <a:pPr marL="628650" lvl="1" indent="-171450">
              <a:buFont typeface="Calibri Light" panose="020F0302020204030204" pitchFamily="34" charset="0"/>
              <a:buChar char="−"/>
            </a:pPr>
            <a:r>
              <a:rPr lang="nb-NO" sz="1100" dirty="0">
                <a:latin typeface="+mn-lt"/>
                <a:ea typeface="Cambria" panose="02040503050406030204" pitchFamily="18" charset="0"/>
              </a:rPr>
              <a:t>Ved å </a:t>
            </a:r>
            <a:r>
              <a:rPr lang="nb-NO" sz="1100" b="1" dirty="0">
                <a:latin typeface="+mn-lt"/>
                <a:ea typeface="Cambria" panose="02040503050406030204" pitchFamily="18" charset="0"/>
              </a:rPr>
              <a:t>akseptere</a:t>
            </a:r>
            <a:r>
              <a:rPr lang="nb-NO" sz="1100" dirty="0">
                <a:latin typeface="+mn-lt"/>
                <a:ea typeface="Cambria" panose="02040503050406030204" pitchFamily="18" charset="0"/>
              </a:rPr>
              <a:t> kan vi lære å leve med angsten, noe som kan gjøre at den avtar</a:t>
            </a:r>
          </a:p>
          <a:p>
            <a:pPr marL="628650" lvl="1" indent="-171450">
              <a:buFont typeface="Calibri Light" panose="020F0302020204030204" pitchFamily="34" charset="0"/>
              <a:buChar char="−"/>
            </a:pPr>
            <a:r>
              <a:rPr lang="nb-NO" sz="1100" dirty="0">
                <a:latin typeface="+mn-lt"/>
                <a:ea typeface="Cambria" panose="02040503050406030204" pitchFamily="18" charset="0"/>
              </a:rPr>
              <a:t>Ved å </a:t>
            </a:r>
            <a:r>
              <a:rPr lang="nb-NO" sz="1100" b="1" dirty="0">
                <a:latin typeface="+mn-lt"/>
                <a:ea typeface="Cambria" panose="02040503050406030204" pitchFamily="18" charset="0"/>
              </a:rPr>
              <a:t>«flykte» </a:t>
            </a:r>
            <a:r>
              <a:rPr lang="nb-NO" sz="1100" dirty="0">
                <a:latin typeface="+mn-lt"/>
                <a:ea typeface="Cambria" panose="02040503050406030204" pitchFamily="18" charset="0"/>
              </a:rPr>
              <a:t>eller unngå, opprettholdes eller forsterkes hjelpeløsheten. Det kan føre til plagsomme angstlidelser som hemmer livsutfoldelsen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nb-NO" sz="1100" dirty="0">
              <a:latin typeface="+mn-lt"/>
              <a:ea typeface="Cambria" panose="02040503050406030204" pitchFamily="18" charset="0"/>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24</a:t>
            </a:fld>
            <a:endParaRPr lang="nb-NO"/>
          </a:p>
        </p:txBody>
      </p:sp>
    </p:spTree>
    <p:extLst>
      <p:ext uri="{BB962C8B-B14F-4D97-AF65-F5344CB8AC3E}">
        <p14:creationId xmlns:p14="http://schemas.microsoft.com/office/powerpoint/2010/main" val="171130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cs typeface="Calibri" panose="020F0502020204030204" pitchFamily="34" charset="0"/>
              </a:rPr>
              <a:t>Angstlidelser er utbredt blant personer med bipolar lidelse.</a:t>
            </a:r>
            <a:r>
              <a:rPr lang="nb-NO" sz="1100" baseline="0" dirty="0">
                <a:latin typeface="+mn-lt"/>
                <a:ea typeface="Cambria" panose="02040503050406030204" pitchFamily="18" charset="0"/>
                <a:cs typeface="Calibri" panose="020F0502020204030204" pitchFamily="34" charset="0"/>
              </a:rPr>
              <a:t> </a:t>
            </a:r>
            <a:r>
              <a:rPr lang="nb-NO" sz="1100" dirty="0">
                <a:latin typeface="+mn-lt"/>
                <a:ea typeface="Cambria" panose="02040503050406030204" pitchFamily="18" charset="0"/>
              </a:rPr>
              <a:t>Omtrent 45 % av personer med bipolar lidelse oppfyller kriterier for minst en angstdiagnose i løpet av livet.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latin typeface="+mn-lt"/>
              </a:rPr>
              <a:t>En</a:t>
            </a:r>
            <a:r>
              <a:rPr lang="nb-NO" sz="1100" baseline="0" dirty="0">
                <a:latin typeface="+mn-lt"/>
              </a:rPr>
              <a:t> egen a</a:t>
            </a:r>
            <a:r>
              <a:rPr lang="nb-NO" sz="1100" dirty="0">
                <a:latin typeface="+mn-lt"/>
              </a:rPr>
              <a:t>ngstdiagnose settes kun hvis angstplagene også er tilstede og store nok utenom affektive episoder.</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Angst er nesten alltid tilstede i depressive tilstander</a:t>
            </a:r>
          </a:p>
          <a:p>
            <a:pPr marL="171450" indent="-171450">
              <a:buFont typeface="Arial" panose="020B0604020202020204" pitchFamily="34" charset="0"/>
              <a:buChar char="•"/>
            </a:pPr>
            <a:r>
              <a:rPr lang="nb-NO" sz="1100" b="0" dirty="0">
                <a:latin typeface="+mn-lt"/>
                <a:ea typeface="Cambria" panose="02040503050406030204" pitchFamily="18" charset="0"/>
              </a:rPr>
              <a:t>Angstlidelser i vedlikeholdsfasen er vist å doble risikoen for tilbakefall til depresjon</a:t>
            </a:r>
          </a:p>
          <a:p>
            <a:pPr marL="628650" lvl="1" indent="-171450">
              <a:buFont typeface="Arial" panose="020B0604020202020204" pitchFamily="34" charset="0"/>
              <a:buChar char="•"/>
            </a:pPr>
            <a:r>
              <a:rPr lang="nb-NO" sz="1100" dirty="0">
                <a:ea typeface="Cambria" panose="02040503050406030204" pitchFamily="18" charset="0"/>
              </a:rPr>
              <a:t>J</a:t>
            </a:r>
            <a:r>
              <a:rPr lang="nb-NO" sz="1100" dirty="0">
                <a:latin typeface="+mn-lt"/>
              </a:rPr>
              <a:t>o mer angsten griper inn i hverdagen, desto større synes risikoen for tilbakefall å være. Studier har vist høyest tilbakefallsrisiko ved generalisert angstlidelse, som er en gjennomgripende angstform.</a:t>
            </a:r>
          </a:p>
          <a:p>
            <a:pPr>
              <a:buFont typeface="Wingdings" panose="05000000000000000000" pitchFamily="2" charset="2"/>
              <a:buNone/>
            </a:pPr>
            <a:endParaRPr lang="nb-NO" sz="1100" b="0" dirty="0">
              <a:solidFill>
                <a:schemeClr val="tx1"/>
              </a:solidFill>
              <a:latin typeface="+mn-lt"/>
              <a:ea typeface="Cambria" panose="02040503050406030204" pitchFamily="18" charset="0"/>
            </a:endParaRPr>
          </a:p>
          <a:p>
            <a:pPr>
              <a:buFont typeface="Wingdings" panose="05000000000000000000" pitchFamily="2" charset="2"/>
              <a:buNone/>
            </a:pPr>
            <a:r>
              <a:rPr lang="nb-NO" sz="1100" b="1" dirty="0">
                <a:latin typeface="+mn-lt"/>
                <a:ea typeface="Cambria" panose="02040503050406030204" pitchFamily="18" charset="0"/>
              </a:rPr>
              <a:t>Reduksjon av angstlidelser i vedlikeholdsfasen kan redusere stressnivået, forbedre livskvaliteten og medikamenteffekter, og bidra til å forebygge tilbakefall.</a:t>
            </a:r>
            <a:r>
              <a:rPr lang="nb-NO" sz="1100" b="1" baseline="0" dirty="0">
                <a:latin typeface="+mn-lt"/>
                <a:ea typeface="Cambria" panose="02040503050406030204" pitchFamily="18" charset="0"/>
              </a:rPr>
              <a:t> </a:t>
            </a:r>
            <a:endParaRPr lang="nb-NO" sz="1100" b="1"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kern="1200" dirty="0">
                <a:solidFill>
                  <a:schemeClr val="tx1"/>
                </a:solidFill>
                <a:effectLst/>
                <a:latin typeface="+mn-lt"/>
                <a:ea typeface="+mn-ea"/>
                <a:cs typeface="+mn-cs"/>
              </a:rPr>
              <a:t>Ressurs for videre lesing:</a:t>
            </a:r>
            <a:r>
              <a:rPr lang="nb-NO" sz="1100" u="none"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none" kern="1200" baseline="0" dirty="0">
                <a:solidFill>
                  <a:schemeClr val="tx1"/>
                </a:solidFill>
                <a:effectLst/>
                <a:latin typeface="+mn-lt"/>
                <a:ea typeface="+mn-ea"/>
                <a:cs typeface="+mn-cs"/>
              </a:rPr>
              <a:t>- Se ev. </a:t>
            </a:r>
            <a:r>
              <a:rPr lang="nb-NO" sz="1100" baseline="0" dirty="0">
                <a:latin typeface="+mn-lt"/>
              </a:rPr>
              <a:t>Skjelstad (2021) s. 224-29.</a:t>
            </a: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25</a:t>
            </a:fld>
            <a:endParaRPr lang="nb-NO"/>
          </a:p>
        </p:txBody>
      </p:sp>
    </p:spTree>
    <p:extLst>
      <p:ext uri="{BB962C8B-B14F-4D97-AF65-F5344CB8AC3E}">
        <p14:creationId xmlns:p14="http://schemas.microsoft.com/office/powerpoint/2010/main" val="2451310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p>
          <a:p>
            <a:r>
              <a:rPr lang="nb-NO" sz="1100" dirty="0">
                <a:latin typeface="+mn-lt"/>
              </a:rPr>
              <a:t>Lysbildet viser angstlidelser hos personer med bipolar lidelse, rangert fra hyppigst til minst hyppig ifølge</a:t>
            </a:r>
            <a:r>
              <a:rPr lang="nb-NO" sz="1100" baseline="0" dirty="0">
                <a:latin typeface="+mn-lt"/>
              </a:rPr>
              <a:t> resultatene fra en metastudie (livstidsforekomst). </a:t>
            </a:r>
          </a:p>
          <a:p>
            <a:r>
              <a:rPr lang="nb-NO" sz="1100" baseline="0" dirty="0">
                <a:latin typeface="+mn-lt"/>
              </a:rPr>
              <a:t>Panikklidelse er vanligst (16,8 %). Det er ellers små forskjeller i forekomst mellom flere av angstlidelsene.  </a:t>
            </a:r>
            <a:r>
              <a:rPr lang="nb-NO" sz="1100" dirty="0">
                <a:latin typeface="+mn-lt"/>
              </a:rPr>
              <a:t> </a:t>
            </a:r>
          </a:p>
          <a:p>
            <a:pPr marL="0" indent="0">
              <a:buFontTx/>
              <a:buNone/>
            </a:pPr>
            <a:endParaRPr lang="nb-NO" sz="1100" dirty="0">
              <a:latin typeface="+mn-lt"/>
            </a:endParaRPr>
          </a:p>
          <a:p>
            <a:pPr marL="0" indent="0">
              <a:buFontTx/>
              <a:buNone/>
            </a:pPr>
            <a:endParaRPr lang="nb-NO" sz="1100" dirty="0">
              <a:latin typeface="+mn-lt"/>
            </a:endParaRPr>
          </a:p>
          <a:p>
            <a:pPr marL="0" indent="0">
              <a:buFontTx/>
              <a:buNone/>
            </a:pPr>
            <a:r>
              <a:rPr lang="nb-NO" sz="1100" u="sng" dirty="0">
                <a:latin typeface="+mn-lt"/>
              </a:rPr>
              <a:t>Tilleggsinformasjon ved behov:</a:t>
            </a:r>
          </a:p>
          <a:p>
            <a:pPr marL="0" indent="0">
              <a:buFontTx/>
              <a:buNone/>
            </a:pPr>
            <a:r>
              <a:rPr lang="nb-NO" sz="1100" dirty="0">
                <a:latin typeface="+mn-lt"/>
              </a:rPr>
              <a:t>Utdypende</a:t>
            </a:r>
            <a:r>
              <a:rPr lang="nb-NO" sz="1100" baseline="0" dirty="0">
                <a:latin typeface="+mn-lt"/>
              </a:rPr>
              <a:t> om h</a:t>
            </a:r>
            <a:r>
              <a:rPr lang="nb-NO" sz="1100" dirty="0">
                <a:latin typeface="+mn-lt"/>
              </a:rPr>
              <a:t>ovedtrekk ved angstlidelsene: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b-NO" sz="1100" b="0" dirty="0">
                <a:latin typeface="+mn-lt"/>
                <a:ea typeface="Cambria" panose="02040503050406030204" pitchFamily="18" charset="0"/>
              </a:rPr>
              <a:t>Panikklidelse: </a:t>
            </a:r>
            <a:r>
              <a:rPr lang="nb-NO" sz="1100" dirty="0">
                <a:latin typeface="+mn-lt"/>
                <a:ea typeface="Cambria" panose="02040503050406030204" pitchFamily="18" charset="0"/>
              </a:rPr>
              <a:t>Intens følelse av frykt for at det vil skje noe forferdelig, med sterkt kroppslig ubehag. Man frykter nye panikkanfall (angst for angsten)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b-NO" sz="1100" b="0" dirty="0">
                <a:latin typeface="+mn-lt"/>
                <a:ea typeface="Cambria" panose="02040503050406030204" pitchFamily="18" charset="0"/>
              </a:rPr>
              <a:t>Generalisert angstlidelse: </a:t>
            </a:r>
            <a:r>
              <a:rPr lang="nb-NO" sz="1100" dirty="0">
                <a:latin typeface="+mn-lt"/>
                <a:ea typeface="Cambria" panose="02040503050406030204" pitchFamily="18" charset="0"/>
              </a:rPr>
              <a:t>Bekymrer seg for «alt», inkludert at man bekymrer seg. Konstant beredskap, vanskelig for å slappe av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b-NO" sz="1100" b="0" dirty="0">
                <a:latin typeface="+mn-lt"/>
                <a:ea typeface="Cambria" panose="02040503050406030204" pitchFamily="18" charset="0"/>
              </a:rPr>
              <a:t>Sosial angst</a:t>
            </a:r>
            <a:r>
              <a:rPr lang="nb-NO" sz="1100" b="0" baseline="0" dirty="0">
                <a:latin typeface="+mn-lt"/>
                <a:ea typeface="Cambria" panose="02040503050406030204" pitchFamily="18" charset="0"/>
              </a:rPr>
              <a:t> </a:t>
            </a:r>
            <a:r>
              <a:rPr lang="nb-NO" sz="1100" b="0" dirty="0">
                <a:latin typeface="+mn-lt"/>
                <a:ea typeface="Cambria" panose="02040503050406030204" pitchFamily="18" charset="0"/>
              </a:rPr>
              <a:t>(sosial fobi): </a:t>
            </a:r>
            <a:r>
              <a:rPr lang="nb-NO" sz="1100" dirty="0">
                <a:latin typeface="+mn-lt"/>
                <a:ea typeface="Cambria" panose="02040503050406030204" pitchFamily="18" charset="0"/>
              </a:rPr>
              <a:t>Frykt for å bli negativt vurdert av andre. Følelse av skam, ikke å være bra nok</a:t>
            </a:r>
          </a:p>
          <a:p>
            <a:pPr marL="342900" indent="-342900">
              <a:buFont typeface="+mj-lt"/>
              <a:buAutoNum type="arabicPeriod"/>
            </a:pPr>
            <a:r>
              <a:rPr lang="nb-NO" sz="1100" b="0" dirty="0">
                <a:latin typeface="+mn-lt"/>
                <a:ea typeface="Cambria" panose="02040503050406030204" pitchFamily="18" charset="0"/>
              </a:rPr>
              <a:t>Posttraumatisk stresslidelse (PTSD): </a:t>
            </a:r>
            <a:r>
              <a:rPr lang="nb-NO" sz="1100" dirty="0">
                <a:latin typeface="+mn-lt"/>
                <a:ea typeface="Cambria" panose="02040503050406030204" pitchFamily="18" charset="0"/>
              </a:rPr>
              <a:t>Tilbakevendende angstreaksjon etter en ekstremt skremmende eller psykisk smertefull hendelse</a:t>
            </a:r>
          </a:p>
          <a:p>
            <a:pPr marL="342900" indent="-342900">
              <a:buFont typeface="+mj-lt"/>
              <a:buAutoNum type="arabicPeriod"/>
            </a:pPr>
            <a:r>
              <a:rPr lang="nb-NO" sz="1100" b="0" dirty="0">
                <a:latin typeface="+mn-lt"/>
                <a:ea typeface="Cambria" panose="02040503050406030204" pitchFamily="18" charset="0"/>
              </a:rPr>
              <a:t>Spesifikk fobi: </a:t>
            </a:r>
            <a:r>
              <a:rPr lang="nb-NO" sz="1100" dirty="0">
                <a:latin typeface="+mn-lt"/>
                <a:ea typeface="Cambria" panose="02040503050406030204" pitchFamily="18" charset="0"/>
              </a:rPr>
              <a:t>Ekstrem frykt for bestemte objekter eller situasjoner, f.eks. insekter, slanger, høyder, lukkede rom, sprøyter og å se blod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nb-NO" sz="1100" b="0" dirty="0">
                <a:latin typeface="+mn-lt"/>
                <a:ea typeface="Cambria" panose="02040503050406030204" pitchFamily="18" charset="0"/>
              </a:rPr>
              <a:t>Tvangslidelse: </a:t>
            </a:r>
            <a:r>
              <a:rPr lang="nb-NO" sz="1100" dirty="0">
                <a:latin typeface="+mn-lt"/>
                <a:ea typeface="Cambria" panose="02040503050406030204" pitchFamily="18" charset="0"/>
              </a:rPr>
              <a:t>Tilbakevendende ubehagelige tanker/forestillinger som fører til tvangstanker og/eller tvangshandlinger som skal dempe angsten</a:t>
            </a:r>
          </a:p>
          <a:p>
            <a:pPr marL="342900" indent="-342900">
              <a:buFont typeface="+mj-lt"/>
              <a:buAutoNum type="arabicPeriod"/>
            </a:pPr>
            <a:r>
              <a:rPr lang="nb-NO" sz="1100" b="0" dirty="0">
                <a:latin typeface="+mn-lt"/>
                <a:ea typeface="Cambria" panose="02040503050406030204" pitchFamily="18" charset="0"/>
              </a:rPr>
              <a:t>Agorafobi: Frykt for å være ute alene fordi man frykter panikkanfall og/eller hjelpeløshet</a:t>
            </a:r>
          </a:p>
          <a:p>
            <a:pPr marL="342900" indent="-342900">
              <a:buFont typeface="+mj-lt"/>
              <a:buAutoNum type="arabicPeriod"/>
            </a:pPr>
            <a:r>
              <a:rPr lang="nb-NO" sz="1100" b="0" dirty="0">
                <a:latin typeface="+mn-lt"/>
                <a:ea typeface="Cambria" panose="02040503050406030204" pitchFamily="18" charset="0"/>
              </a:rPr>
              <a:t>Helseangst (hypokondri): </a:t>
            </a:r>
            <a:r>
              <a:rPr lang="nb-NO" sz="1100" dirty="0">
                <a:latin typeface="+mn-lt"/>
                <a:ea typeface="Cambria" panose="02040503050406030204" pitchFamily="18" charset="0"/>
              </a:rPr>
              <a:t>Tror man har, eller er redd for å få, en kronisk invalidiserende eller dødelig sykdom</a:t>
            </a:r>
          </a:p>
          <a:p>
            <a:pPr marL="0" indent="0">
              <a:buFontTx/>
              <a:buNone/>
            </a:pPr>
            <a:endParaRPr lang="nb-NO" sz="12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26</a:t>
            </a:fld>
            <a:endParaRPr lang="nb-NO"/>
          </a:p>
        </p:txBody>
      </p:sp>
    </p:spTree>
    <p:extLst>
      <p:ext uri="{BB962C8B-B14F-4D97-AF65-F5344CB8AC3E}">
        <p14:creationId xmlns:p14="http://schemas.microsoft.com/office/powerpoint/2010/main" val="175579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endParaRPr lang="nb-NO" sz="1100" dirty="0">
              <a:latin typeface="+mn-lt"/>
            </a:endParaRPr>
          </a:p>
          <a:p>
            <a:pPr marL="457200" indent="-457200">
              <a:buFont typeface="+mj-lt"/>
              <a:buAutoNum type="arabicPeriod"/>
            </a:pPr>
            <a:r>
              <a:rPr lang="nb-NO" sz="1100" dirty="0">
                <a:latin typeface="+mn-lt"/>
                <a:ea typeface="Cambria" panose="02040503050406030204" pitchFamily="18" charset="0"/>
              </a:rPr>
              <a:t>I </a:t>
            </a:r>
            <a:r>
              <a:rPr lang="nb-NO" sz="1100" b="0" dirty="0">
                <a:latin typeface="+mn-lt"/>
                <a:ea typeface="Cambria" panose="02040503050406030204" pitchFamily="18" charset="0"/>
              </a:rPr>
              <a:t>alarmmodus prioriterer hjernen overlevelse, trygghet, unngåelse av risiko</a:t>
            </a:r>
          </a:p>
          <a:p>
            <a:pPr marL="457200" indent="-457200">
              <a:buFont typeface="+mj-lt"/>
              <a:buAutoNum type="arabicPeriod"/>
            </a:pPr>
            <a:r>
              <a:rPr lang="nb-NO" sz="1100" b="0" dirty="0">
                <a:latin typeface="+mn-lt"/>
                <a:ea typeface="Cambria" panose="02040503050406030204" pitchFamily="18" charset="0"/>
              </a:rPr>
              <a:t>Vurderingsevnen </a:t>
            </a:r>
            <a:r>
              <a:rPr lang="nb-NO" sz="1100" dirty="0">
                <a:latin typeface="+mn-lt"/>
                <a:ea typeface="Cambria" panose="02040503050406030204" pitchFamily="18" charset="0"/>
              </a:rPr>
              <a:t>svekkes: </a:t>
            </a:r>
          </a:p>
          <a:p>
            <a:pPr marL="1085850" lvl="2" indent="-171450">
              <a:buFont typeface="Calibri Light" panose="020F0302020204030204" pitchFamily="34" charset="0"/>
              <a:buChar char="−"/>
            </a:pPr>
            <a:r>
              <a:rPr lang="nb-NO" sz="1100" dirty="0">
                <a:latin typeface="+mn-lt"/>
                <a:ea typeface="Cambria" panose="02040503050406030204" pitchFamily="18" charset="0"/>
              </a:rPr>
              <a:t>Vi stoler på følelsene og tankene våre</a:t>
            </a:r>
          </a:p>
          <a:p>
            <a:pPr marL="1085850" lvl="2" indent="-171450">
              <a:buFont typeface="Calibri Light" panose="020F0302020204030204" pitchFamily="34" charset="0"/>
              <a:buChar char="−"/>
            </a:pPr>
            <a:r>
              <a:rPr lang="nb-NO" sz="1100" dirty="0">
                <a:latin typeface="+mn-lt"/>
                <a:ea typeface="Cambria" panose="02040503050406030204" pitchFamily="18" charset="0"/>
              </a:rPr>
              <a:t>Vanskelig å vite forskjellen på reell og innbilt fare og å vurdere sannsynligheter</a:t>
            </a:r>
          </a:p>
          <a:p>
            <a:pPr lvl="0"/>
            <a:r>
              <a:rPr lang="nb-NO" sz="1100" dirty="0">
                <a:latin typeface="+mn-lt"/>
                <a:ea typeface="Cambria" panose="02040503050406030204" pitchFamily="18" charset="0"/>
              </a:rPr>
              <a:t>Jo sterkere og tydeligere følelsene og tankene våre forteller oss at vi er i fare, desto sannere og mer overbevisende føles de.</a:t>
            </a:r>
          </a:p>
          <a:p>
            <a:pPr marL="457200" indent="-457200">
              <a:buFont typeface="+mj-lt"/>
              <a:buAutoNum type="arabicPeriod"/>
            </a:pPr>
            <a:r>
              <a:rPr lang="nb-NO" sz="1100" b="0" dirty="0">
                <a:latin typeface="+mn-lt"/>
                <a:ea typeface="Cambria" panose="02040503050406030204" pitchFamily="18" charset="0"/>
              </a:rPr>
              <a:t>Skremmende opplevelser </a:t>
            </a:r>
            <a:r>
              <a:rPr lang="nb-NO" sz="1100" dirty="0">
                <a:latin typeface="+mn-lt"/>
                <a:ea typeface="Cambria" panose="02040503050406030204" pitchFamily="18" charset="0"/>
              </a:rPr>
              <a:t>har en særlig formende kraft på hjernen, fordi overlevelse forutsetter at vi husker farer ekstra godt</a:t>
            </a:r>
          </a:p>
          <a:p>
            <a:pPr marL="457200" indent="-457200">
              <a:buFont typeface="+mj-lt"/>
              <a:buAutoNum type="arabicPeriod"/>
            </a:pPr>
            <a:r>
              <a:rPr lang="nb-NO" sz="1100" dirty="0">
                <a:latin typeface="+mn-lt"/>
                <a:ea typeface="Cambria" panose="02040503050406030204" pitchFamily="18" charset="0"/>
              </a:rPr>
              <a:t>Å unnslippe «farlige» situasjoner virker belønnende («puh, det var nære på»)</a:t>
            </a:r>
          </a:p>
          <a:p>
            <a:pPr marL="457200" indent="-457200">
              <a:buFont typeface="+mj-lt"/>
              <a:buAutoNum type="arabicPeriod"/>
            </a:pPr>
            <a:r>
              <a:rPr lang="nb-NO" sz="1100" dirty="0">
                <a:latin typeface="+mn-lt"/>
                <a:ea typeface="Cambria" panose="02040503050406030204" pitchFamily="18" charset="0"/>
              </a:rPr>
              <a:t>Når i tvil, velger vi ofte det trygge «for sikkerhets skyld»</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27</a:t>
            </a:fld>
            <a:endParaRPr lang="nb-NO"/>
          </a:p>
        </p:txBody>
      </p:sp>
    </p:spTree>
    <p:extLst>
      <p:ext uri="{BB962C8B-B14F-4D97-AF65-F5344CB8AC3E}">
        <p14:creationId xmlns:p14="http://schemas.microsoft.com/office/powerpoint/2010/main" val="2354306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 </a:t>
            </a:r>
          </a:p>
          <a:p>
            <a:pPr marL="171450" indent="-171450">
              <a:buFont typeface="Calibri Light" panose="020F0302020204030204" pitchFamily="34" charset="0"/>
              <a:buChar char="−"/>
            </a:pPr>
            <a:r>
              <a:rPr lang="nb-NO" sz="1100" dirty="0"/>
              <a:t>Figuren i midten er en variant av de som kalles «den kognitive diamant». De fire ulike elementene kan påvirke hverandre i alle retninger. Ved eskalering</a:t>
            </a:r>
            <a:r>
              <a:rPr lang="nb-NO" sz="1100" baseline="0" dirty="0"/>
              <a:t> er man inne i en angstspiral.</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En angstreaksjon kan begynne</a:t>
            </a:r>
            <a:r>
              <a:rPr lang="nb-NO" sz="1100" baseline="0" dirty="0"/>
              <a:t> med tanker: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Frykt-/katastrofetanker forsterker</a:t>
            </a:r>
            <a:r>
              <a:rPr lang="nb-NO" sz="1100" baseline="0" dirty="0"/>
              <a:t> angsten, som igjen forsterker vurderingen av sannsynlighet for og konsekvensene av at noe ille kommer til å skje.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t>Angstreaksjonen kan også begynne med et av de tre andre elementene.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t>F.eks. vil panikkangst kunne begynne med ubehagelige kroppslige fornemmelser som man så tenker er farlige (f.eks. fornemmelsen av svimmelhet og ikke å få puste), som så aktiverer angst og at man oppsøker frisk luft (flykter).</a:t>
            </a:r>
            <a:r>
              <a:rPr lang="nb-NO" sz="1100" dirty="0"/>
              <a:t>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Fordi man ikke forstår hva som skjer, kan angsten knytte seg til situasjonen man er i (f.eks. et trangt rom eller kjøpesenter; «angst søker objekt»).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Andre ganger kan det starte med angstfølelse uten at man forstår hva man er redd for</a:t>
            </a:r>
            <a:r>
              <a:rPr lang="nb-NO" sz="1100" baseline="0" dirty="0"/>
              <a:t> (ubevisst)</a:t>
            </a:r>
            <a:r>
              <a:rPr lang="nb-NO" sz="1100" dirty="0"/>
              <a:t>. Noe kan trigge en angstopplevelse</a:t>
            </a:r>
            <a:r>
              <a:rPr lang="nb-NO" sz="1100" baseline="0" dirty="0"/>
              <a:t> fra fortiden s</a:t>
            </a:r>
            <a:r>
              <a:rPr lang="nb-NO" sz="1100" dirty="0"/>
              <a:t>om gjør at man fornemmer fare og blir engstelig. </a:t>
            </a:r>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28</a:t>
            </a:fld>
            <a:endParaRPr lang="nb-NO"/>
          </a:p>
        </p:txBody>
      </p:sp>
    </p:spTree>
    <p:extLst>
      <p:ext uri="{BB962C8B-B14F-4D97-AF65-F5344CB8AC3E}">
        <p14:creationId xmlns:p14="http://schemas.microsoft.com/office/powerpoint/2010/main" val="2573598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r>
              <a:rPr lang="nb-NO" sz="1100" dirty="0">
                <a:latin typeface="+mn-lt"/>
                <a:ea typeface="Cambria" panose="02040503050406030204" pitchFamily="18" charset="0"/>
              </a:rPr>
              <a:t>Mestring av angst handler om å finne mer hensiktsmessige måter å</a:t>
            </a:r>
            <a:r>
              <a:rPr lang="nb-NO" sz="1100" baseline="0" dirty="0">
                <a:latin typeface="+mn-lt"/>
                <a:ea typeface="Cambria" panose="02040503050406030204" pitchFamily="18" charset="0"/>
              </a:rPr>
              <a:t> </a:t>
            </a:r>
            <a:r>
              <a:rPr lang="nb-NO" sz="1100" dirty="0">
                <a:latin typeface="+mn-lt"/>
                <a:ea typeface="Cambria" panose="02040503050406030204" pitchFamily="18" charset="0"/>
              </a:rPr>
              <a:t>forholde seg til indre og ytre opplevde trusler på. </a:t>
            </a:r>
          </a:p>
          <a:p>
            <a:endParaRPr lang="nb-NO" sz="1100" dirty="0">
              <a:latin typeface="+mn-lt"/>
              <a:ea typeface="Cambria" panose="02040503050406030204" pitchFamily="18" charset="0"/>
            </a:endParaRPr>
          </a:p>
          <a:p>
            <a:r>
              <a:rPr lang="nb-NO" sz="1100" dirty="0">
                <a:latin typeface="+mn-lt"/>
                <a:ea typeface="Cambria" panose="02040503050406030204" pitchFamily="18" charset="0"/>
              </a:rPr>
              <a:t>Det innebærer:</a:t>
            </a:r>
            <a:endParaRPr lang="nb-NO" sz="1100" b="1" dirty="0">
              <a:latin typeface="+mn-lt"/>
            </a:endParaRPr>
          </a:p>
          <a:p>
            <a:pPr marL="228600" lvl="0" indent="-228600">
              <a:buFont typeface="+mj-lt"/>
              <a:buAutoNum type="arabicPeriod"/>
            </a:pPr>
            <a:r>
              <a:rPr lang="nb-NO" sz="1100" b="1" dirty="0">
                <a:latin typeface="+mn-lt"/>
                <a:ea typeface="Cambria" panose="02040503050406030204" pitchFamily="18" charset="0"/>
              </a:rPr>
              <a:t>Bevisstgjøring</a:t>
            </a:r>
            <a:r>
              <a:rPr lang="nb-NO" sz="1100" dirty="0">
                <a:latin typeface="+mn-lt"/>
                <a:ea typeface="Cambria" panose="02040503050406030204" pitchFamily="18" charset="0"/>
              </a:rPr>
              <a:t> av hva man er redd for</a:t>
            </a:r>
          </a:p>
          <a:p>
            <a:pPr marL="685800" lvl="1" indent="-228600">
              <a:buFont typeface="Calibri Light" panose="020F0302020204030204" pitchFamily="34" charset="0"/>
              <a:buChar char="−"/>
              <a:defRPr/>
            </a:pPr>
            <a:r>
              <a:rPr lang="nb-NO" sz="1100" dirty="0"/>
              <a:t>Indre trusler: </a:t>
            </a:r>
            <a:r>
              <a:rPr lang="nb-NO" sz="1100" dirty="0">
                <a:ea typeface="Cambria" panose="02040503050406030204" pitchFamily="18" charset="0"/>
              </a:rPr>
              <a:t>tanker, forestillinger, fornemmelser og følelser.</a:t>
            </a:r>
          </a:p>
          <a:p>
            <a:pPr marL="685800" lvl="1" indent="-228600">
              <a:buFont typeface="Calibri Light" panose="020F0302020204030204" pitchFamily="34" charset="0"/>
              <a:buChar char="−"/>
              <a:defRPr/>
            </a:pPr>
            <a:r>
              <a:rPr lang="nb-NO" sz="1100" dirty="0">
                <a:ea typeface="Cambria" panose="02040503050406030204" pitchFamily="18" charset="0"/>
              </a:rPr>
              <a:t>Ytre trusler: objekter (personer, dyr, ting) og hendelser / situasjoner.</a:t>
            </a:r>
          </a:p>
          <a:p>
            <a:pPr marL="228600" indent="-228600">
              <a:buFont typeface="+mj-lt"/>
              <a:buAutoNum type="arabicPeriod"/>
              <a:defRPr/>
            </a:pPr>
            <a:r>
              <a:rPr lang="nb-NO" sz="1100" b="1" dirty="0">
                <a:latin typeface="+mn-lt"/>
                <a:ea typeface="Cambria" panose="02040503050406030204" pitchFamily="18" charset="0"/>
              </a:rPr>
              <a:t>Bevisstgjøring </a:t>
            </a:r>
            <a:r>
              <a:rPr lang="nb-NO" sz="1100" dirty="0">
                <a:latin typeface="+mn-lt"/>
                <a:ea typeface="Cambria" panose="02040503050406030204" pitchFamily="18" charset="0"/>
              </a:rPr>
              <a:t>av tanker, følelser, kroppslige fornemmelser og atferd relatert til det man er redd for, og samspillet mellom disse</a:t>
            </a:r>
          </a:p>
          <a:p>
            <a:pPr marL="228600" lvl="0" indent="-228600">
              <a:buFont typeface="+mj-lt"/>
              <a:buAutoNum type="arabicPeriod"/>
            </a:pPr>
            <a:r>
              <a:rPr lang="nb-NO" sz="1100" b="1" dirty="0">
                <a:latin typeface="+mn-lt"/>
                <a:ea typeface="Cambria" panose="02040503050406030204" pitchFamily="18" charset="0"/>
              </a:rPr>
              <a:t>Tilegnelse av kunnskap</a:t>
            </a:r>
            <a:r>
              <a:rPr lang="nb-NO" sz="1100" dirty="0">
                <a:latin typeface="+mn-lt"/>
                <a:ea typeface="Cambria" panose="02040503050406030204" pitchFamily="18" charset="0"/>
              </a:rPr>
              <a:t> om hva som skjer i kroppen ved angst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1" dirty="0">
                <a:latin typeface="+mn-lt"/>
                <a:ea typeface="Cambria" panose="02040503050406030204" pitchFamily="18" charset="0"/>
              </a:rPr>
              <a:t>Revurdering av realismen </a:t>
            </a:r>
            <a:r>
              <a:rPr lang="nb-NO" sz="1100" dirty="0">
                <a:latin typeface="+mn-lt"/>
                <a:ea typeface="Cambria" panose="02040503050406030204" pitchFamily="18" charset="0"/>
              </a:rPr>
              <a:t>i egne antagelser – dvs. revurdere hvordan man vurderer sannsynligheten for at truslene/farene skal</a:t>
            </a:r>
            <a:r>
              <a:rPr lang="nb-NO" sz="1100" baseline="0" dirty="0">
                <a:latin typeface="+mn-lt"/>
                <a:ea typeface="Cambria" panose="02040503050406030204" pitchFamily="18" charset="0"/>
              </a:rPr>
              <a:t> opptre og hvilke </a:t>
            </a:r>
            <a:r>
              <a:rPr lang="nb-NO" sz="1100" dirty="0">
                <a:latin typeface="+mn-lt"/>
                <a:ea typeface="Cambria" panose="02040503050406030204" pitchFamily="18" charset="0"/>
              </a:rPr>
              <a:t>konsekvensene det vil føre til.</a:t>
            </a:r>
          </a:p>
          <a:p>
            <a:pPr marL="228600" lvl="0" indent="-228600">
              <a:buFont typeface="+mj-lt"/>
              <a:buAutoNum type="arabicPeriod"/>
            </a:pPr>
            <a:r>
              <a:rPr lang="nb-NO" sz="1100" b="1" dirty="0">
                <a:latin typeface="+mn-lt"/>
                <a:ea typeface="Cambria" panose="02040503050406030204" pitchFamily="18" charset="0"/>
              </a:rPr>
              <a:t>Bevisstgjøring</a:t>
            </a:r>
            <a:r>
              <a:rPr lang="nb-NO" sz="1100" dirty="0">
                <a:latin typeface="+mn-lt"/>
                <a:ea typeface="Cambria" panose="02040503050406030204" pitchFamily="18" charset="0"/>
              </a:rPr>
              <a:t> av om måten man forholder seg til angsten på har ønsket virkning på kort og lang sikt </a:t>
            </a:r>
          </a:p>
          <a:p>
            <a:pPr marL="228600" lvl="0" indent="-228600">
              <a:buFont typeface="+mj-lt"/>
              <a:buAutoNum type="arabicPeriod"/>
            </a:pPr>
            <a:r>
              <a:rPr lang="nb-NO" sz="1100" b="1" dirty="0">
                <a:latin typeface="+mn-lt"/>
                <a:ea typeface="Cambria" panose="02040503050406030204" pitchFamily="18" charset="0"/>
              </a:rPr>
              <a:t>Utforske og endre holdninger </a:t>
            </a:r>
            <a:r>
              <a:rPr lang="nb-NO" sz="1100" b="0" dirty="0">
                <a:latin typeface="+mn-lt"/>
                <a:ea typeface="Cambria" panose="02040503050406030204" pitchFamily="18" charset="0"/>
              </a:rPr>
              <a:t>til angst, usikkerhet og risiko</a:t>
            </a:r>
            <a:endParaRPr lang="nb-NO" sz="1100" b="0" baseline="0" dirty="0">
              <a:latin typeface="+mn-lt"/>
              <a:ea typeface="Cambria" panose="02040503050406030204" pitchFamily="18" charset="0"/>
            </a:endParaRPr>
          </a:p>
          <a:p>
            <a:pPr marL="685800" lvl="1" indent="-228600">
              <a:buFont typeface="Calibri Light" panose="020F0302020204030204" pitchFamily="34" charset="0"/>
              <a:buChar char="−"/>
            </a:pPr>
            <a:r>
              <a:rPr lang="nb-NO" sz="1100" dirty="0">
                <a:latin typeface="+mn-lt"/>
              </a:rPr>
              <a:t>Å lære å mestre angst er en gradvis prosess som forutsetter vilje til å utforske egne tanker om og vurderinger av fare, og mot til å tåle usikkerhet i stedet for å velge øyeblikkets trygghet. «Livet er et usikkert prosjekt». Det finnes ingen garantier. Et verdivalg: maksimal opplevd trygghet eller leve med en</a:t>
            </a:r>
            <a:r>
              <a:rPr lang="nb-NO" sz="1100" baseline="0" dirty="0">
                <a:latin typeface="+mn-lt"/>
              </a:rPr>
              <a:t> viss usikkerhet, risiko og få større handlingsfrihet?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baseline="0" dirty="0">
                <a:latin typeface="+mn-lt"/>
              </a:rPr>
              <a:t>Kilde</a:t>
            </a:r>
            <a:r>
              <a:rPr lang="nb-NO" sz="1100" u="none" baseline="0" dirty="0">
                <a:latin typeface="+mn-lt"/>
              </a:rPr>
              <a:t>: I</a:t>
            </a:r>
            <a:r>
              <a:rPr lang="nb-NO" sz="1100" baseline="0" dirty="0">
                <a:latin typeface="+mn-lt"/>
              </a:rPr>
              <a:t>llustrasjon inspirert av figur hentet fra: </a:t>
            </a:r>
            <a:r>
              <a:rPr lang="nb-NO" sz="1100" dirty="0">
                <a:latin typeface="+mn-lt"/>
                <a:hlinkClick r:id="rId3"/>
              </a:rPr>
              <a:t>Redd for å ta ordet? - Talehjelperen</a:t>
            </a: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29</a:t>
            </a:fld>
            <a:endParaRPr lang="nb-NO"/>
          </a:p>
        </p:txBody>
      </p:sp>
    </p:spTree>
    <p:extLst>
      <p:ext uri="{BB962C8B-B14F-4D97-AF65-F5344CB8AC3E}">
        <p14:creationId xmlns:p14="http://schemas.microsoft.com/office/powerpoint/2010/main" val="375870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 </a:t>
            </a:r>
          </a:p>
          <a:p>
            <a:r>
              <a:rPr lang="nb-NO" sz="1100" b="0" i="0" dirty="0"/>
              <a:t>I dag er temaene stress og angst. </a:t>
            </a:r>
          </a:p>
          <a:p>
            <a:endParaRPr lang="nb-NO" sz="1100" b="0" i="0" dirty="0"/>
          </a:p>
          <a:p>
            <a:pPr marL="171450" indent="-171450">
              <a:buFont typeface="Arial" panose="020B0604020202020204" pitchFamily="34" charset="0"/>
              <a:buChar char="•"/>
            </a:pPr>
            <a:r>
              <a:rPr lang="nb-NO" sz="1100" b="0" i="0" dirty="0"/>
              <a:t>Første tema vi skal snakke om er stress. Vi skal snakke om negativt og positivt stress, kilder til stress og sammenhengen mellom stress og tilbakefall. Vi skal også snakke om kroppens stress- responssystem. </a:t>
            </a:r>
          </a:p>
          <a:p>
            <a:pPr marL="628650" lvl="1" indent="-171450">
              <a:buFont typeface="Arial" panose="020B0604020202020204" pitchFamily="34" charset="0"/>
              <a:buChar char="•"/>
            </a:pPr>
            <a:r>
              <a:rPr lang="nb-NO" sz="1100" b="0" i="0" dirty="0"/>
              <a:t>Summegruppen handler om erfaringer med positivt eller negativt stress før affektive episoder. </a:t>
            </a:r>
          </a:p>
          <a:p>
            <a:pPr marL="171450" indent="-171450">
              <a:buFont typeface="Arial" panose="020B0604020202020204" pitchFamily="34" charset="0"/>
              <a:buChar char="•"/>
            </a:pPr>
            <a:r>
              <a:rPr lang="nb-NO" sz="1100" b="0" i="0" dirty="0"/>
              <a:t>Tema 2 er angst. Vi kommer til å snakke om angst ved bipolar lidelse og om angstlidelser med spesielt fokus på panikkangst. Vi skal også snakke om hvorfor angst kan være så vanskelig å gjennomskue og overvinne, om mestring og eksponeringstrening. </a:t>
            </a:r>
          </a:p>
          <a:p>
            <a:pPr marL="628650" lvl="1" indent="-171450">
              <a:buFont typeface="Arial" panose="020B0604020202020204" pitchFamily="34" charset="0"/>
              <a:buChar char="•"/>
            </a:pPr>
            <a:r>
              <a:rPr lang="nb-NO" sz="1100" b="0" i="0" dirty="0"/>
              <a:t>Sammen ser vi på hvordan stress og angst (og irritabilitet) registreres i stemningsdagboken. </a:t>
            </a:r>
          </a:p>
          <a:p>
            <a:endParaRPr lang="nb-NO" sz="1100" b="0" i="0" dirty="0"/>
          </a:p>
          <a:p>
            <a:r>
              <a:rPr lang="nb-NO" sz="1100" b="0" i="0" dirty="0"/>
              <a:t>Egenaktiviteten til neste gang handler om å notere ned stresskilder som kan skape affektiv ustabilitet i forebyggelsesplanen. </a:t>
            </a:r>
          </a:p>
          <a:p>
            <a:endParaRPr lang="nb-NO" sz="1100" b="0" dirty="0"/>
          </a:p>
        </p:txBody>
      </p:sp>
      <p:sp>
        <p:nvSpPr>
          <p:cNvPr id="4" name="Plassholder for lysbildenummer 3"/>
          <p:cNvSpPr>
            <a:spLocks noGrp="1"/>
          </p:cNvSpPr>
          <p:nvPr>
            <p:ph type="sldNum" sz="quarter" idx="5"/>
          </p:nvPr>
        </p:nvSpPr>
        <p:spPr/>
        <p:txBody>
          <a:bodyPr/>
          <a:lstStyle/>
          <a:p>
            <a:fld id="{08452D30-6E64-48D6-B916-255547358A97}" type="slidenum">
              <a:rPr lang="nb-NO" smtClean="0"/>
              <a:t>3</a:t>
            </a:fld>
            <a:endParaRPr lang="nb-NO"/>
          </a:p>
        </p:txBody>
      </p:sp>
    </p:spTree>
    <p:extLst>
      <p:ext uri="{BB962C8B-B14F-4D97-AF65-F5344CB8AC3E}">
        <p14:creationId xmlns:p14="http://schemas.microsoft.com/office/powerpoint/2010/main" val="233633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latin typeface="+mn-lt"/>
              </a:rPr>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1" dirty="0">
                <a:latin typeface="+mn-lt"/>
                <a:ea typeface="Cambria" panose="02040503050406030204" pitchFamily="18" charset="0"/>
                <a:cs typeface="Calibri" panose="020F0502020204030204" pitchFamily="34" charset="0"/>
              </a:rPr>
              <a:t>Å formulere alternative hypoteser/antagelser om hva som kommer til å skje som kan testes ut gjennom gradvis eksponering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u="sng" baseline="0" dirty="0">
                <a:latin typeface="+mn-lt"/>
              </a:rPr>
              <a:t>Gradvis eksponering</a:t>
            </a:r>
            <a:r>
              <a:rPr lang="nb-NO" sz="1100" b="0" baseline="0" dirty="0">
                <a:latin typeface="+mn-lt"/>
              </a:rPr>
              <a:t>: </a:t>
            </a:r>
            <a:r>
              <a:rPr lang="nb-NO" sz="1100" baseline="0" dirty="0">
                <a:latin typeface="+mn-lt"/>
              </a:rPr>
              <a:t>For å mestre noe må man øve, og helst på en systematisk måte. Slik er det også med angst. Man bruker ulike tilnærminger avhengig av hva personen er redd for.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rPr>
              <a:t>Ved traumatiske minner og affektfobi skjer eksponeringen gjennom å rette oppmerksomheten innover mot det som vekker angst, f.eks. gjennom samtaler og </a:t>
            </a:r>
            <a:r>
              <a:rPr lang="nb-NO" sz="1100" baseline="0" dirty="0" err="1">
                <a:latin typeface="+mn-lt"/>
              </a:rPr>
              <a:t>mindfulness</a:t>
            </a:r>
            <a:r>
              <a:rPr lang="nb-NO" sz="1100" baseline="0" dirty="0">
                <a:latin typeface="+mn-lt"/>
              </a:rPr>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rPr>
              <a:t>Ved fobi mot ytre objekter og situasjoner rettes eksponeringen mot disse. Man bruker </a:t>
            </a:r>
            <a:r>
              <a:rPr lang="nb-NO" sz="1100" baseline="0" dirty="0" err="1">
                <a:latin typeface="+mn-lt"/>
              </a:rPr>
              <a:t>atferdseksperimenter</a:t>
            </a:r>
            <a:r>
              <a:rPr lang="nb-NO" sz="1100" baseline="0" dirty="0">
                <a:latin typeface="+mn-lt"/>
              </a:rPr>
              <a:t> for å teste ut antagelser.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Dette innebærer at utfordringene ikke skal være for vanskelige, </a:t>
            </a:r>
            <a:r>
              <a:rPr lang="nb-NO" sz="1100" i="0" dirty="0">
                <a:latin typeface="+mn-lt"/>
              </a:rPr>
              <a:t>men heller ikke for lette. Ofte vil utfordringer som vekker et angstnivå på 5-6 på en individuell angstskala fra 0 til 10 (maksimal angst) være optimal eksponering.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dirty="0">
                <a:latin typeface="+mn-lt"/>
              </a:rPr>
              <a:t>Da tåler personen å være i situasjonen lenge nok til at angstnivået går ned før eksponeringen avsluttes.</a:t>
            </a:r>
            <a:r>
              <a:rPr lang="nb-NO" sz="1100" i="0" baseline="0" dirty="0">
                <a:latin typeface="+mn-lt"/>
              </a:rPr>
              <a:t> Gjennom dette oppleves en læringseffekt: desensitivisering.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Er angsten for høy – slik at fluktimpulsene slår inn og eksponeringen avsluttes på stigende angst – får personen en bekreftelse på at situasjonen er farlig og egen avmakt (jf. «</a:t>
            </a:r>
            <a:r>
              <a:rPr lang="nb-NO" sz="1100" i="0" baseline="0" dirty="0" err="1">
                <a:latin typeface="+mn-lt"/>
              </a:rPr>
              <a:t>retraumatisering</a:t>
            </a:r>
            <a:r>
              <a:rPr lang="nb-NO" sz="1100" i="0" baseline="0" dirty="0">
                <a:latin typeface="+mn-l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Man lærer ikke å regulere egen angst når man blir overveldet. Ved vellykket eksponering skal personen oppleve lavere angstgrad og vurdere katastrofetankene som mindre sannsynlige og alternative tanker som mer sannsynlige.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i="1"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1" dirty="0">
                <a:latin typeface="+mn-lt"/>
                <a:ea typeface="Cambria" panose="02040503050406030204" pitchFamily="18" charset="0"/>
                <a:cs typeface="Calibri" panose="020F0502020204030204" pitchFamily="34" charset="0"/>
              </a:rPr>
              <a:t>Trene på å avstå fra å kontrollere angsten under eksponeringen (dvs. unngå sikringsstrategier/trygghetsatferd), f.eks. ved bruk av avspenningsteknikker («gi seg hen», akseptere) og å rette oppmerksomheten utover (mindre selvfokus)</a:t>
            </a:r>
            <a:endParaRPr lang="nb-NO" sz="1100" b="1" baseline="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u="sng" baseline="0" dirty="0">
                <a:latin typeface="+mn-lt"/>
              </a:rPr>
              <a:t>Sikringsstrategier: </a:t>
            </a:r>
            <a:r>
              <a:rPr lang="nb-NO" sz="1100" baseline="0" dirty="0">
                <a:latin typeface="+mn-lt"/>
              </a:rPr>
              <a:t>mestringsstrategier som gir økt grad av opplevd kontroll over angsten i truende situasjoner / ved truende tanker, men som opprettholder angsten fordi man samtidig mister muligheten til å oppleve korrigerende erfaringer som kan endre synet på hvor farlig/truende noe er.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rPr>
              <a:t>Man skjermer seg mot tenkt fare, f.eks. negative reaksjoner fra andre ved å unnvike blikket deres. Eller man er i beredskap ved sitte ytterst på stolen, nær døren o.l. for å ha best mulig fluktmulighet.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rPr>
              <a:t>Man gjør ting «for sikkerhets skyld» eller for å være forberedt (f.eks. hyppige legebesøk ved helseangst, nøytraliserende tanker og handlinger ved tvangslidelse, bekymringer ved generalisert angstlidelse).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30</a:t>
            </a:fld>
            <a:endParaRPr lang="nb-NO"/>
          </a:p>
        </p:txBody>
      </p:sp>
    </p:spTree>
    <p:extLst>
      <p:ext uri="{BB962C8B-B14F-4D97-AF65-F5344CB8AC3E}">
        <p14:creationId xmlns:p14="http://schemas.microsoft.com/office/powerpoint/2010/main" val="3456803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Et panikkanfall </a:t>
            </a:r>
            <a:r>
              <a:rPr lang="nb-NO" sz="1100" dirty="0"/>
              <a:t>kan utvikle seg i løpet av kort tid.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1" dirty="0"/>
              <a:t>Kroppslige</a:t>
            </a:r>
            <a:r>
              <a:rPr lang="nb-NO" sz="1100" b="1" baseline="0" dirty="0"/>
              <a:t> fornemmelser, reaksjoner</a:t>
            </a:r>
            <a:r>
              <a:rPr lang="nb-NO" sz="1100" b="0" baseline="0" dirty="0"/>
              <a:t>: </a:t>
            </a:r>
            <a:r>
              <a:rPr lang="nb-NO" sz="1100" dirty="0"/>
              <a:t>Åndenød, ørhet, svimmelhet, uvirkelighetsfølelse, hjertebank, trykk i brystet, halsen snører seg, varmebølger, svetting, skjelvinger, prikking i hender og føtter, kvalme</a:t>
            </a:r>
            <a:endParaRPr lang="nb-NO" sz="1100" b="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1" dirty="0"/>
              <a:t>Følelser:</a:t>
            </a:r>
            <a:r>
              <a:rPr lang="nb-NO" sz="1100" b="0" dirty="0"/>
              <a:t> Panikkangst</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1" dirty="0"/>
              <a:t>Tanker,</a:t>
            </a:r>
            <a:r>
              <a:rPr lang="nb-NO" sz="1100" b="1" baseline="0" dirty="0"/>
              <a:t> forestillinger</a:t>
            </a:r>
            <a:r>
              <a:rPr lang="nb-NO" sz="1100" b="0" baseline="0" dirty="0"/>
              <a:t>: «</a:t>
            </a:r>
            <a:r>
              <a:rPr lang="nb-NO" sz="1100" b="0" dirty="0"/>
              <a:t>Jeg får ikke puste», besvimer, får hjerteinfarkt/dør, mister kontrollen, blir gal</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1" dirty="0"/>
              <a:t>Atferd</a:t>
            </a:r>
            <a:r>
              <a:rPr lang="nb-NO" sz="1100" b="0" dirty="0"/>
              <a:t>: Flykter fra situasjonen, ringer etter hjelp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Ved panikkangst er kjemp eller flykt-responsen</a:t>
            </a:r>
            <a:r>
              <a:rPr lang="nb-NO" sz="1100" u="sng" baseline="0" dirty="0"/>
              <a:t> på maks intensitet:</a:t>
            </a:r>
            <a:r>
              <a:rPr lang="nb-NO" sz="1100" u="sng" dirty="0"/>
              <a:t>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Vi puster raskere pga. adrenalin i blodet. Det</a:t>
            </a:r>
            <a:r>
              <a:rPr lang="nb-NO" sz="1100" baseline="0" dirty="0"/>
              <a:t> gir høyere pustefrekvens, puls, hjertebank, varme, svette, skjelvinger m.m. - Det samme skjer ved sinne, det er fortolkningen som skiller angst og sinne (fight og </a:t>
            </a:r>
            <a:r>
              <a:rPr lang="nb-NO" sz="1100" baseline="0" dirty="0" err="1"/>
              <a:t>flight</a:t>
            </a:r>
            <a:r>
              <a:rPr lang="nb-NO" sz="1100" baseline="0" dirty="0"/>
              <a:t>).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t>I tillegg </a:t>
            </a:r>
            <a:r>
              <a:rPr lang="nb-NO" sz="1100" dirty="0"/>
              <a:t>puster man grunnere pga. anspent muskulatur.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Samlet fører dette til hyperventilering → for mye surstoff, for lite </a:t>
            </a:r>
            <a:r>
              <a:rPr lang="nb-NO" sz="1100" dirty="0" err="1"/>
              <a:t>karbondiaksyd</a:t>
            </a:r>
            <a:r>
              <a:rPr lang="nb-NO" sz="1100" dirty="0"/>
              <a:t> (ubalanse) → gir kvelningsfornemmelse, ørhet, klump i brystet m.m..</a:t>
            </a:r>
            <a:endParaRPr lang="nb-NO" sz="1100" b="0" dirty="0"/>
          </a:p>
          <a:p>
            <a:pPr marL="0" indent="0">
              <a:buFont typeface="Arial" panose="020B0604020202020204" pitchFamily="34" charset="0"/>
              <a:buNone/>
            </a:pPr>
            <a:endParaRPr lang="nb-NO" sz="1100" b="0" i="1" dirty="0"/>
          </a:p>
          <a:p>
            <a:r>
              <a:rPr lang="nb-NO" sz="1100" b="0" i="0" u="sng" dirty="0"/>
              <a:t>Ved utvikling av panikklidelse: </a:t>
            </a:r>
          </a:p>
          <a:p>
            <a:pPr marL="171450" indent="-171450">
              <a:buFont typeface="Calibri Light" panose="020F0302020204030204" pitchFamily="34" charset="0"/>
              <a:buChar char="−"/>
            </a:pPr>
            <a:r>
              <a:rPr lang="nb-NO" sz="1100" b="0" dirty="0"/>
              <a:t>Man opplever angst for angsten</a:t>
            </a:r>
          </a:p>
          <a:p>
            <a:pPr marL="171450" indent="-171450">
              <a:buFont typeface="Calibri Light" panose="020F0302020204030204" pitchFamily="34" charset="0"/>
              <a:buChar char="−"/>
            </a:pPr>
            <a:r>
              <a:rPr lang="nb-NO" sz="1100" b="0" dirty="0"/>
              <a:t>Unngår aktiviteter som gir ubehagelige kroppsfornemmelser</a:t>
            </a:r>
          </a:p>
          <a:p>
            <a:pPr marL="171450" indent="-171450">
              <a:buFont typeface="Calibri Light" panose="020F0302020204030204" pitchFamily="34" charset="0"/>
              <a:buChar char="−"/>
            </a:pPr>
            <a:r>
              <a:rPr lang="nb-NO" sz="1100" b="0" dirty="0"/>
              <a:t>Unngår lignende situasjoner, ev. må ha følge </a:t>
            </a:r>
          </a:p>
          <a:p>
            <a:pPr marL="0" indent="0">
              <a:buFontTx/>
              <a:buNone/>
            </a:pPr>
            <a:endParaRPr lang="nb-NO"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baseline="0" dirty="0"/>
              <a:t>Normalisering: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t>Det er veldig vanlig å oppleve ett eller noen panikkanfall i løpet av livet, og at man da tror at det skjer noe alvorlig med kroppen. Ofte oppsøkes legevakten for å finne ut hva som er galt. Mange får hjertet undersøkt med EKG. Når man vet at det er snakk om et panikkanfall og får kunnskap om hva som skjer i kroppen, vil mange kunne klare å håndtere senere tilløp til panikkanfall på egenhånd. </a:t>
            </a:r>
            <a:r>
              <a:rPr lang="nb-NO" sz="1100" b="0" dirty="0"/>
              <a:t>Det er beroligende</a:t>
            </a:r>
            <a:r>
              <a:rPr lang="nb-NO" sz="1100" b="0" baseline="0" dirty="0"/>
              <a:t> med kunnskap om hva som skjer i kroppen ved angst. Det kan redusere frykten for kroppslige reaksjoner og angst for angsten.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1" baseline="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31</a:t>
            </a:fld>
            <a:endParaRPr lang="nb-NO"/>
          </a:p>
        </p:txBody>
      </p:sp>
    </p:spTree>
    <p:extLst>
      <p:ext uri="{BB962C8B-B14F-4D97-AF65-F5344CB8AC3E}">
        <p14:creationId xmlns:p14="http://schemas.microsoft.com/office/powerpoint/2010/main" val="3801259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dirty="0">
                <a:latin typeface="+mn-lt"/>
                <a:ea typeface="Cambria" panose="02040503050406030204" pitchFamily="18" charset="0"/>
              </a:rPr>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Panikkangst er ikke farligere enn en intens treningsøkt </a:t>
            </a:r>
            <a:endParaRPr lang="nb-NO" sz="1100" dirty="0">
              <a:latin typeface="+mn-lt"/>
            </a:endParaRPr>
          </a:p>
          <a:p>
            <a:pPr marL="171450" indent="-171450">
              <a:buFont typeface="Arial" panose="020B0604020202020204" pitchFamily="34" charset="0"/>
              <a:buChar char="•"/>
            </a:pPr>
            <a:r>
              <a:rPr lang="nb-NO" sz="1100" dirty="0">
                <a:latin typeface="+mn-lt"/>
                <a:ea typeface="Cambria" panose="02040503050406030204" pitchFamily="18" charset="0"/>
              </a:rPr>
              <a:t>Man får for mye, ikke for lite luft (hyperventilering) + puster ut for mye CO2 </a:t>
            </a:r>
          </a:p>
          <a:p>
            <a:pPr marL="457200" lvl="1" indent="0">
              <a:buNone/>
            </a:pPr>
            <a:r>
              <a:rPr lang="nb-NO" sz="1100" dirty="0">
                <a:latin typeface="+mn-lt"/>
                <a:ea typeface="Cambria" panose="02040503050406030204" pitchFamily="18" charset="0"/>
              </a:rPr>
              <a:t>→ for å gjenopprette balansen mellom O2 og CO2 (senke surstoffopptaket) kan man for eksempel:</a:t>
            </a:r>
          </a:p>
          <a:p>
            <a:pPr marL="1085850" lvl="2" indent="-171450">
              <a:buFont typeface="Arial" panose="020B0604020202020204" pitchFamily="34" charset="0"/>
              <a:buChar char="•"/>
            </a:pPr>
            <a:r>
              <a:rPr lang="nb-NO" sz="1100" dirty="0">
                <a:latin typeface="+mn-lt"/>
                <a:ea typeface="Cambria" panose="02040503050406030204" pitchFamily="18" charset="0"/>
              </a:rPr>
              <a:t>Puste roligere og med magen (best)</a:t>
            </a:r>
          </a:p>
          <a:p>
            <a:pPr marL="1085850" lvl="2" indent="-171450">
              <a:buFont typeface="Arial" panose="020B0604020202020204" pitchFamily="34" charset="0"/>
              <a:buChar char="•"/>
            </a:pPr>
            <a:r>
              <a:rPr lang="nb-NO" sz="1100" dirty="0">
                <a:latin typeface="+mn-lt"/>
                <a:ea typeface="Cambria" panose="02040503050406030204" pitchFamily="18" charset="0"/>
              </a:rPr>
              <a:t>Holde pusten (nødløsning)</a:t>
            </a:r>
          </a:p>
          <a:p>
            <a:pPr marL="1085850" lvl="2" indent="-171450">
              <a:buFont typeface="Arial" panose="020B0604020202020204" pitchFamily="34" charset="0"/>
              <a:buChar char="•"/>
            </a:pPr>
            <a:r>
              <a:rPr lang="nb-NO" sz="1100" dirty="0">
                <a:latin typeface="+mn-lt"/>
                <a:ea typeface="Cambria" panose="02040503050406030204" pitchFamily="18" charset="0"/>
              </a:rPr>
              <a:t>Puste i papirpose (når sosialt passende)</a:t>
            </a:r>
          </a:p>
          <a:p>
            <a:pPr marL="1085850" lvl="2" indent="-171450">
              <a:buFont typeface="Arial" panose="020B0604020202020204" pitchFamily="34" charset="0"/>
              <a:buChar char="•"/>
            </a:pPr>
            <a:r>
              <a:rPr lang="nb-NO" sz="1100" dirty="0">
                <a:latin typeface="+mn-lt"/>
                <a:ea typeface="Cambria" panose="02040503050406030204" pitchFamily="18" charset="0"/>
              </a:rPr>
              <a:t>Innta posisjon med hender og knær plassert på gulvet → puster automatisk roligere og med magen (når</a:t>
            </a:r>
            <a:r>
              <a:rPr lang="nb-NO" sz="1100" baseline="0" dirty="0">
                <a:latin typeface="+mn-lt"/>
                <a:ea typeface="Cambria" panose="02040503050406030204" pitchFamily="18" charset="0"/>
              </a:rPr>
              <a:t> </a:t>
            </a:r>
            <a:r>
              <a:rPr lang="nb-NO" sz="1100" dirty="0">
                <a:latin typeface="+mn-lt"/>
                <a:ea typeface="Cambria" panose="02040503050406030204" pitchFamily="18" charset="0"/>
              </a:rPr>
              <a:t>sosialt passende)</a:t>
            </a:r>
          </a:p>
          <a:p>
            <a:pPr marL="0" lvl="0" indent="0">
              <a:buFontTx/>
              <a:buNone/>
            </a:pPr>
            <a:endParaRPr lang="nb-NO" sz="1100" dirty="0">
              <a:latin typeface="+mn-lt"/>
              <a:ea typeface="Cambria" panose="02040503050406030204" pitchFamily="18" charset="0"/>
            </a:endParaRPr>
          </a:p>
          <a:p>
            <a:pPr marL="0" lvl="0" indent="0">
              <a:buFontTx/>
              <a:buNone/>
            </a:pPr>
            <a:r>
              <a:rPr lang="nb-NO" sz="1100" dirty="0">
                <a:latin typeface="+mn-lt"/>
              </a:rPr>
              <a:t>Ved panikklidelse er man hypersensitiv for kroppslige fornemmelser. Det finnes mange øvelser man kan bruke som eksponering for å lære å regulere de kroppslige symptomene. </a:t>
            </a:r>
          </a:p>
          <a:p>
            <a:pPr marL="0" lvl="0" indent="0">
              <a:buFontTx/>
              <a:buNone/>
            </a:pPr>
            <a:endParaRPr lang="nb-NO" sz="1100" i="1" baseline="0" dirty="0">
              <a:latin typeface="+mn-lt"/>
            </a:endParaRPr>
          </a:p>
          <a:p>
            <a:pPr marL="0" indent="0">
              <a:buFont typeface="Arial" panose="020B0604020202020204" pitchFamily="34" charset="0"/>
              <a:buNone/>
            </a:pPr>
            <a:r>
              <a:rPr lang="nb-NO" sz="1100" b="1" dirty="0">
                <a:latin typeface="+mn-lt"/>
                <a:ea typeface="Cambria" panose="02040503050406030204" pitchFamily="18" charset="0"/>
              </a:rPr>
              <a:t>Eksponeringsøvelse: Hyperventilere og holde pusten </a:t>
            </a:r>
            <a:r>
              <a:rPr lang="nb-NO" sz="1100" b="0" dirty="0">
                <a:latin typeface="+mn-lt"/>
                <a:ea typeface="Cambria" panose="02040503050406030204" pitchFamily="18" charset="0"/>
              </a:rPr>
              <a:t>(øvelse </a:t>
            </a:r>
            <a:r>
              <a:rPr lang="nb-NO" sz="1100" dirty="0">
                <a:latin typeface="+mn-lt"/>
                <a:ea typeface="Cambria" panose="02040503050406030204" pitchFamily="18" charset="0"/>
              </a:rPr>
              <a:t>om sammenhengen mellom overskudd av O2 og symptomer):</a:t>
            </a:r>
          </a:p>
          <a:p>
            <a:pPr marL="0" lvl="0" indent="0">
              <a:buFontTx/>
              <a:buNone/>
            </a:pPr>
            <a:r>
              <a:rPr lang="nb-NO" sz="1100" dirty="0">
                <a:latin typeface="+mn-lt"/>
                <a:ea typeface="Cambria" panose="02040503050406030204" pitchFamily="18" charset="0"/>
              </a:rPr>
              <a:t>Hyperventilere til man kjenner symptomene → holde pusten så lenge man kan og legge merke til hva som skjer med symptomene.</a:t>
            </a:r>
          </a:p>
          <a:p>
            <a:pPr marL="0" lvl="0" indent="0">
              <a:buFontTx/>
              <a:buNone/>
            </a:pPr>
            <a:endParaRPr lang="nb-NO" sz="1100" dirty="0">
              <a:latin typeface="+mn-lt"/>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baseline="0" dirty="0">
                <a:latin typeface="+mn-lt"/>
              </a:rPr>
              <a:t>Tilleggsinformasjon ved behov: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baseline="0" dirty="0">
                <a:latin typeface="+mn-lt"/>
              </a:rPr>
              <a:t>Eksperiment: </a:t>
            </a:r>
            <a:r>
              <a:rPr lang="nb-NO" sz="1100" baseline="0" dirty="0">
                <a:latin typeface="+mn-lt"/>
              </a:rPr>
              <a:t>Ved å være fysisk aktiv under et panikkanfall, f.eks. hoppe opp og ned, ta knebøy eller løpe, vil man bruke opp surstoffoverskuddet, få omsatt adrenalin i bevegelse og øke mengden CO2 (melkesyre). </a:t>
            </a:r>
            <a:endParaRPr lang="nb-NO" sz="1100" b="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latin typeface="+mn-lt"/>
              </a:rPr>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u="none" dirty="0">
                <a:latin typeface="+mn-lt"/>
              </a:rPr>
              <a:t>Se. f.eks.</a:t>
            </a:r>
            <a:r>
              <a:rPr lang="nb-NO" sz="1100" i="0" u="none" baseline="0" dirty="0">
                <a:latin typeface="+mn-lt"/>
              </a:rPr>
              <a:t> Berge og </a:t>
            </a:r>
            <a:r>
              <a:rPr lang="nb-NO" sz="1100" i="0" u="none" baseline="0" dirty="0" err="1">
                <a:latin typeface="+mn-lt"/>
              </a:rPr>
              <a:t>Repåls</a:t>
            </a:r>
            <a:r>
              <a:rPr lang="nb-NO" sz="1100" i="0" u="none" baseline="0" dirty="0">
                <a:latin typeface="+mn-lt"/>
              </a:rPr>
              <a:t> bok «Trange rom og åpne plasser»</a:t>
            </a:r>
            <a:endParaRPr lang="nb-NO" sz="1100" i="0" u="none"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u="none" dirty="0">
                <a:solidFill>
                  <a:schemeClr val="tx1"/>
                </a:solidFill>
                <a:hlinkClick r:id="rId3">
                  <a:extLst>
                    <a:ext uri="{A12FA001-AC4F-418D-AE19-62706E023703}">
                      <ahyp:hlinkClr xmlns:ahyp="http://schemas.microsoft.com/office/drawing/2018/hyperlinkcolor" val="tx"/>
                    </a:ext>
                  </a:extLst>
                </a:hlinkClick>
              </a:rPr>
              <a:t>Angstlidelser | Norsk forening for kognitiv atferdsterapi</a:t>
            </a:r>
            <a:endParaRPr lang="nb-NO" sz="1100" i="0" u="none"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latin typeface="+mn-lt"/>
            </a:endParaRPr>
          </a:p>
          <a:p>
            <a:pPr marL="171450" indent="-171450">
              <a:buFontTx/>
              <a:buChar char="-"/>
            </a:pP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32</a:t>
            </a:fld>
            <a:endParaRPr lang="nb-NO"/>
          </a:p>
        </p:txBody>
      </p:sp>
    </p:spTree>
    <p:extLst>
      <p:ext uri="{BB962C8B-B14F-4D97-AF65-F5344CB8AC3E}">
        <p14:creationId xmlns:p14="http://schemas.microsoft.com/office/powerpoint/2010/main" val="2840033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33</a:t>
            </a:fld>
            <a:endParaRPr lang="nb-NO"/>
          </a:p>
        </p:txBody>
      </p:sp>
    </p:spTree>
    <p:extLst>
      <p:ext uri="{BB962C8B-B14F-4D97-AF65-F5344CB8AC3E}">
        <p14:creationId xmlns:p14="http://schemas.microsoft.com/office/powerpoint/2010/main" val="3065793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dirty="0"/>
          </a:p>
          <a:p>
            <a:r>
              <a:rPr lang="nb-NO" sz="1100" b="1" i="0" dirty="0"/>
              <a:t>Evalueringsskjemaet:</a:t>
            </a:r>
            <a:r>
              <a:rPr lang="nb-NO" sz="1100" i="0" dirty="0"/>
              <a:t> Minn deltagerne om å evaluere dagens kurs.</a:t>
            </a:r>
            <a:endParaRPr lang="nb-NO" sz="1100" i="1"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34</a:t>
            </a:fld>
            <a:endParaRPr lang="nb-NO"/>
          </a:p>
        </p:txBody>
      </p:sp>
    </p:spTree>
    <p:extLst>
      <p:ext uri="{BB962C8B-B14F-4D97-AF65-F5344CB8AC3E}">
        <p14:creationId xmlns:p14="http://schemas.microsoft.com/office/powerpoint/2010/main" val="908718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35</a:t>
            </a:fld>
            <a:endParaRPr lang="nb-NO"/>
          </a:p>
        </p:txBody>
      </p:sp>
    </p:spTree>
    <p:extLst>
      <p:ext uri="{BB962C8B-B14F-4D97-AF65-F5344CB8AC3E}">
        <p14:creationId xmlns:p14="http://schemas.microsoft.com/office/powerpoint/2010/main" val="423838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indent="0">
              <a:buFontTx/>
              <a:buNone/>
            </a:pPr>
            <a:endParaRPr lang="nb-NO" sz="1100" b="1" i="0" baseline="0" dirty="0"/>
          </a:p>
          <a:p>
            <a:pPr marL="0" indent="0">
              <a:buFontTx/>
              <a:buNone/>
            </a:pPr>
            <a:r>
              <a:rPr lang="nb-NO" sz="1100" b="1" i="0" baseline="0" dirty="0"/>
              <a:t>Som sist og de to neste </a:t>
            </a:r>
            <a:r>
              <a:rPr lang="nb-NO" sz="1100" b="1" i="0" baseline="0" dirty="0" err="1"/>
              <a:t>kursgangene</a:t>
            </a:r>
            <a:r>
              <a:rPr lang="nb-NO" sz="1100" b="1" i="0" baseline="0" dirty="0"/>
              <a:t> er det punkt 2 i forebyggelsesplanen som gjelder i dag.</a:t>
            </a:r>
          </a:p>
          <a:p>
            <a:pPr marL="0" indent="0">
              <a:buFontTx/>
              <a:buNone/>
            </a:pPr>
            <a:endParaRPr lang="nb-NO" sz="1200" b="1"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4</a:t>
            </a:fld>
            <a:endParaRPr lang="nb-NO"/>
          </a:p>
        </p:txBody>
      </p:sp>
    </p:spTree>
    <p:extLst>
      <p:ext uri="{BB962C8B-B14F-4D97-AF65-F5344CB8AC3E}">
        <p14:creationId xmlns:p14="http://schemas.microsoft.com/office/powerpoint/2010/main" val="418800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ea typeface="Cambria" panose="02040503050406030204" pitchFamily="18" charset="0"/>
              </a:rPr>
              <a:t>Tekst:</a:t>
            </a:r>
          </a:p>
          <a:p>
            <a:pPr marL="0" indent="0">
              <a:buFont typeface="Arial" panose="020B0604020202020204" pitchFamily="34" charset="0"/>
              <a:buNone/>
            </a:pPr>
            <a:r>
              <a:rPr lang="nb-NO" sz="1100" dirty="0">
                <a:latin typeface="+mn-lt"/>
                <a:ea typeface="Cambria" panose="02040503050406030204" pitchFamily="18" charset="0"/>
              </a:rPr>
              <a:t>Dagens første tema er stress.</a:t>
            </a:r>
          </a:p>
          <a:p>
            <a:pPr marL="171450" indent="-171450">
              <a:buFont typeface="Arial" panose="020B0604020202020204" pitchFamily="34" charset="0"/>
              <a:buChar char="•"/>
            </a:pPr>
            <a:r>
              <a:rPr lang="nb-NO" sz="1100" dirty="0">
                <a:latin typeface="+mn-lt"/>
                <a:ea typeface="Cambria" panose="02040503050406030204" pitchFamily="18" charset="0"/>
              </a:rPr>
              <a:t>Stress er en del av livet og noe vi verken kan eller bør unngå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rPr>
              <a:t>Stress er tveegget - kan både være positivt og negativt. Verken for lite eller for mye er bra for oss.</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rPr>
              <a:t>Hvorfor trenger vi stress? (spørs gjerne deltagerne først)</a:t>
            </a:r>
          </a:p>
          <a:p>
            <a:pPr marL="628650" lvl="1" indent="-171450">
              <a:buFont typeface="Calibri Light" panose="020F0302020204030204" pitchFamily="34" charset="0"/>
              <a:buChar char="−"/>
            </a:pPr>
            <a:r>
              <a:rPr lang="nb-NO" sz="1100" dirty="0">
                <a:latin typeface="+mn-lt"/>
                <a:ea typeface="Cambria" panose="02040503050406030204" pitchFamily="18" charset="0"/>
              </a:rPr>
              <a:t>Skjerpende og vitaliserende</a:t>
            </a:r>
          </a:p>
          <a:p>
            <a:pPr marL="628650" lvl="1" indent="-171450">
              <a:buFont typeface="Calibri Light" panose="020F0302020204030204" pitchFamily="34" charset="0"/>
              <a:buChar char="−"/>
            </a:pPr>
            <a:r>
              <a:rPr lang="nb-NO" sz="1100" dirty="0">
                <a:latin typeface="+mn-lt"/>
                <a:ea typeface="Cambria" panose="02040503050406030204" pitchFamily="18" charset="0"/>
              </a:rPr>
              <a:t>Får oss til å handle raskere og prestere bedre</a:t>
            </a:r>
          </a:p>
          <a:p>
            <a:pPr marL="628650" lvl="1" indent="-171450">
              <a:buFont typeface="Calibri Light" panose="020F0302020204030204" pitchFamily="34" charset="0"/>
              <a:buChar char="−"/>
            </a:pPr>
            <a:r>
              <a:rPr lang="nb-NO" sz="1100" dirty="0">
                <a:latin typeface="+mn-lt"/>
                <a:ea typeface="Cambria" panose="02040503050406030204" pitchFamily="18" charset="0"/>
              </a:rPr>
              <a:t>Har en overlevelsesfunksjon ved fare</a:t>
            </a:r>
            <a:endParaRPr lang="nb-NO" sz="110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5</a:t>
            </a:fld>
            <a:endParaRPr lang="nb-NO"/>
          </a:p>
        </p:txBody>
      </p:sp>
    </p:spTree>
    <p:extLst>
      <p:ext uri="{BB962C8B-B14F-4D97-AF65-F5344CB8AC3E}">
        <p14:creationId xmlns:p14="http://schemas.microsoft.com/office/powerpoint/2010/main" val="318614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a:t>
            </a:r>
          </a:p>
          <a:p>
            <a:pPr marL="171450" indent="-171450">
              <a:buFont typeface="Arial" panose="020B0604020202020204" pitchFamily="34" charset="0"/>
              <a:buChar char="•"/>
            </a:pPr>
            <a:r>
              <a:rPr lang="nb-NO" sz="1100" b="0" dirty="0">
                <a:latin typeface="+mn-lt"/>
                <a:ea typeface="Cambria" panose="02040503050406030204" pitchFamily="18" charset="0"/>
              </a:rPr>
              <a:t>Men en ulempe med stress er at et for høyt stressnivå over kortere eller lengre tid kan føre til økt ustabilitet og tilbakefall til begge polariteter ved bipolar lidelse. </a:t>
            </a:r>
            <a:endParaRPr lang="nb-NO" sz="1100" dirty="0">
              <a:latin typeface="+mn-lt"/>
              <a:ea typeface="Cambria" panose="02040503050406030204" pitchFamily="18" charset="0"/>
            </a:endParaRP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Dermed er det viktig å undersøke om og hvordan stress bidrar til ustabilitet og tilbakefall for den enkelte.</a:t>
            </a:r>
          </a:p>
          <a:p>
            <a:pPr marL="171450" indent="-171450">
              <a:buFont typeface="Arial" panose="020B0604020202020204" pitchFamily="34" charset="0"/>
              <a:buChar char="•"/>
            </a:pPr>
            <a:r>
              <a:rPr lang="nb-NO" sz="1100" dirty="0">
                <a:latin typeface="+mn-lt"/>
                <a:ea typeface="Cambria" panose="02040503050406030204" pitchFamily="18" charset="0"/>
              </a:rPr>
              <a:t>Hvis man identifiserer visse type stresskilder eller situasjoner som risikofaktorer for ustabilitet, kan man utvikle strategier for å unngå eller mestre disse bedre.</a:t>
            </a:r>
          </a:p>
          <a:p>
            <a:pPr marL="171450" indent="-171450">
              <a:buFont typeface="Arial" panose="020B0604020202020204" pitchFamily="34" charset="0"/>
              <a:buChar char="•"/>
            </a:pPr>
            <a:endParaRPr lang="nb-NO" sz="1100" b="0" dirty="0">
              <a:latin typeface="+mn-lt"/>
            </a:endParaRPr>
          </a:p>
          <a:p>
            <a:pPr marL="0" indent="0">
              <a:buFont typeface="Arial" panose="020B0604020202020204" pitchFamily="34" charset="0"/>
              <a:buNone/>
            </a:pPr>
            <a:r>
              <a:rPr lang="nb-NO" sz="1100" b="1" dirty="0">
                <a:latin typeface="+mn-lt"/>
              </a:rPr>
              <a:t>Reduksjon av stress kan øke den generelle livskvaliteten og forebygge tilbakefall. </a:t>
            </a:r>
          </a:p>
          <a:p>
            <a:pPr marL="0" indent="0">
              <a:buFont typeface="Arial" panose="020B0604020202020204" pitchFamily="34" charset="0"/>
              <a:buNone/>
            </a:pPr>
            <a:r>
              <a:rPr lang="nb-NO" sz="1100" dirty="0">
                <a:latin typeface="+mn-lt"/>
              </a:rPr>
              <a:t>Ved å notere stressende hendelser i stemningsdagboken, kan</a:t>
            </a:r>
            <a:r>
              <a:rPr lang="nb-NO" sz="1100" baseline="0" dirty="0">
                <a:latin typeface="+mn-lt"/>
              </a:rPr>
              <a:t> man kartlegge sammenhengen med tilbakefall. </a:t>
            </a:r>
          </a:p>
          <a:p>
            <a:pPr marL="171450" lvl="0" indent="-171450">
              <a:buFont typeface="Calibri Light" panose="020F0302020204030204" pitchFamily="34" charset="0"/>
              <a:buChar char="−"/>
            </a:pPr>
            <a:r>
              <a:rPr lang="nb-NO" sz="1100" baseline="0" dirty="0">
                <a:latin typeface="+mn-lt"/>
              </a:rPr>
              <a:t>Gjør stresset at man sover dårligere? </a:t>
            </a:r>
          </a:p>
          <a:p>
            <a:pPr marL="171450" lvl="0" indent="-171450">
              <a:buFont typeface="Calibri Light" panose="020F0302020204030204" pitchFamily="34" charset="0"/>
              <a:buChar char="−"/>
            </a:pPr>
            <a:r>
              <a:rPr lang="nb-NO" sz="1100" baseline="0" dirty="0">
                <a:latin typeface="+mn-lt"/>
              </a:rPr>
              <a:t>Bruker man hensiktsmessige (f.eks. trening eller andre former for avkobling) eller uhensiktsmessige (f.eks. alkohol og overspising) mestringsformer for å regulere stress? </a:t>
            </a:r>
          </a:p>
          <a:p>
            <a:pPr marL="171450" lvl="0" indent="-171450">
              <a:buFont typeface="Calibri Light" panose="020F0302020204030204" pitchFamily="34" charset="0"/>
              <a:buChar char="−"/>
            </a:pPr>
            <a:r>
              <a:rPr lang="nb-NO" sz="1100" baseline="0" dirty="0">
                <a:latin typeface="+mn-lt"/>
              </a:rPr>
              <a:t>Kan man håndtere stresset på andre og bedre måter? Dette skal vi snakke mer om i dag og neste gang.</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6</a:t>
            </a:fld>
            <a:endParaRPr lang="nb-NO"/>
          </a:p>
        </p:txBody>
      </p:sp>
    </p:spTree>
    <p:extLst>
      <p:ext uri="{BB962C8B-B14F-4D97-AF65-F5344CB8AC3E}">
        <p14:creationId xmlns:p14="http://schemas.microsoft.com/office/powerpoint/2010/main" val="326255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ea typeface="Cambria" panose="02040503050406030204" pitchFamily="18" charset="0"/>
              </a:rPr>
              <a:t>Stress starter i hodet.</a:t>
            </a:r>
            <a:r>
              <a:rPr lang="nb-NO" altLang="nb-NO" sz="1100" baseline="0" dirty="0">
                <a:latin typeface="+mn-lt"/>
                <a:ea typeface="Cambria" panose="02040503050406030204" pitchFamily="18" charset="0"/>
              </a:rPr>
              <a:t> </a:t>
            </a:r>
            <a:r>
              <a:rPr lang="nb-NO" altLang="nb-NO" sz="1100" dirty="0">
                <a:latin typeface="+mn-lt"/>
              </a:rPr>
              <a:t>For å bli stresset, må du oppfatte noe som stress: </a:t>
            </a:r>
          </a:p>
          <a:p>
            <a:pPr marL="171450" lvl="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Du må </a:t>
            </a:r>
            <a:r>
              <a:rPr lang="nb-NO" altLang="nb-NO" sz="1100" b="1" dirty="0">
                <a:latin typeface="+mn-lt"/>
                <a:ea typeface="Cambria" panose="02040503050406030204" pitchFamily="18" charset="0"/>
                <a:cs typeface="Calibri" panose="020F0502020204030204" pitchFamily="34" charset="0"/>
              </a:rPr>
              <a:t>oppfatte</a:t>
            </a:r>
            <a:r>
              <a:rPr lang="nb-NO" altLang="nb-NO" sz="1100" dirty="0">
                <a:latin typeface="+mn-lt"/>
                <a:ea typeface="Cambria" panose="02040503050406030204" pitchFamily="18" charset="0"/>
                <a:cs typeface="Calibri" panose="020F0502020204030204" pitchFamily="34" charset="0"/>
              </a:rPr>
              <a:t> stresskilden (sansene)</a:t>
            </a:r>
          </a:p>
          <a:p>
            <a:pPr marL="171450" lvl="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Du må </a:t>
            </a:r>
            <a:r>
              <a:rPr lang="nb-NO" altLang="nb-NO" sz="1100" b="1" dirty="0">
                <a:latin typeface="+mn-lt"/>
                <a:ea typeface="Cambria" panose="02040503050406030204" pitchFamily="18" charset="0"/>
                <a:cs typeface="Calibri" panose="020F0502020204030204" pitchFamily="34" charset="0"/>
              </a:rPr>
              <a:t>oppfatte</a:t>
            </a:r>
            <a:r>
              <a:rPr lang="nb-NO" altLang="nb-NO" sz="1100" dirty="0">
                <a:latin typeface="+mn-lt"/>
                <a:ea typeface="Cambria" panose="02040503050406030204" pitchFamily="18" charset="0"/>
                <a:cs typeface="Calibri" panose="020F0502020204030204" pitchFamily="34" charset="0"/>
              </a:rPr>
              <a:t> at det angår deg</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ea typeface="Cambria" panose="02040503050406030204" pitchFamily="18" charset="0"/>
              </a:rPr>
              <a:t>Stress er din subjektive vurdering av noe</a:t>
            </a:r>
            <a:r>
              <a:rPr lang="nb-NO" altLang="nb-NO" sz="1100" dirty="0">
                <a:latin typeface="+mn-lt"/>
                <a:ea typeface="+mn-ea"/>
              </a:rPr>
              <a:t>:</a:t>
            </a:r>
            <a:endParaRPr lang="nb-NO" altLang="nb-NO" sz="1100" baseline="0" dirty="0">
              <a:latin typeface="+mn-lt"/>
              <a:ea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ea typeface="Cambria" panose="02040503050406030204" pitchFamily="18" charset="0"/>
                <a:cs typeface="Calibri" panose="020F0502020204030204" pitchFamily="34" charset="0"/>
              </a:rPr>
              <a:t>Du må </a:t>
            </a:r>
            <a:r>
              <a:rPr lang="nb-NO" altLang="nb-NO" sz="1100" b="1" dirty="0">
                <a:latin typeface="+mn-lt"/>
                <a:ea typeface="Cambria" panose="02040503050406030204" pitchFamily="18" charset="0"/>
                <a:cs typeface="Calibri" panose="020F0502020204030204" pitchFamily="34" charset="0"/>
              </a:rPr>
              <a:t>fortolke</a:t>
            </a:r>
            <a:r>
              <a:rPr lang="nb-NO" altLang="nb-NO" sz="1100" dirty="0">
                <a:latin typeface="+mn-lt"/>
                <a:ea typeface="Cambria" panose="02040503050406030204" pitchFamily="18" charset="0"/>
                <a:cs typeface="Calibri" panose="020F0502020204030204" pitchFamily="34" charset="0"/>
              </a:rPr>
              <a:t> situasjonen som et krav, en trussel og en belastning</a:t>
            </a:r>
          </a:p>
          <a:p>
            <a:pPr marL="171450" lvl="0" indent="-171450">
              <a:buFont typeface="Calibri Light" panose="020F0302020204030204" pitchFamily="34" charset="0"/>
              <a:buChar char="−"/>
            </a:pPr>
            <a:endParaRPr lang="nb-NO" alt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Eksempel: La oss si at sjefen har lagt en ny bunke med papirer på pulten din før du skal gå for dagen. For å bli stresset av dette må du først oppdage at den ligger der. Deretter må du tenke at dette angår deg, at han har gitt deg flere arbeidsoppgaver. Videre tenker du at han sikkert ønsker at du skal gjøre dem raskt. Du merker stressfølelsen komme fordi du vet at du allerede har alt for mye å gjøre og henger etter. Du tenker kanskje «hvordan skal jeg klare dette?» og begynner å tenke på hva dette betyr for deg </a:t>
            </a:r>
            <a:r>
              <a:rPr lang="nb-NO" altLang="nb-NO" sz="1100" dirty="0" err="1">
                <a:latin typeface="+mn-lt"/>
              </a:rPr>
              <a:t>mtp</a:t>
            </a:r>
            <a:r>
              <a:rPr lang="nb-NO" altLang="nb-NO" sz="1100" dirty="0">
                <a:latin typeface="+mn-lt"/>
              </a:rPr>
              <a:t> overtidsarbeid og vansker med å følge opp dine familiære forpliktelser. Kanskje føler du deg under ekstra press fordi bedriften gjennomgår n</a:t>
            </a:r>
            <a:r>
              <a:rPr lang="nb-NO" altLang="nb-NO" sz="1100" baseline="0" dirty="0">
                <a:latin typeface="+mn-lt"/>
              </a:rPr>
              <a:t>edbemanninger som gjør det ekstra risikabelt ikke å gjøre det du blir bedt om. Kanskje har du også en partner som klager på at du allerede jobber for mye.</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a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Hva som oppfattes som stress er forskjellig fra person til person og avhenger</a:t>
            </a:r>
            <a:r>
              <a:rPr lang="nb-NO" altLang="nb-NO" sz="1100" baseline="0" dirty="0">
                <a:latin typeface="+mn-lt"/>
              </a:rPr>
              <a:t> </a:t>
            </a:r>
            <a:r>
              <a:rPr lang="nb-NO" altLang="nb-NO" sz="1100" dirty="0">
                <a:latin typeface="+mn-lt"/>
              </a:rPr>
              <a:t>av mange ting.</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I enhver situasjon er det både personavhengige og situasjonsbestemte faktorer som spiller inn.</a:t>
            </a:r>
            <a:r>
              <a:rPr lang="nb-NO" altLang="nb-NO" sz="1100" baseline="0" dirty="0">
                <a:latin typeface="+mn-lt"/>
              </a:rPr>
              <a:t> </a:t>
            </a:r>
            <a:r>
              <a:rPr lang="nb-NO" altLang="nb-NO" sz="1100" dirty="0">
                <a:latin typeface="+mn-lt"/>
              </a:rPr>
              <a:t>Vurderingen vil derfor være forskjellig fra person til person, og fra situasjon til situasjon.</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7</a:t>
            </a:fld>
            <a:endParaRPr lang="nb-NO"/>
          </a:p>
        </p:txBody>
      </p:sp>
    </p:spTree>
    <p:extLst>
      <p:ext uri="{BB962C8B-B14F-4D97-AF65-F5344CB8AC3E}">
        <p14:creationId xmlns:p14="http://schemas.microsoft.com/office/powerpoint/2010/main" val="356682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eaLnBrk="1" hangingPunct="1">
              <a:buFontTx/>
              <a:buNone/>
            </a:pPr>
            <a:r>
              <a:rPr lang="nb-NO" altLang="nb-NO" sz="1100" b="1" dirty="0">
                <a:latin typeface="+mn-lt"/>
              </a:rPr>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latin typeface="+mn-lt"/>
                <a:ea typeface="Cambria" panose="02040503050406030204" pitchFamily="18" charset="0"/>
              </a:rPr>
              <a:t>Hvis du føler at du må forholde deg til forventninger og krav (egne, andres eller situasjonelle) som overstiger de totale ressursene du til enhver tid har til rådighet, opplever du negativt stress. </a:t>
            </a:r>
          </a:p>
          <a:p>
            <a:pPr marL="0" indent="0" eaLnBrk="1" hangingPunct="1">
              <a:buFontTx/>
              <a:buNone/>
            </a:pPr>
            <a:endParaRPr lang="nb-NO" altLang="nb-NO" sz="1100" b="1" dirty="0">
              <a:latin typeface="+mn-lt"/>
            </a:endParaRPr>
          </a:p>
          <a:p>
            <a:pPr marL="0" indent="0" eaLnBrk="1" hangingPunct="1">
              <a:buFontTx/>
              <a:buNone/>
            </a:pPr>
            <a:r>
              <a:rPr lang="nb-NO" altLang="nb-NO" sz="1100" b="0" dirty="0">
                <a:latin typeface="+mn-lt"/>
              </a:rPr>
              <a:t>Risikofaktorer</a:t>
            </a:r>
            <a:r>
              <a:rPr lang="nb-NO" altLang="nb-NO" sz="1100" b="0" baseline="0" dirty="0">
                <a:latin typeface="+mn-lt"/>
              </a:rPr>
              <a:t> for negativt stress er opplevelse av:</a:t>
            </a:r>
            <a:endParaRPr lang="nb-NO" altLang="nb-NO" sz="1100" b="0" dirty="0">
              <a:latin typeface="+mn-lt"/>
            </a:endParaRPr>
          </a:p>
          <a:p>
            <a:pPr marL="228600" indent="-228600" eaLnBrk="1" hangingPunct="1">
              <a:buFontTx/>
              <a:buAutoNum type="arabicPeriod"/>
            </a:pPr>
            <a:r>
              <a:rPr lang="nb-NO" altLang="nb-NO" sz="1100" b="1" dirty="0">
                <a:latin typeface="+mn-lt"/>
              </a:rPr>
              <a:t>Lav kontroll </a:t>
            </a:r>
            <a:r>
              <a:rPr lang="nb-NO" altLang="nb-NO" sz="1100" dirty="0">
                <a:latin typeface="+mn-lt"/>
              </a:rPr>
              <a:t>(autonomi, medbestemmelse): </a:t>
            </a:r>
          </a:p>
          <a:p>
            <a:pPr marL="628650" lvl="1" indent="-171450" eaLnBrk="1" hangingPunct="1">
              <a:buFont typeface="Calibri Light" panose="020F0302020204030204" pitchFamily="34" charset="0"/>
              <a:buChar char="−"/>
            </a:pPr>
            <a:r>
              <a:rPr lang="nb-NO" altLang="nb-NO" sz="1100" dirty="0">
                <a:latin typeface="+mn-lt"/>
              </a:rPr>
              <a:t>Har du selv mulighet til å påvirke arbeidsmengde og -tempo, eller er det noen andre som bestemmer dette? Rollekonflikt og lite makt innebærer mer ”stress”. </a:t>
            </a:r>
          </a:p>
          <a:p>
            <a:pPr marL="628650" lvl="1" indent="-171450" eaLnBrk="1" hangingPunct="1">
              <a:buFont typeface="Calibri Light" panose="020F0302020204030204" pitchFamily="34" charset="0"/>
              <a:buChar char="−"/>
            </a:pPr>
            <a:r>
              <a:rPr lang="nb-NO" altLang="nb-NO" sz="1100" dirty="0">
                <a:latin typeface="+mn-lt"/>
              </a:rPr>
              <a:t>Kreves det stor mengde arbeid av høy kvalitet på liten tid? (= ”maksimalt stress”). </a:t>
            </a:r>
          </a:p>
          <a:p>
            <a:pPr marL="628650" lvl="1" indent="-171450" eaLnBrk="1" hangingPunct="1">
              <a:buFont typeface="Calibri Light" panose="020F0302020204030204" pitchFamily="34" charset="0"/>
              <a:buChar char="−"/>
            </a:pPr>
            <a:r>
              <a:rPr lang="nb-NO" altLang="nb-NO" sz="1100" dirty="0">
                <a:latin typeface="+mn-lt"/>
              </a:rPr>
              <a:t>Mye ansvar og</a:t>
            </a:r>
            <a:r>
              <a:rPr lang="nb-NO" altLang="nb-NO" sz="1100" baseline="0" dirty="0">
                <a:latin typeface="+mn-lt"/>
              </a:rPr>
              <a:t> lav kontroll kan føre til mye stress.</a:t>
            </a:r>
            <a:endParaRPr lang="nb-NO" altLang="nb-NO" sz="1100" dirty="0">
              <a:latin typeface="+mn-lt"/>
            </a:endParaRPr>
          </a:p>
          <a:p>
            <a:pPr marL="228600" indent="-228600" eaLnBrk="1" hangingPunct="1">
              <a:buFontTx/>
              <a:buAutoNum type="arabicPeriod"/>
            </a:pPr>
            <a:r>
              <a:rPr lang="nb-NO" altLang="nb-NO" sz="1100" b="1" dirty="0">
                <a:latin typeface="+mn-lt"/>
              </a:rPr>
              <a:t>Lav</a:t>
            </a:r>
            <a:r>
              <a:rPr lang="nb-NO" altLang="nb-NO" sz="1100" b="1" baseline="0" dirty="0">
                <a:latin typeface="+mn-lt"/>
              </a:rPr>
              <a:t> f</a:t>
            </a:r>
            <a:r>
              <a:rPr lang="nb-NO" altLang="nb-NO" sz="1100" b="1" dirty="0">
                <a:latin typeface="+mn-lt"/>
              </a:rPr>
              <a:t>orutsigbarhet</a:t>
            </a:r>
            <a:r>
              <a:rPr lang="nb-NO" altLang="nb-NO" sz="1100" dirty="0">
                <a:latin typeface="+mn-lt"/>
              </a:rPr>
              <a:t>: Blir du stadig overrasket av</a:t>
            </a:r>
            <a:r>
              <a:rPr lang="nb-NO" altLang="nb-NO" sz="1100" baseline="0" dirty="0">
                <a:latin typeface="+mn-lt"/>
              </a:rPr>
              <a:t> </a:t>
            </a:r>
            <a:r>
              <a:rPr lang="nb-NO" altLang="nb-NO" sz="1100" dirty="0">
                <a:latin typeface="+mn-lt"/>
              </a:rPr>
              <a:t>nye krav/oppgaver?</a:t>
            </a:r>
          </a:p>
          <a:p>
            <a:pPr marL="228600" indent="-228600" eaLnBrk="1" hangingPunct="1">
              <a:buFontTx/>
              <a:buAutoNum type="arabicPeriod"/>
            </a:pPr>
            <a:r>
              <a:rPr lang="nb-NO" altLang="nb-NO" sz="1100" b="1" dirty="0">
                <a:latin typeface="+mn-lt"/>
              </a:rPr>
              <a:t>Lav</a:t>
            </a:r>
            <a:r>
              <a:rPr lang="nb-NO" altLang="nb-NO" sz="1100" b="1" baseline="0" dirty="0">
                <a:latin typeface="+mn-lt"/>
              </a:rPr>
              <a:t> s</a:t>
            </a:r>
            <a:r>
              <a:rPr lang="nb-NO" altLang="nb-NO" sz="1100" b="1" dirty="0">
                <a:latin typeface="+mn-lt"/>
              </a:rPr>
              <a:t>osial støtte</a:t>
            </a:r>
            <a:r>
              <a:rPr lang="nb-NO" altLang="nb-NO" sz="1100" dirty="0">
                <a:latin typeface="+mn-lt"/>
              </a:rPr>
              <a:t>: Hvor mye hjelp</a:t>
            </a:r>
            <a:r>
              <a:rPr lang="nb-NO" altLang="nb-NO" sz="1100" baseline="0" dirty="0">
                <a:latin typeface="+mn-lt"/>
              </a:rPr>
              <a:t> og støtte</a:t>
            </a:r>
            <a:r>
              <a:rPr lang="nb-NO" altLang="nb-NO" sz="1100" dirty="0">
                <a:latin typeface="+mn-lt"/>
              </a:rPr>
              <a:t> får du fra andre og hvor lett er det å be om hjelp? </a:t>
            </a:r>
          </a:p>
          <a:p>
            <a:pPr marL="628650" lvl="1" indent="-171450" eaLnBrk="1" hangingPunct="1">
              <a:buFont typeface="Calibri Light" panose="020F0302020204030204" pitchFamily="34" charset="0"/>
              <a:buChar char="−"/>
            </a:pPr>
            <a:r>
              <a:rPr lang="nb-NO" altLang="nb-NO" sz="1100" dirty="0">
                <a:latin typeface="+mn-lt"/>
              </a:rPr>
              <a:t>Støtte kan være alt fra at noen hører på deg til å få råd og veiledning og praktisk støtte.</a:t>
            </a:r>
          </a:p>
          <a:p>
            <a:pPr marL="228600" indent="-228600" eaLnBrk="1" hangingPunct="1"/>
            <a:endParaRPr lang="nb-NO" altLang="nb-NO" sz="1100" dirty="0">
              <a:latin typeface="+mn-lt"/>
            </a:endParaRPr>
          </a:p>
          <a:p>
            <a:pPr marL="0" lvl="0" indent="0" algn="l" eaLnBrk="1" hangingPunct="1">
              <a:buFont typeface="Arial" panose="020B0604020202020204" pitchFamily="34" charset="0"/>
              <a:buNone/>
            </a:pPr>
            <a:r>
              <a:rPr lang="nb-NO" altLang="nb-NO" sz="1100" dirty="0">
                <a:latin typeface="+mn-lt"/>
              </a:rPr>
              <a:t>Jo flere faktorer og jo lavere opplevelse</a:t>
            </a:r>
            <a:r>
              <a:rPr lang="nb-NO" altLang="nb-NO" sz="1100" baseline="0" dirty="0">
                <a:latin typeface="+mn-lt"/>
              </a:rPr>
              <a:t> man har av dem, desto større blir ofte stresset. </a:t>
            </a:r>
            <a:r>
              <a:rPr lang="nb-NO" altLang="nb-NO" sz="1100" dirty="0">
                <a:latin typeface="+mn-lt"/>
              </a:rPr>
              <a:t>Men høye krav, stort tidspress,</a:t>
            </a:r>
            <a:r>
              <a:rPr lang="nb-NO" altLang="nb-NO" sz="1100" baseline="0" dirty="0">
                <a:latin typeface="+mn-lt"/>
              </a:rPr>
              <a:t> </a:t>
            </a:r>
            <a:r>
              <a:rPr lang="nb-NO" altLang="nb-NO" sz="1100" dirty="0">
                <a:latin typeface="+mn-lt"/>
              </a:rPr>
              <a:t>liten forutsigbarhet osv. er ikke ensbetydende med </a:t>
            </a:r>
            <a:r>
              <a:rPr lang="nb-NO" altLang="nb-NO" sz="1100" i="1" u="none" dirty="0">
                <a:latin typeface="+mn-lt"/>
              </a:rPr>
              <a:t>for</a:t>
            </a:r>
            <a:r>
              <a:rPr lang="nb-NO" altLang="nb-NO" sz="1100" dirty="0">
                <a:latin typeface="+mn-lt"/>
              </a:rPr>
              <a:t> høye krav</a:t>
            </a:r>
            <a:r>
              <a:rPr lang="nb-NO" altLang="nb-NO" sz="1100" baseline="0" dirty="0">
                <a:latin typeface="+mn-lt"/>
              </a:rPr>
              <a:t> </a:t>
            </a:r>
            <a:r>
              <a:rPr lang="nb-NO" altLang="nb-NO" sz="1100" dirty="0">
                <a:latin typeface="+mn-lt"/>
              </a:rPr>
              <a:t>og negativt stress. Noen liker å ha det slik, og opplever lite press som negativt og lite motiverende. Dette er individuelt.</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8</a:t>
            </a:fld>
            <a:endParaRPr lang="nb-NO"/>
          </a:p>
        </p:txBody>
      </p:sp>
    </p:spTree>
    <p:extLst>
      <p:ext uri="{BB962C8B-B14F-4D97-AF65-F5344CB8AC3E}">
        <p14:creationId xmlns:p14="http://schemas.microsoft.com/office/powerpoint/2010/main" val="152131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buFont typeface="Arial" panose="020B0604020202020204" pitchFamily="34" charset="0"/>
              <a:buChar char="•"/>
            </a:pPr>
            <a:r>
              <a:rPr lang="nb-NO" sz="1100" dirty="0"/>
              <a:t>Alt som skaper en opplevelse av stress, er stresskilder for en person</a:t>
            </a:r>
          </a:p>
          <a:p>
            <a:pPr marL="171450" indent="-171450">
              <a:buFont typeface="Arial" panose="020B0604020202020204" pitchFamily="34" charset="0"/>
              <a:buChar char="•"/>
            </a:pPr>
            <a:r>
              <a:rPr lang="nb-NO" sz="1100" dirty="0"/>
              <a:t>Stresskilder:</a:t>
            </a:r>
          </a:p>
          <a:p>
            <a:pPr marL="685800" lvl="1" indent="-228600">
              <a:buFont typeface="+mj-lt"/>
              <a:buAutoNum type="arabicPeriod"/>
            </a:pPr>
            <a:r>
              <a:rPr lang="nb-NO" sz="1100" dirty="0"/>
              <a:t>Psykologiske</a:t>
            </a:r>
          </a:p>
          <a:p>
            <a:pPr marL="685800" lvl="1" indent="-228600">
              <a:buFont typeface="+mj-lt"/>
              <a:buAutoNum type="arabicPeriod"/>
            </a:pPr>
            <a:r>
              <a:rPr lang="nb-NO" sz="1100" dirty="0"/>
              <a:t>Relasjonelle</a:t>
            </a:r>
          </a:p>
          <a:p>
            <a:pPr marL="685800" lvl="1" indent="-228600">
              <a:buFont typeface="+mj-lt"/>
              <a:buAutoNum type="arabicPeriod"/>
            </a:pPr>
            <a:r>
              <a:rPr lang="nb-NO" sz="1100" dirty="0"/>
              <a:t>Større livsendringer og hverdagsutfordringer</a:t>
            </a:r>
          </a:p>
          <a:p>
            <a:pPr marL="685800" lvl="1" indent="-228600">
              <a:buFont typeface="+mj-lt"/>
              <a:buAutoNum type="arabicPeriod"/>
            </a:pPr>
            <a:r>
              <a:rPr lang="nb-NO" sz="1100" dirty="0"/>
              <a:t>Kroppslige</a:t>
            </a:r>
          </a:p>
          <a:p>
            <a:pPr marL="171450" indent="-171450">
              <a:buFont typeface="Arial" panose="020B0604020202020204" pitchFamily="34" charset="0"/>
              <a:buChar char="•"/>
            </a:pPr>
            <a:r>
              <a:rPr lang="nb-NO" sz="1100" dirty="0"/>
              <a:t>Flere stresskilder samtidig ≈ større totalbelastning og ofte større risiko for ustabilitet og tilbakefall</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9</a:t>
            </a:fld>
            <a:endParaRPr lang="nb-NO"/>
          </a:p>
        </p:txBody>
      </p:sp>
    </p:spTree>
    <p:extLst>
      <p:ext uri="{BB962C8B-B14F-4D97-AF65-F5344CB8AC3E}">
        <p14:creationId xmlns:p14="http://schemas.microsoft.com/office/powerpoint/2010/main" val="156078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06.01.2025</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EB59E-029B-3BA8-B23E-00AFC2888E59}"/>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5241157"/>
            <a:ext cx="10787757" cy="784830"/>
          </a:xfrm>
        </p:spPr>
        <p:txBody>
          <a:bodyPr anchor="t">
            <a:normAutofit/>
          </a:bodyPr>
          <a:lstStyle/>
          <a:p>
            <a:r>
              <a:rPr lang="nb-NO" sz="5000" dirty="0">
                <a:latin typeface="+mj-lt"/>
              </a:rPr>
              <a:t>Stress og angst</a:t>
            </a:r>
          </a:p>
        </p:txBody>
      </p:sp>
      <p:sp>
        <p:nvSpPr>
          <p:cNvPr id="3" name="Ellipse 2">
            <a:extLst>
              <a:ext uri="{FF2B5EF4-FFF2-40B4-BE49-F238E27FC236}">
                <a16:creationId xmlns:a16="http://schemas.microsoft.com/office/drawing/2014/main" id="{0B79227D-7747-045A-1E31-873A1D7A03EC}"/>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7</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00325" y="949527"/>
            <a:ext cx="8610600" cy="701731"/>
          </a:xfrm>
        </p:spPr>
        <p:txBody>
          <a:bodyPr anchor="ctr"/>
          <a:lstStyle/>
          <a:p>
            <a:r>
              <a:rPr lang="nb-NO" dirty="0"/>
              <a:t>1) Psykologiske stresskilder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Tilbakevendende </a:t>
            </a:r>
            <a:r>
              <a:rPr lang="nb-NO" b="1" dirty="0">
                <a:ea typeface="Cambria" panose="02040503050406030204" pitchFamily="18" charset="0"/>
                <a:cs typeface="Calibri" panose="020F0502020204030204" pitchFamily="34" charset="0"/>
              </a:rPr>
              <a:t>negative tanker og vonde følelser</a:t>
            </a:r>
            <a:endParaRPr lang="nb-NO" dirty="0">
              <a:ea typeface="Cambria" panose="02040503050406030204" pitchFamily="18" charset="0"/>
              <a:cs typeface="Calibri" panose="020F0502020204030204" pitchFamily="34" charset="0"/>
            </a:endParaRP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For eksempel relatert til:</a:t>
            </a:r>
          </a:p>
          <a:p>
            <a:pPr lvl="1"/>
            <a:r>
              <a:rPr lang="nb-NO" dirty="0">
                <a:ea typeface="Cambria" panose="02040503050406030204" pitchFamily="18" charset="0"/>
                <a:cs typeface="Calibri" panose="020F0502020204030204" pitchFamily="34" charset="0"/>
              </a:rPr>
              <a:t>Hendelser i fortiden </a:t>
            </a:r>
          </a:p>
          <a:p>
            <a:pPr lvl="1"/>
            <a:r>
              <a:rPr lang="nb-NO" altLang="nb-NO" dirty="0">
                <a:ea typeface="Cambria" panose="02040503050406030204" pitchFamily="18" charset="0"/>
                <a:cs typeface="Calibri" panose="020F0502020204030204" pitchFamily="34" charset="0"/>
              </a:rPr>
              <a:t>Bekymringer for framtiden</a:t>
            </a:r>
          </a:p>
          <a:p>
            <a:pPr lvl="1"/>
            <a:r>
              <a:rPr lang="nb-NO" altLang="nb-NO" dirty="0">
                <a:ea typeface="Cambria" panose="02040503050406030204" pitchFamily="18" charset="0"/>
                <a:cs typeface="Calibri" panose="020F0502020204030204" pitchFamily="34" charset="0"/>
              </a:rPr>
              <a:t>Indre konflikter om valg</a:t>
            </a:r>
            <a:endParaRPr lang="nb-NO" dirty="0">
              <a:ea typeface="Cambria" panose="02040503050406030204" pitchFamily="18" charset="0"/>
              <a:cs typeface="Calibri" panose="020F0502020204030204" pitchFamily="34" charset="0"/>
            </a:endParaRPr>
          </a:p>
          <a:p>
            <a:pPr lvl="1"/>
            <a:r>
              <a:rPr lang="nb-NO" dirty="0">
                <a:ea typeface="Cambria" panose="02040503050406030204" pitchFamily="18" charset="0"/>
                <a:cs typeface="Calibri" panose="020F0502020204030204" pitchFamily="34" charset="0"/>
              </a:rPr>
              <a:t>Psykiske plager og symptomer</a:t>
            </a:r>
            <a:endParaRPr lang="nb-NO" altLang="nb-NO" dirty="0">
              <a:ea typeface="Cambria" panose="02040503050406030204" pitchFamily="18" charset="0"/>
              <a:cs typeface="Calibri" panose="020F0502020204030204" pitchFamily="34" charset="0"/>
            </a:endParaRPr>
          </a:p>
        </p:txBody>
      </p:sp>
      <p:pic>
        <p:nvPicPr>
          <p:cNvPr id="4" name="Bilde 3">
            <a:extLst>
              <a:ext uri="{FF2B5EF4-FFF2-40B4-BE49-F238E27FC236}">
                <a16:creationId xmlns:a16="http://schemas.microsoft.com/office/drawing/2014/main" id="{A1CC1AB7-3AC2-8869-DD1A-10F338C37B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5651" y="347893"/>
            <a:ext cx="1905000" cy="1905000"/>
          </a:xfrm>
          <a:prstGeom prst="rect">
            <a:avLst/>
          </a:prstGeom>
        </p:spPr>
      </p:pic>
    </p:spTree>
    <p:extLst>
      <p:ext uri="{BB962C8B-B14F-4D97-AF65-F5344CB8AC3E}">
        <p14:creationId xmlns:p14="http://schemas.microsoft.com/office/powerpoint/2010/main" val="66171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chor="t">
            <a:noAutofit/>
          </a:bodyPr>
          <a:lstStyle/>
          <a:p>
            <a:r>
              <a:rPr lang="nb-NO" dirty="0"/>
              <a:t>Vanlige psykiske</a:t>
            </a:r>
            <a:r>
              <a:rPr lang="nb-NO" altLang="nb-NO" dirty="0"/>
              <a:t> tilleggslidelser</a:t>
            </a:r>
          </a:p>
        </p:txBody>
      </p:sp>
      <p:sp>
        <p:nvSpPr>
          <p:cNvPr id="32771" name="Rectangle 3"/>
          <p:cNvSpPr>
            <a:spLocks noGrp="1" noChangeArrowheads="1"/>
          </p:cNvSpPr>
          <p:nvPr>
            <p:ph idx="1"/>
          </p:nvPr>
        </p:nvSpPr>
        <p:spPr/>
        <p:txBody>
          <a:bodyPr anchor="b">
            <a:normAutofit/>
          </a:bodyPr>
          <a:lstStyle/>
          <a:p>
            <a:pPr>
              <a:spcBef>
                <a:spcPct val="10000"/>
              </a:spcBef>
              <a:defRPr/>
            </a:pPr>
            <a:r>
              <a:rPr lang="nb-NO" altLang="nb-NO" dirty="0">
                <a:solidFill>
                  <a:schemeClr val="tx1"/>
                </a:solidFill>
                <a:ea typeface="Cambria" panose="02040503050406030204" pitchFamily="18" charset="0"/>
                <a:cs typeface="Calibri" panose="020F0502020204030204" pitchFamily="34" charset="0"/>
              </a:rPr>
              <a:t>Angstlidelser</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Rusmiddelmisbruk</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Søvnforstyrrelser</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ADHD</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Psykologiske traumer / PTSD</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Spiseforstyrrelser</a:t>
            </a:r>
          </a:p>
          <a:p>
            <a:pPr>
              <a:spcBef>
                <a:spcPct val="10000"/>
              </a:spcBef>
              <a:defRPr/>
            </a:pPr>
            <a:r>
              <a:rPr lang="nb-NO" altLang="nb-NO" dirty="0">
                <a:solidFill>
                  <a:schemeClr val="tx1"/>
                </a:solidFill>
                <a:ea typeface="Cambria" panose="02040503050406030204" pitchFamily="18" charset="0"/>
                <a:cs typeface="Calibri" panose="020F0502020204030204" pitchFamily="34" charset="0"/>
              </a:rPr>
              <a:t>Personlighetsforstyrrelser</a:t>
            </a:r>
          </a:p>
          <a:p>
            <a:pPr lvl="1" eaLnBrk="1" hangingPunct="1">
              <a:lnSpc>
                <a:spcPct val="90000"/>
              </a:lnSpc>
              <a:spcBef>
                <a:spcPct val="10000"/>
              </a:spcBef>
              <a:buFont typeface="Wingdings" panose="05000000000000000000" pitchFamily="2" charset="2"/>
              <a:buChar char="Ø"/>
              <a:defRPr/>
            </a:pPr>
            <a:endParaRPr lang="nb-NO" altLang="nb-NO" dirty="0">
              <a:solidFill>
                <a:schemeClr val="tx1"/>
              </a:solidFill>
              <a:ea typeface="Cambria" panose="02040503050406030204" pitchFamily="18" charset="0"/>
              <a:cs typeface="Calibri" panose="020F0502020204030204" pitchFamily="34" charset="0"/>
            </a:endParaRPr>
          </a:p>
          <a:p>
            <a:pPr>
              <a:spcBef>
                <a:spcPct val="10000"/>
              </a:spcBef>
              <a:buFont typeface="Wingdings" panose="05000000000000000000" pitchFamily="2" charset="2"/>
              <a:buChar char="ü"/>
              <a:defRPr/>
            </a:pPr>
            <a:r>
              <a:rPr lang="nb-NO" altLang="nb-NO" b="1" dirty="0">
                <a:solidFill>
                  <a:schemeClr val="tx1"/>
                </a:solidFill>
                <a:ea typeface="Cambria" panose="02040503050406030204" pitchFamily="18" charset="0"/>
                <a:cs typeface="Calibri" panose="020F0502020204030204" pitchFamily="34" charset="0"/>
              </a:rPr>
              <a:t>Behandling av disse kan bedre forløpet av bipolar lidelse</a:t>
            </a:r>
          </a:p>
        </p:txBody>
      </p:sp>
      <p:sp>
        <p:nvSpPr>
          <p:cNvPr id="49157" name="Plassholder for lysbildenumm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ClrTx/>
              <a:buFontTx/>
              <a:buNone/>
            </a:pPr>
            <a:fld id="{F0EA8C7C-4E37-45E5-A16E-9B112CE25E5A}" type="slidenum">
              <a:rPr lang="nb-NO" altLang="nb-NO" sz="1200">
                <a:solidFill>
                  <a:srgbClr val="898989"/>
                </a:solidFill>
                <a:latin typeface="Calibri" panose="020F0502020204030204" pitchFamily="34" charset="0"/>
              </a:rPr>
              <a:pPr>
                <a:spcBef>
                  <a:spcPct val="0"/>
                </a:spcBef>
                <a:buClrTx/>
                <a:buFontTx/>
                <a:buNone/>
              </a:pPr>
              <a:t>11</a:t>
            </a:fld>
            <a:endParaRPr lang="nb-NO" altLang="nb-NO" sz="1200">
              <a:solidFill>
                <a:srgbClr val="898989"/>
              </a:solidFill>
              <a:latin typeface="Calibri" panose="020F0502020204030204" pitchFamily="34" charset="0"/>
            </a:endParaRPr>
          </a:p>
        </p:txBody>
      </p:sp>
    </p:spTree>
    <p:extLst>
      <p:ext uri="{BB962C8B-B14F-4D97-AF65-F5344CB8AC3E}">
        <p14:creationId xmlns:p14="http://schemas.microsoft.com/office/powerpoint/2010/main" val="346013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fade">
                                      <p:cBhvr>
                                        <p:cTn id="13" dur="500"/>
                                        <p:tgtEl>
                                          <p:spTgt spid="327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fade">
                                      <p:cBhvr>
                                        <p:cTn id="16" dur="500"/>
                                        <p:tgtEl>
                                          <p:spTgt spid="327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fade">
                                      <p:cBhvr>
                                        <p:cTn id="19" dur="500"/>
                                        <p:tgtEl>
                                          <p:spTgt spid="3277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771">
                                            <p:txEl>
                                              <p:pRg st="5" end="5"/>
                                            </p:txEl>
                                          </p:spTgt>
                                        </p:tgtEl>
                                        <p:attrNameLst>
                                          <p:attrName>style.visibility</p:attrName>
                                        </p:attrNameLst>
                                      </p:cBhvr>
                                      <p:to>
                                        <p:strVal val="visible"/>
                                      </p:to>
                                    </p:set>
                                    <p:animEffect transition="in" filter="fade">
                                      <p:cBhvr>
                                        <p:cTn id="22" dur="500"/>
                                        <p:tgtEl>
                                          <p:spTgt spid="3277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animEffect transition="in" filter="fade">
                                      <p:cBhvr>
                                        <p:cTn id="25" dur="500"/>
                                        <p:tgtEl>
                                          <p:spTgt spid="3277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771">
                                            <p:txEl>
                                              <p:pRg st="8" end="8"/>
                                            </p:txEl>
                                          </p:spTgt>
                                        </p:tgtEl>
                                        <p:attrNameLst>
                                          <p:attrName>style.visibility</p:attrName>
                                        </p:attrNameLst>
                                      </p:cBhvr>
                                      <p:to>
                                        <p:strVal val="visible"/>
                                      </p:to>
                                    </p:set>
                                    <p:animEffect transition="in" filter="fade">
                                      <p:cBhvr>
                                        <p:cTn id="28" dur="500"/>
                                        <p:tgtEl>
                                          <p:spTgt spid="32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03499" y="949527"/>
            <a:ext cx="8607425" cy="701731"/>
          </a:xfrm>
        </p:spPr>
        <p:txBody>
          <a:bodyPr anchor="ctr"/>
          <a:lstStyle/>
          <a:p>
            <a:r>
              <a:rPr lang="nb-NO" dirty="0"/>
              <a:t>2) Relasjonelle stresskilder</a:t>
            </a:r>
          </a:p>
        </p:txBody>
      </p:sp>
      <p:sp>
        <p:nvSpPr>
          <p:cNvPr id="3" name="Plassholder for innhold 2"/>
          <p:cNvSpPr>
            <a:spLocks noGrp="1"/>
          </p:cNvSpPr>
          <p:nvPr>
            <p:ph idx="1"/>
          </p:nvPr>
        </p:nvSpPr>
        <p:spPr>
          <a:xfrm>
            <a:off x="695325" y="2584704"/>
            <a:ext cx="10801350" cy="3724021"/>
          </a:xfrm>
        </p:spPr>
        <p:txBody>
          <a:bodyPr anchor="b">
            <a:normAutofit fontScale="92500"/>
          </a:bodyPr>
          <a:lstStyle/>
          <a:p>
            <a:r>
              <a:rPr lang="nb-NO" dirty="0">
                <a:ea typeface="Cambria" panose="02040503050406030204" pitchFamily="18" charset="0"/>
                <a:cs typeface="Calibri" panose="020F0502020204030204" pitchFamily="34" charset="0"/>
              </a:rPr>
              <a:t>Konflikter</a:t>
            </a:r>
          </a:p>
          <a:p>
            <a:r>
              <a:rPr lang="nb-NO" dirty="0">
                <a:ea typeface="Cambria" panose="02040503050406030204" pitchFamily="18" charset="0"/>
                <a:cs typeface="Calibri" panose="020F0502020204030204" pitchFamily="34" charset="0"/>
              </a:rPr>
              <a:t>Undertrykkelse, mishandling og misbruk</a:t>
            </a:r>
          </a:p>
          <a:p>
            <a:r>
              <a:rPr lang="nb-NO" dirty="0">
                <a:ea typeface="Cambria" panose="02040503050406030204" pitchFamily="18" charset="0"/>
                <a:cs typeface="Calibri" panose="020F0502020204030204" pitchFamily="34" charset="0"/>
              </a:rPr>
              <a:t>Tap</a:t>
            </a:r>
          </a:p>
          <a:p>
            <a:r>
              <a:rPr lang="nb-NO" dirty="0">
                <a:ea typeface="Cambria" panose="02040503050406030204" pitchFamily="18" charset="0"/>
                <a:cs typeface="Calibri" panose="020F0502020204030204" pitchFamily="34" charset="0"/>
              </a:rPr>
              <a:t>Sykdom m.m. hos nære personer</a:t>
            </a:r>
          </a:p>
          <a:p>
            <a:r>
              <a:rPr lang="nb-NO" dirty="0">
                <a:ea typeface="Cambria" panose="02040503050406030204" pitchFamily="18" charset="0"/>
                <a:cs typeface="Calibri" panose="020F0502020204030204" pitchFamily="34" charset="0"/>
              </a:rPr>
              <a:t>Ensomhet</a:t>
            </a:r>
          </a:p>
          <a:p>
            <a:pPr marL="0" indent="0">
              <a:buNone/>
            </a:pPr>
            <a:endParaRPr lang="nb-NO" dirty="0">
              <a:solidFill>
                <a:schemeClr val="tx1"/>
              </a:solidFill>
              <a:ea typeface="Cambria" panose="02040503050406030204" pitchFamily="18" charset="0"/>
              <a:cs typeface="Calibri" panose="020F0502020204030204" pitchFamily="34" charset="0"/>
            </a:endParaRPr>
          </a:p>
          <a:p>
            <a:pPr>
              <a:buFont typeface="Wingdings" panose="05000000000000000000" pitchFamily="2" charset="2"/>
              <a:buChar char="ü"/>
            </a:pPr>
            <a:r>
              <a:rPr lang="nb-NO" b="1" dirty="0">
                <a:solidFill>
                  <a:schemeClr val="tx1"/>
                </a:solidFill>
                <a:ea typeface="Cambria" panose="02040503050406030204" pitchFamily="18" charset="0"/>
                <a:cs typeface="Calibri" panose="020F0502020204030204" pitchFamily="34" charset="0"/>
              </a:rPr>
              <a:t>Bedre samspill mellom familiemedlemmer er vist å føre til færre tilbakefall</a:t>
            </a:r>
            <a:endParaRPr lang="nb-NO" dirty="0">
              <a:solidFill>
                <a:schemeClr val="tx1"/>
              </a:solidFill>
              <a:ea typeface="Cambria" panose="02040503050406030204" pitchFamily="18" charset="0"/>
              <a:cs typeface="Calibri" panose="020F0502020204030204" pitchFamily="34" charset="0"/>
            </a:endParaRPr>
          </a:p>
        </p:txBody>
      </p:sp>
      <p:pic>
        <p:nvPicPr>
          <p:cNvPr id="4" name="Bilde 3" descr="Et bilde som inneholder sketch, tegning, strektegning, illustrasjon&#10;&#10;Automatisk generert beskrivelse">
            <a:extLst>
              <a:ext uri="{FF2B5EF4-FFF2-40B4-BE49-F238E27FC236}">
                <a16:creationId xmlns:a16="http://schemas.microsoft.com/office/drawing/2014/main" id="{660BF63C-C2B7-04BC-1601-4FE02454D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51" y="347893"/>
            <a:ext cx="1905000" cy="1905000"/>
          </a:xfrm>
          <a:prstGeom prst="rect">
            <a:avLst/>
          </a:prstGeom>
        </p:spPr>
      </p:pic>
    </p:spTree>
    <p:extLst>
      <p:ext uri="{BB962C8B-B14F-4D97-AF65-F5344CB8AC3E}">
        <p14:creationId xmlns:p14="http://schemas.microsoft.com/office/powerpoint/2010/main" val="76384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03499" y="549275"/>
            <a:ext cx="8607425" cy="1438021"/>
          </a:xfrm>
        </p:spPr>
        <p:txBody>
          <a:bodyPr anchor="ctr"/>
          <a:lstStyle/>
          <a:p>
            <a:r>
              <a:rPr lang="nb-NO" dirty="0"/>
              <a:t>3) Større livsendringer og hverdagsutfordringer</a:t>
            </a:r>
          </a:p>
        </p:txBody>
      </p:sp>
      <p:sp>
        <p:nvSpPr>
          <p:cNvPr id="4" name="Plassholder for innhold 3"/>
          <p:cNvSpPr>
            <a:spLocks noGrp="1"/>
          </p:cNvSpPr>
          <p:nvPr>
            <p:ph idx="1"/>
          </p:nvPr>
        </p:nvSpPr>
        <p:spPr/>
        <p:txBody>
          <a:bodyPr anchor="b">
            <a:normAutofit/>
          </a:bodyPr>
          <a:lstStyle/>
          <a:p>
            <a:pPr marL="0" indent="0">
              <a:buNone/>
            </a:pPr>
            <a:r>
              <a:rPr lang="nb-NO" sz="2800" b="1" dirty="0"/>
              <a:t>Større livsendringer</a:t>
            </a:r>
            <a:endParaRPr lang="nb-NO" b="1" dirty="0"/>
          </a:p>
          <a:p>
            <a:r>
              <a:rPr lang="nb-NO" dirty="0"/>
              <a:t>Bryllup, samlivsbrudd</a:t>
            </a:r>
          </a:p>
          <a:p>
            <a:r>
              <a:rPr lang="nb-NO" dirty="0"/>
              <a:t>Oppsigelse fra / bytte av jobb</a:t>
            </a:r>
          </a:p>
          <a:p>
            <a:r>
              <a:rPr lang="nb-NO" dirty="0"/>
              <a:t>Flytting, oppussing</a:t>
            </a:r>
          </a:p>
          <a:p>
            <a:r>
              <a:rPr lang="nb-NO" dirty="0"/>
              <a:t>Ulykker, dødsfall</a:t>
            </a:r>
          </a:p>
          <a:p>
            <a:r>
              <a:rPr lang="nb-NO" dirty="0"/>
              <a:t>Økonomiske problemer</a:t>
            </a:r>
          </a:p>
        </p:txBody>
      </p:sp>
      <p:sp>
        <p:nvSpPr>
          <p:cNvPr id="6" name="Plassholder for innhold 5"/>
          <p:cNvSpPr>
            <a:spLocks noGrp="1"/>
          </p:cNvSpPr>
          <p:nvPr>
            <p:ph sz="quarter" idx="4294967295"/>
          </p:nvPr>
        </p:nvSpPr>
        <p:spPr>
          <a:xfrm>
            <a:off x="7008813" y="2945475"/>
            <a:ext cx="5183187" cy="3412018"/>
          </a:xfrm>
        </p:spPr>
        <p:txBody>
          <a:bodyPr anchor="b">
            <a:normAutofit/>
          </a:bodyPr>
          <a:lstStyle/>
          <a:p>
            <a:pPr marL="0" indent="0">
              <a:buNone/>
            </a:pPr>
            <a:r>
              <a:rPr lang="nb-NO" sz="2800" b="1" dirty="0">
                <a:latin typeface="+mn-lt"/>
              </a:rPr>
              <a:t>Hverdagsutfordringer</a:t>
            </a:r>
          </a:p>
          <a:p>
            <a:r>
              <a:rPr lang="nb-NO" dirty="0">
                <a:latin typeface="+mn-lt"/>
              </a:rPr>
              <a:t>Tidsnød</a:t>
            </a:r>
          </a:p>
          <a:p>
            <a:r>
              <a:rPr lang="nb-NO" dirty="0">
                <a:latin typeface="+mn-lt"/>
              </a:rPr>
              <a:t>Bekymringer relatert til </a:t>
            </a:r>
          </a:p>
          <a:p>
            <a:pPr lvl="1"/>
            <a:r>
              <a:rPr lang="nb-NO" dirty="0">
                <a:latin typeface="+mn-lt"/>
              </a:rPr>
              <a:t>Omsorg for andre</a:t>
            </a:r>
          </a:p>
          <a:p>
            <a:pPr lvl="1"/>
            <a:r>
              <a:rPr lang="nb-NO" dirty="0">
                <a:latin typeface="+mn-lt"/>
              </a:rPr>
              <a:t>Gjøremål</a:t>
            </a:r>
          </a:p>
          <a:p>
            <a:pPr lvl="1"/>
            <a:r>
              <a:rPr lang="nb-NO" dirty="0">
                <a:latin typeface="+mn-lt"/>
              </a:rPr>
              <a:t>Prestasjoner</a:t>
            </a:r>
          </a:p>
          <a:p>
            <a:pPr lvl="1"/>
            <a:r>
              <a:rPr lang="nb-NO" dirty="0">
                <a:latin typeface="+mn-lt"/>
              </a:rPr>
              <a:t>Økonomi</a:t>
            </a:r>
          </a:p>
        </p:txBody>
      </p:sp>
      <p:pic>
        <p:nvPicPr>
          <p:cNvPr id="5" name="Bilde 4" descr="Et bilde som inneholder diagram, clip art, design, illustrasjon&#10;&#10;Automatisk generert beskrivelse">
            <a:extLst>
              <a:ext uri="{FF2B5EF4-FFF2-40B4-BE49-F238E27FC236}">
                <a16:creationId xmlns:a16="http://schemas.microsoft.com/office/drawing/2014/main" id="{1D5DF665-8E97-6DF9-B614-444C08AE8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51" y="347893"/>
            <a:ext cx="1905000" cy="1905000"/>
          </a:xfrm>
          <a:prstGeom prst="rect">
            <a:avLst/>
          </a:prstGeom>
        </p:spPr>
      </p:pic>
    </p:spTree>
    <p:extLst>
      <p:ext uri="{BB962C8B-B14F-4D97-AF65-F5344CB8AC3E}">
        <p14:creationId xmlns:p14="http://schemas.microsoft.com/office/powerpoint/2010/main" val="401548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500"/>
                                        <p:tgtEl>
                                          <p:spTgt spid="4">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03499" y="949527"/>
            <a:ext cx="8607425" cy="701731"/>
          </a:xfrm>
        </p:spPr>
        <p:txBody>
          <a:bodyPr anchor="ctr"/>
          <a:lstStyle/>
          <a:p>
            <a:r>
              <a:rPr lang="nb-NO" dirty="0">
                <a:ea typeface="Cambria" panose="02040503050406030204" pitchFamily="18" charset="0"/>
              </a:rPr>
              <a:t>4) Kroppslige stresskilder</a:t>
            </a:r>
            <a:endParaRPr lang="nb-NO" dirty="0"/>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Smerte </a:t>
            </a:r>
          </a:p>
          <a:p>
            <a:r>
              <a:rPr lang="nb-NO" dirty="0">
                <a:ea typeface="Cambria" panose="02040503050406030204" pitchFamily="18" charset="0"/>
                <a:cs typeface="Calibri" panose="020F0502020204030204" pitchFamily="34" charset="0"/>
              </a:rPr>
              <a:t>Somatiske sykdommer </a:t>
            </a:r>
          </a:p>
          <a:p>
            <a:r>
              <a:rPr lang="nb-NO" dirty="0">
                <a:ea typeface="Cambria" panose="02040503050406030204" pitchFamily="18" charset="0"/>
                <a:cs typeface="Calibri" panose="020F0502020204030204" pitchFamily="34" charset="0"/>
              </a:rPr>
              <a:t>Andre større kroppslige endringer </a:t>
            </a:r>
          </a:p>
          <a:p>
            <a:r>
              <a:rPr lang="nb-NO" dirty="0">
                <a:ea typeface="Cambria" panose="02040503050406030204" pitchFamily="18" charset="0"/>
                <a:cs typeface="Calibri" panose="020F0502020204030204" pitchFamily="34" charset="0"/>
              </a:rPr>
              <a:t>Rusmiddelbruk og abstinenssymptomer</a:t>
            </a:r>
          </a:p>
        </p:txBody>
      </p:sp>
      <p:pic>
        <p:nvPicPr>
          <p:cNvPr id="4" name="Bilde 3" descr="Et bilde som inneholder sirkel, clip art, Grafikk, kunst&#10;&#10;Automatisk generert beskrivelse">
            <a:extLst>
              <a:ext uri="{FF2B5EF4-FFF2-40B4-BE49-F238E27FC236}">
                <a16:creationId xmlns:a16="http://schemas.microsoft.com/office/drawing/2014/main" id="{BA09208C-86E1-496F-06A2-9815C76C4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51" y="347893"/>
            <a:ext cx="1905000" cy="1905000"/>
          </a:xfrm>
          <a:prstGeom prst="rect">
            <a:avLst/>
          </a:prstGeom>
        </p:spPr>
      </p:pic>
    </p:spTree>
    <p:extLst>
      <p:ext uri="{BB962C8B-B14F-4D97-AF65-F5344CB8AC3E}">
        <p14:creationId xmlns:p14="http://schemas.microsoft.com/office/powerpoint/2010/main" val="189597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Positivt stress</a:t>
            </a:r>
          </a:p>
        </p:txBody>
      </p:sp>
      <p:sp>
        <p:nvSpPr>
          <p:cNvPr id="3" name="Plassholder for innhold 2"/>
          <p:cNvSpPr>
            <a:spLocks noGrp="1"/>
          </p:cNvSpPr>
          <p:nvPr>
            <p:ph idx="1"/>
          </p:nvPr>
        </p:nvSpPr>
        <p:spPr/>
        <p:txBody>
          <a:bodyPr anchor="b">
            <a:normAutofit/>
          </a:bodyPr>
          <a:lstStyle/>
          <a:p>
            <a:pPr marL="0" indent="0">
              <a:buNone/>
            </a:pPr>
            <a:r>
              <a:rPr lang="nb-NO" dirty="0">
                <a:ea typeface="Cambria" panose="02040503050406030204" pitchFamily="18" charset="0"/>
                <a:cs typeface="Calibri" panose="020F0502020204030204" pitchFamily="34" charset="0"/>
              </a:rPr>
              <a:t>Er forbundet med…</a:t>
            </a:r>
          </a:p>
          <a:p>
            <a:pPr lvl="1"/>
            <a:r>
              <a:rPr lang="nb-NO" dirty="0">
                <a:ea typeface="Cambria" panose="02040503050406030204" pitchFamily="18" charset="0"/>
                <a:cs typeface="Calibri" panose="020F0502020204030204" pitchFamily="34" charset="0"/>
              </a:rPr>
              <a:t>Positive følelser</a:t>
            </a:r>
          </a:p>
          <a:p>
            <a:pPr lvl="1"/>
            <a:r>
              <a:rPr lang="nb-NO" dirty="0">
                <a:ea typeface="Cambria" panose="02040503050406030204" pitchFamily="18" charset="0"/>
                <a:cs typeface="Calibri" panose="020F0502020204030204" pitchFamily="34" charset="0"/>
              </a:rPr>
              <a:t>Positive utfordringer og hendelser</a:t>
            </a:r>
          </a:p>
          <a:p>
            <a:pPr lvl="1"/>
            <a:r>
              <a:rPr lang="nb-NO" dirty="0">
                <a:ea typeface="Cambria" panose="02040503050406030204" pitchFamily="18" charset="0"/>
                <a:cs typeface="Calibri" panose="020F0502020204030204" pitchFamily="34" charset="0"/>
              </a:rPr>
              <a:t>Opplevelse av stor grad av kontroll og lite behov for sosial støtte</a:t>
            </a:r>
          </a:p>
          <a:p>
            <a:endParaRPr lang="nb-NO" dirty="0">
              <a:ea typeface="Cambria" panose="02040503050406030204" pitchFamily="18" charset="0"/>
              <a:cs typeface="Calibri" panose="020F0502020204030204" pitchFamily="34" charset="0"/>
            </a:endParaRPr>
          </a:p>
          <a:p>
            <a:pPr marL="0" indent="0">
              <a:buNone/>
            </a:pPr>
            <a:r>
              <a:rPr lang="nb-NO" dirty="0">
                <a:ea typeface="Cambria" panose="02040503050406030204" pitchFamily="18" charset="0"/>
                <a:cs typeface="Calibri" panose="020F0502020204030204" pitchFamily="34" charset="0"/>
              </a:rPr>
              <a:t>Er vanligvis sunt og avgjørende for positiv utvikling og et godt liv</a:t>
            </a:r>
          </a:p>
        </p:txBody>
      </p:sp>
    </p:spTree>
    <p:extLst>
      <p:ext uri="{BB962C8B-B14F-4D97-AF65-F5344CB8AC3E}">
        <p14:creationId xmlns:p14="http://schemas.microsoft.com/office/powerpoint/2010/main" val="16067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err="1"/>
              <a:t>Hypersensitivitet</a:t>
            </a:r>
            <a:r>
              <a:rPr lang="nb-NO" dirty="0"/>
              <a:t> for belønning</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Positivt stress relatert til </a:t>
            </a:r>
            <a:r>
              <a:rPr lang="nb-NO" i="1" dirty="0">
                <a:ea typeface="Cambria" panose="02040503050406030204" pitchFamily="18" charset="0"/>
                <a:cs typeface="Calibri" panose="020F0502020204030204" pitchFamily="34" charset="0"/>
              </a:rPr>
              <a:t>hypersensitivitet for belønning</a:t>
            </a:r>
            <a:r>
              <a:rPr lang="nb-NO" dirty="0">
                <a:ea typeface="Cambria" panose="02040503050406030204" pitchFamily="18" charset="0"/>
                <a:cs typeface="Calibri" panose="020F0502020204030204" pitchFamily="34" charset="0"/>
              </a:rPr>
              <a:t> </a:t>
            </a:r>
            <a:br>
              <a:rPr lang="nb-NO" dirty="0">
                <a:ea typeface="Cambria" panose="02040503050406030204" pitchFamily="18" charset="0"/>
                <a:cs typeface="Calibri" panose="020F0502020204030204" pitchFamily="34" charset="0"/>
              </a:rPr>
            </a:br>
            <a:r>
              <a:rPr lang="nb-NO" dirty="0">
                <a:ea typeface="Cambria" panose="02040503050406030204" pitchFamily="18" charset="0"/>
                <a:cs typeface="Calibri" panose="020F0502020204030204" pitchFamily="34" charset="0"/>
              </a:rPr>
              <a:t>kan føre til ustabilitet ved bipolar lidelse</a:t>
            </a:r>
          </a:p>
          <a:p>
            <a:pPr marL="457200" lvl="1" indent="0">
              <a:buNone/>
            </a:pPr>
            <a:endParaRPr lang="nb-NO" dirty="0">
              <a:ea typeface="Cambria" panose="02040503050406030204" pitchFamily="18" charset="0"/>
              <a:cs typeface="Calibri" panose="020F0502020204030204" pitchFamily="34" charset="0"/>
            </a:endParaRPr>
          </a:p>
          <a:p>
            <a:pPr lvl="1"/>
            <a:r>
              <a:rPr lang="nb-NO" dirty="0">
                <a:ea typeface="Cambria" panose="02040503050406030204" pitchFamily="18" charset="0"/>
                <a:cs typeface="Calibri" panose="020F0502020204030204" pitchFamily="34" charset="0"/>
              </a:rPr>
              <a:t>Blir lett motivert og ivrig ved muligheter for belønning</a:t>
            </a:r>
          </a:p>
          <a:p>
            <a:pPr lvl="1"/>
            <a:r>
              <a:rPr lang="nb-NO" dirty="0">
                <a:ea typeface="Cambria" panose="02040503050406030204" pitchFamily="18" charset="0"/>
                <a:cs typeface="Calibri" panose="020F0502020204030204" pitchFamily="34" charset="0"/>
              </a:rPr>
              <a:t>Reagerer mer positivt når belønning oppnås</a:t>
            </a:r>
          </a:p>
          <a:p>
            <a:pPr lvl="1"/>
            <a:r>
              <a:rPr lang="nb-NO" dirty="0">
                <a:ea typeface="Cambria" panose="02040503050406030204" pitchFamily="18" charset="0"/>
                <a:cs typeface="Calibri" panose="020F0502020204030204" pitchFamily="34" charset="0"/>
              </a:rPr>
              <a:t>Hjernens belønningssystem aktiveres og utskiller dopamin</a:t>
            </a:r>
          </a:p>
          <a:p>
            <a:pPr marL="457200" lvl="1" indent="0">
              <a:buNone/>
            </a:pPr>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Både jakten på belønning og hindringer underveis, </a:t>
            </a:r>
            <a:br>
              <a:rPr lang="nb-NO" dirty="0">
                <a:ea typeface="Cambria" panose="02040503050406030204" pitchFamily="18" charset="0"/>
                <a:cs typeface="Calibri" panose="020F0502020204030204" pitchFamily="34" charset="0"/>
              </a:rPr>
            </a:br>
            <a:r>
              <a:rPr lang="nb-NO" dirty="0">
                <a:ea typeface="Cambria" panose="02040503050406030204" pitchFamily="18" charset="0"/>
                <a:cs typeface="Calibri" panose="020F0502020204030204" pitchFamily="34" charset="0"/>
              </a:rPr>
              <a:t>øker risikoen for (</a:t>
            </a:r>
            <a:r>
              <a:rPr lang="nb-NO" dirty="0" err="1">
                <a:ea typeface="Cambria" panose="02040503050406030204" pitchFamily="18" charset="0"/>
                <a:cs typeface="Calibri" panose="020F0502020204030204" pitchFamily="34" charset="0"/>
              </a:rPr>
              <a:t>hypo</a:t>
            </a:r>
            <a:r>
              <a:rPr lang="nb-NO" dirty="0">
                <a:ea typeface="Cambria" panose="02040503050406030204" pitchFamily="18" charset="0"/>
                <a:cs typeface="Calibri" panose="020F0502020204030204" pitchFamily="34" charset="0"/>
              </a:rPr>
              <a:t>)mani</a:t>
            </a:r>
          </a:p>
        </p:txBody>
      </p:sp>
    </p:spTree>
    <p:extLst>
      <p:ext uri="{BB962C8B-B14F-4D97-AF65-F5344CB8AC3E}">
        <p14:creationId xmlns:p14="http://schemas.microsoft.com/office/powerpoint/2010/main" val="20631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45FE392-D74F-FBCF-EB18-B73E4D697A35}"/>
              </a:ext>
            </a:extLst>
          </p:cNvPr>
          <p:cNvPicPr>
            <a:picLocks noChangeAspect="1"/>
          </p:cNvPicPr>
          <p:nvPr/>
        </p:nvPicPr>
        <p:blipFill>
          <a:blip r:embed="rId3">
            <a:extLst>
              <a:ext uri="{28A0092B-C50C-407E-A947-70E740481C1C}">
                <a14:useLocalDpi xmlns:a14="http://schemas.microsoft.com/office/drawing/2010/main" val="0"/>
              </a:ext>
            </a:extLst>
          </a:blip>
          <a:srcRect l="-109" r="27637"/>
          <a:stretch/>
        </p:blipFill>
        <p:spPr>
          <a:xfrm>
            <a:off x="3270510" y="67733"/>
            <a:ext cx="8416120" cy="6319576"/>
          </a:xfrm>
          <a:prstGeom prst="rect">
            <a:avLst/>
          </a:prstGeom>
        </p:spPr>
      </p:pic>
      <p:sp>
        <p:nvSpPr>
          <p:cNvPr id="114692" name="TekstSylinder 2"/>
          <p:cNvSpPr txBox="1">
            <a:spLocks noChangeArrowheads="1"/>
          </p:cNvSpPr>
          <p:nvPr/>
        </p:nvSpPr>
        <p:spPr bwMode="auto">
          <a:xfrm>
            <a:off x="731838" y="2195670"/>
            <a:ext cx="38360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ClrTx/>
              <a:buFontTx/>
              <a:buNone/>
            </a:pPr>
            <a:r>
              <a:rPr lang="nb-NO" altLang="nb-NO" sz="2800" dirty="0">
                <a:latin typeface="+mn-lt"/>
                <a:ea typeface="Cambria" panose="02040503050406030204" pitchFamily="18" charset="0"/>
                <a:cs typeface="Calibri" panose="020F0502020204030204" pitchFamily="34" charset="0"/>
              </a:rPr>
              <a:t>Indirekte sammenheng mellom stress og affektiv ustabilitet</a:t>
            </a:r>
          </a:p>
        </p:txBody>
      </p:sp>
      <p:sp>
        <p:nvSpPr>
          <p:cNvPr id="114693" name="TekstSylinder 3"/>
          <p:cNvSpPr txBox="1">
            <a:spLocks noChangeArrowheads="1"/>
          </p:cNvSpPr>
          <p:nvPr/>
        </p:nvSpPr>
        <p:spPr bwMode="auto">
          <a:xfrm>
            <a:off x="9440827" y="6156477"/>
            <a:ext cx="21483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r">
              <a:spcBef>
                <a:spcPct val="0"/>
              </a:spcBef>
              <a:buClrTx/>
              <a:buFontTx/>
              <a:buNone/>
            </a:pPr>
            <a:r>
              <a:rPr lang="nb-NO" altLang="nb-NO" sz="900" dirty="0">
                <a:latin typeface="Calibri" panose="020F0502020204030204" pitchFamily="34" charset="0"/>
              </a:rPr>
              <a:t>© Dag V. Skjelstad og Universitetsforlaget</a:t>
            </a:r>
          </a:p>
        </p:txBody>
      </p:sp>
    </p:spTree>
    <p:extLst>
      <p:ext uri="{BB962C8B-B14F-4D97-AF65-F5344CB8AC3E}">
        <p14:creationId xmlns:p14="http://schemas.microsoft.com/office/powerpoint/2010/main" val="49069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fade">
                                      <p:cBhvr>
                                        <p:cTn id="7" dur="500"/>
                                        <p:tgtEl>
                                          <p:spTgt spid="11469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Summegruppe</a:t>
            </a:r>
          </a:p>
        </p:txBody>
      </p:sp>
      <p:sp>
        <p:nvSpPr>
          <p:cNvPr id="3" name="Plassholder for innhold 2"/>
          <p:cNvSpPr>
            <a:spLocks noGrp="1"/>
          </p:cNvSpPr>
          <p:nvPr>
            <p:ph idx="1"/>
          </p:nvPr>
        </p:nvSpPr>
        <p:spPr/>
        <p:txBody>
          <a:bodyPr anchor="b">
            <a:normAutofit fontScale="92500" lnSpcReduction="10000"/>
          </a:bodyPr>
          <a:lstStyle/>
          <a:p>
            <a:pPr marL="0" indent="0">
              <a:buNone/>
            </a:pPr>
            <a:r>
              <a:rPr lang="nb-NO" dirty="0"/>
              <a:t>Har du opplevd betydelig positivt eller negativt stress </a:t>
            </a:r>
            <a:br>
              <a:rPr lang="nb-NO" dirty="0"/>
            </a:br>
            <a:r>
              <a:rPr lang="nb-NO" dirty="0"/>
              <a:t>(eller en stor endring) før en eller flere </a:t>
            </a:r>
            <a:br>
              <a:rPr lang="nb-NO" dirty="0"/>
            </a:br>
            <a:r>
              <a:rPr lang="nb-NO" dirty="0"/>
              <a:t>affektive episoder? </a:t>
            </a:r>
          </a:p>
          <a:p>
            <a:endParaRPr lang="nb-NO" dirty="0"/>
          </a:p>
          <a:p>
            <a:pPr marL="0" indent="0">
              <a:buNone/>
            </a:pPr>
            <a:r>
              <a:rPr lang="nb-NO" i="1" dirty="0"/>
              <a:t>Hvis ja</a:t>
            </a:r>
          </a:p>
          <a:p>
            <a:pPr lvl="1"/>
            <a:r>
              <a:rPr lang="nb-NO" dirty="0"/>
              <a:t>Hva skjedde?</a:t>
            </a:r>
          </a:p>
          <a:p>
            <a:pPr lvl="1"/>
            <a:r>
              <a:rPr lang="nb-NO" dirty="0"/>
              <a:t>Ble daglige rutiner og/eller døgnrytmen forstyrret?</a:t>
            </a:r>
          </a:p>
          <a:p>
            <a:pPr lvl="1"/>
            <a:r>
              <a:rPr lang="nb-NO" dirty="0"/>
              <a:t>Endret stemningsleiet seg raskt eller gradvis?</a:t>
            </a:r>
          </a:p>
          <a:p>
            <a:endParaRPr lang="nb-NO" sz="2400" dirty="0"/>
          </a:p>
          <a:p>
            <a:pPr marL="0" indent="0">
              <a:buNone/>
            </a:pPr>
            <a:r>
              <a:rPr lang="nb-NO" i="1" dirty="0"/>
              <a:t>Hvis nei</a:t>
            </a:r>
          </a:p>
          <a:p>
            <a:pPr lvl="1"/>
            <a:r>
              <a:rPr lang="nb-NO" dirty="0"/>
              <a:t>Har du lagt merke til om det er andre ting i livet som har skjedd </a:t>
            </a:r>
            <a:br>
              <a:rPr lang="nb-NO" dirty="0"/>
            </a:br>
            <a:r>
              <a:rPr lang="nb-NO" dirty="0"/>
              <a:t>eller endret seg før et tilbakefall?</a:t>
            </a:r>
          </a:p>
        </p:txBody>
      </p:sp>
      <p:pic>
        <p:nvPicPr>
          <p:cNvPr id="5" name="Bilde 4">
            <a:extLst>
              <a:ext uri="{FF2B5EF4-FFF2-40B4-BE49-F238E27FC236}">
                <a16:creationId xmlns:a16="http://schemas.microsoft.com/office/drawing/2014/main" id="{8032B12B-4AAD-0D98-5DB4-84BE14EA98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35578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Stressreaksjoner og konsekvenser</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Stress er både en psykologisk og fysiologisk reaksjon</a:t>
            </a:r>
          </a:p>
          <a:p>
            <a:r>
              <a:rPr lang="nb-NO" dirty="0">
                <a:ea typeface="Cambria" panose="02040503050406030204" pitchFamily="18" charset="0"/>
                <a:cs typeface="Calibri" panose="020F0502020204030204" pitchFamily="34" charset="0"/>
              </a:rPr>
              <a:t>Negativt stress aktiverer hjernens fryktsystem</a:t>
            </a:r>
          </a:p>
          <a:p>
            <a:endParaRPr lang="nb-NO" dirty="0">
              <a:ea typeface="Cambria" panose="02040503050406030204" pitchFamily="18" charset="0"/>
              <a:cs typeface="Calibri" panose="020F0502020204030204" pitchFamily="34" charset="0"/>
            </a:endParaRPr>
          </a:p>
          <a:p>
            <a:pPr marL="0" indent="0">
              <a:buNone/>
            </a:pPr>
            <a:r>
              <a:rPr lang="nb-NO" dirty="0">
                <a:ea typeface="Cambria" panose="02040503050406030204" pitchFamily="18" charset="0"/>
                <a:cs typeface="Calibri" panose="020F0502020204030204" pitchFamily="34" charset="0"/>
              </a:rPr>
              <a:t>Vi skal se på hva som skjer med kropp og psyke når vi opplever:</a:t>
            </a:r>
          </a:p>
          <a:p>
            <a:pPr lvl="1"/>
            <a:r>
              <a:rPr lang="nb-NO" sz="2800" dirty="0">
                <a:ea typeface="Cambria" panose="02040503050406030204" pitchFamily="18" charset="0"/>
                <a:cs typeface="Calibri" panose="020F0502020204030204" pitchFamily="34" charset="0"/>
              </a:rPr>
              <a:t>En akutt trussel/fare</a:t>
            </a:r>
          </a:p>
          <a:p>
            <a:pPr lvl="1"/>
            <a:r>
              <a:rPr lang="nb-NO" sz="2800" dirty="0">
                <a:ea typeface="Cambria" panose="02040503050406030204" pitchFamily="18" charset="0"/>
                <a:cs typeface="Calibri" panose="020F0502020204030204" pitchFamily="34" charset="0"/>
              </a:rPr>
              <a:t>En vedvarende trussel</a:t>
            </a:r>
          </a:p>
        </p:txBody>
      </p:sp>
    </p:spTree>
    <p:extLst>
      <p:ext uri="{BB962C8B-B14F-4D97-AF65-F5344CB8AC3E}">
        <p14:creationId xmlns:p14="http://schemas.microsoft.com/office/powerpoint/2010/main" val="102643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74032E65-3D97-0E9C-44D1-AED8387073B9}"/>
              </a:ext>
            </a:extLst>
          </p:cNvPr>
          <p:cNvSpPr/>
          <p:nvPr/>
        </p:nvSpPr>
        <p:spPr>
          <a:xfrm>
            <a:off x="634289" y="163953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A5B3E66F-2828-1583-CA36-C24454486C4C}"/>
              </a:ext>
            </a:extLst>
          </p:cNvPr>
          <p:cNvSpPr/>
          <p:nvPr/>
        </p:nvSpPr>
        <p:spPr>
          <a:xfrm>
            <a:off x="634289" y="4688780"/>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58B49832-380E-7061-03D6-13641F5132A2}"/>
              </a:ext>
            </a:extLst>
          </p:cNvPr>
          <p:cNvSpPr/>
          <p:nvPr/>
        </p:nvSpPr>
        <p:spPr>
          <a:xfrm>
            <a:off x="634289" y="5792242"/>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i dag</a:t>
            </a:r>
          </a:p>
        </p:txBody>
      </p:sp>
      <p:sp>
        <p:nvSpPr>
          <p:cNvPr id="3" name="Plassholder for innhold 2"/>
          <p:cNvSpPr>
            <a:spLocks noGrp="1"/>
          </p:cNvSpPr>
          <p:nvPr>
            <p:ph idx="1"/>
          </p:nvPr>
        </p:nvSpPr>
        <p:spPr/>
        <p:txBody>
          <a:bodyPr anchor="b">
            <a:normAutofit/>
          </a:bodyPr>
          <a:lstStyle/>
          <a:p>
            <a:pPr marL="514350" indent="-514350">
              <a:buFont typeface="+mj-lt"/>
              <a:buAutoNum type="arabicPeriod"/>
            </a:pPr>
            <a:r>
              <a:rPr lang="nb-NO" dirty="0">
                <a:ea typeface="Cambria" panose="02040503050406030204" pitchFamily="18" charset="0"/>
              </a:rPr>
              <a:t>Noter søvnvansker og døgnrytmeforstyrrelser </a:t>
            </a:r>
            <a:br>
              <a:rPr lang="nb-NO" dirty="0">
                <a:ea typeface="Cambria" panose="02040503050406030204" pitchFamily="18" charset="0"/>
              </a:rPr>
            </a:br>
            <a:r>
              <a:rPr lang="nb-NO" dirty="0">
                <a:ea typeface="Cambria" panose="02040503050406030204" pitchFamily="18" charset="0"/>
              </a:rPr>
              <a:t>i </a:t>
            </a:r>
            <a:r>
              <a:rPr lang="nb-NO" b="1" dirty="0">
                <a:ea typeface="Cambria" panose="02040503050406030204" pitchFamily="18" charset="0"/>
              </a:rPr>
              <a:t>forebyggelsesplanen</a:t>
            </a:r>
            <a:r>
              <a:rPr lang="nb-NO" dirty="0">
                <a:ea typeface="Cambria" panose="02040503050406030204" pitchFamily="18" charset="0"/>
              </a:rPr>
              <a:t> hvis disse er en risikofaktor </a:t>
            </a:r>
            <a:br>
              <a:rPr lang="nb-NO" dirty="0">
                <a:ea typeface="Cambria" panose="02040503050406030204" pitchFamily="18" charset="0"/>
              </a:rPr>
            </a:br>
            <a:r>
              <a:rPr lang="nb-NO" dirty="0">
                <a:ea typeface="Cambria" panose="02040503050406030204" pitchFamily="18" charset="0"/>
              </a:rPr>
              <a:t>for tilbakefall</a:t>
            </a:r>
          </a:p>
          <a:p>
            <a:pPr lvl="1"/>
            <a:r>
              <a:rPr lang="nb-NO" dirty="0">
                <a:ea typeface="Cambria" panose="02040503050406030204" pitchFamily="18" charset="0"/>
              </a:rPr>
              <a:t>Spesifiser om dette gjelder en eller begge poler </a:t>
            </a:r>
            <a:br>
              <a:rPr lang="nb-NO" dirty="0">
                <a:ea typeface="Cambria" panose="02040503050406030204" pitchFamily="18" charset="0"/>
              </a:rPr>
            </a:br>
            <a:r>
              <a:rPr lang="nb-NO" dirty="0">
                <a:ea typeface="Cambria" panose="02040503050406030204" pitchFamily="18" charset="0"/>
              </a:rPr>
              <a:t>og hva som er utfordringen før hver av dem</a:t>
            </a:r>
          </a:p>
          <a:p>
            <a:pPr lvl="1"/>
            <a:r>
              <a:rPr lang="nb-NO" dirty="0">
                <a:ea typeface="Cambria" panose="02040503050406030204" pitchFamily="18" charset="0"/>
              </a:rPr>
              <a:t>Prøv å formulere tiltak</a:t>
            </a:r>
          </a:p>
          <a:p>
            <a:pPr lvl="1"/>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Les rådene i skjemaet «Søvnråd» og tenk gjennom dine søvnrutiner</a:t>
            </a:r>
          </a:p>
          <a:p>
            <a:pPr marL="514350" indent="-514350">
              <a:buFont typeface="+mj-lt"/>
              <a:buAutoNum type="arabicPeriod"/>
            </a:pPr>
            <a:endParaRPr lang="nb-NO" dirty="0">
              <a:ea typeface="Cambria" panose="02040503050406030204" pitchFamily="18" charset="0"/>
            </a:endParaRPr>
          </a:p>
          <a:p>
            <a:pPr marL="514350" indent="-514350">
              <a:buFont typeface="+mj-lt"/>
              <a:buAutoNum type="arabicPeriod"/>
            </a:pPr>
            <a:r>
              <a:rPr lang="nb-NO" dirty="0">
                <a:ea typeface="Cambria" panose="02040503050406030204" pitchFamily="18" charset="0"/>
              </a:rPr>
              <a:t>Registrer stemningsleiet og søvn i stemningsdagboken </a:t>
            </a:r>
          </a:p>
        </p:txBody>
      </p:sp>
      <p:pic>
        <p:nvPicPr>
          <p:cNvPr id="4" name="Bilde 3">
            <a:extLst>
              <a:ext uri="{FF2B5EF4-FFF2-40B4-BE49-F238E27FC236}">
                <a16:creationId xmlns:a16="http://schemas.microsoft.com/office/drawing/2014/main" id="{E475BFD3-FB4B-8481-826D-8F60C63087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28748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Kroppens stress-responssystem</a:t>
            </a:r>
          </a:p>
        </p:txBody>
      </p:sp>
      <p:sp>
        <p:nvSpPr>
          <p:cNvPr id="3" name="Plassholder for innhold 2"/>
          <p:cNvSpPr>
            <a:spLocks noGrp="1"/>
          </p:cNvSpPr>
          <p:nvPr>
            <p:ph idx="1"/>
          </p:nvPr>
        </p:nvSpPr>
        <p:spPr>
          <a:xfrm>
            <a:off x="695325" y="4310088"/>
            <a:ext cx="10801350" cy="2187829"/>
          </a:xfrm>
        </p:spPr>
        <p:txBody>
          <a:bodyPr numCol="2" anchor="b">
            <a:normAutofit/>
          </a:bodyPr>
          <a:lstStyle/>
          <a:p>
            <a:r>
              <a:rPr lang="nb-NO" sz="2400" dirty="0"/>
              <a:t>Stress-responssystemet gjør oss tilpasningsdyktige i møte med trusler</a:t>
            </a:r>
          </a:p>
          <a:p>
            <a:r>
              <a:rPr lang="nb-NO" sz="2400" dirty="0"/>
              <a:t>Systemet er fleksibelt</a:t>
            </a:r>
          </a:p>
          <a:p>
            <a:endParaRPr lang="nb-NO" sz="2400" dirty="0"/>
          </a:p>
          <a:p>
            <a:r>
              <a:rPr lang="nb-NO" sz="2400" dirty="0"/>
              <a:t>Tre faser:</a:t>
            </a:r>
          </a:p>
          <a:p>
            <a:pPr marL="914400" lvl="1" indent="-457200">
              <a:buAutoNum type="arabicParenR"/>
            </a:pPr>
            <a:r>
              <a:rPr lang="nb-NO" sz="2000" dirty="0"/>
              <a:t>Alarmfasen </a:t>
            </a:r>
          </a:p>
          <a:p>
            <a:pPr marL="914400" lvl="1" indent="-457200">
              <a:buAutoNum type="arabicParenR"/>
            </a:pPr>
            <a:r>
              <a:rPr lang="nb-NO" sz="2000" dirty="0"/>
              <a:t>Motstands- og tilpasningsfasen </a:t>
            </a:r>
          </a:p>
          <a:p>
            <a:pPr marL="914400" lvl="1" indent="-457200">
              <a:buAutoNum type="arabicParenR"/>
            </a:pPr>
            <a:r>
              <a:rPr lang="nb-NO" sz="2000" dirty="0"/>
              <a:t>Utmattelsesfasen</a:t>
            </a:r>
          </a:p>
        </p:txBody>
      </p:sp>
      <p:pic>
        <p:nvPicPr>
          <p:cNvPr id="4" name="Bilde 3">
            <a:extLst>
              <a:ext uri="{FF2B5EF4-FFF2-40B4-BE49-F238E27FC236}">
                <a16:creationId xmlns:a16="http://schemas.microsoft.com/office/drawing/2014/main" id="{664D7F69-76C5-C556-0111-431D5D1480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849" y="960087"/>
            <a:ext cx="11841801" cy="2975327"/>
          </a:xfrm>
          <a:prstGeom prst="rect">
            <a:avLst/>
          </a:prstGeom>
        </p:spPr>
      </p:pic>
    </p:spTree>
    <p:extLst>
      <p:ext uri="{BB962C8B-B14F-4D97-AF65-F5344CB8AC3E}">
        <p14:creationId xmlns:p14="http://schemas.microsoft.com/office/powerpoint/2010/main" val="356263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207E3DE8-1E03-E192-DB1E-F1F76F47F620}"/>
              </a:ext>
            </a:extLst>
          </p:cNvPr>
          <p:cNvPicPr>
            <a:picLocks noChangeAspect="1"/>
          </p:cNvPicPr>
          <p:nvPr/>
        </p:nvPicPr>
        <p:blipFill>
          <a:blip r:embed="rId3">
            <a:alphaModFix amt="15000"/>
            <a:extLst>
              <a:ext uri="{28A0092B-C50C-407E-A947-70E740481C1C}">
                <a14:useLocalDpi xmlns:a14="http://schemas.microsoft.com/office/drawing/2010/main" val="0"/>
              </a:ext>
            </a:extLst>
          </a:blip>
          <a:srcRect/>
          <a:stretch/>
        </p:blipFill>
        <p:spPr>
          <a:xfrm>
            <a:off x="-64849" y="960087"/>
            <a:ext cx="11841801" cy="2975327"/>
          </a:xfrm>
          <a:prstGeom prst="rect">
            <a:avLst/>
          </a:prstGeom>
        </p:spPr>
      </p:pic>
      <p:sp>
        <p:nvSpPr>
          <p:cNvPr id="2" name="Tittel 1"/>
          <p:cNvSpPr>
            <a:spLocks noGrp="1"/>
          </p:cNvSpPr>
          <p:nvPr>
            <p:ph type="title"/>
          </p:nvPr>
        </p:nvSpPr>
        <p:spPr/>
        <p:txBody>
          <a:bodyPr anchor="t"/>
          <a:lstStyle/>
          <a:p>
            <a:r>
              <a:rPr lang="nb-NO" dirty="0"/>
              <a:t>1) Alarmfasen</a:t>
            </a:r>
          </a:p>
        </p:txBody>
      </p:sp>
      <p:sp>
        <p:nvSpPr>
          <p:cNvPr id="3" name="Plassholder for innhold 2"/>
          <p:cNvSpPr>
            <a:spLocks noGrp="1"/>
          </p:cNvSpPr>
          <p:nvPr>
            <p:ph idx="1"/>
          </p:nvPr>
        </p:nvSpPr>
        <p:spPr/>
        <p:txBody>
          <a:bodyPr anchor="b">
            <a:normAutofit/>
          </a:bodyPr>
          <a:lstStyle/>
          <a:p>
            <a:r>
              <a:rPr lang="nb-NO" sz="2400" dirty="0">
                <a:ea typeface="Cambria" panose="02040503050406030204" pitchFamily="18" charset="0"/>
                <a:cs typeface="Calibri" panose="020F0502020204030204" pitchFamily="34" charset="0"/>
              </a:rPr>
              <a:t>Høy aktivering for å håndtere en </a:t>
            </a:r>
            <a:r>
              <a:rPr lang="nb-NO" sz="2400" u="sng" dirty="0">
                <a:ea typeface="Cambria" panose="02040503050406030204" pitchFamily="18" charset="0"/>
                <a:cs typeface="Calibri" panose="020F0502020204030204" pitchFamily="34" charset="0"/>
              </a:rPr>
              <a:t>akutt trussel</a:t>
            </a:r>
            <a:endParaRPr lang="nb-NO" sz="2400" dirty="0">
              <a:ea typeface="Cambria" panose="02040503050406030204" pitchFamily="18" charset="0"/>
              <a:cs typeface="Calibri" panose="020F0502020204030204" pitchFamily="34" charset="0"/>
            </a:endParaRPr>
          </a:p>
          <a:p>
            <a:r>
              <a:rPr lang="nb-NO" sz="2400" dirty="0">
                <a:ea typeface="Cambria" panose="02040503050406030204" pitchFamily="18" charset="0"/>
                <a:cs typeface="Calibri" panose="020F0502020204030204" pitchFamily="34" charset="0"/>
              </a:rPr>
              <a:t>«Kjemp eller flykt-responsen» </a:t>
            </a:r>
          </a:p>
          <a:p>
            <a:r>
              <a:rPr lang="nb-NO" sz="2400" dirty="0">
                <a:ea typeface="Cambria" panose="02040503050406030204" pitchFamily="18" charset="0"/>
                <a:cs typeface="Calibri" panose="020F0502020204030204" pitchFamily="34" charset="0"/>
              </a:rPr>
              <a:t>Kroppen mobiliserer maksimal handlingsenergi</a:t>
            </a:r>
          </a:p>
          <a:p>
            <a:r>
              <a:rPr lang="nb-NO" sz="2400" dirty="0">
                <a:ea typeface="Cambria" panose="02040503050406030204" pitchFamily="18" charset="0"/>
                <a:cs typeface="Calibri" panose="020F0502020204030204" pitchFamily="34" charset="0"/>
              </a:rPr>
              <a:t>Lite problematisk hvis </a:t>
            </a:r>
            <a:r>
              <a:rPr lang="nb-NO" sz="2400" dirty="0" err="1">
                <a:ea typeface="Cambria" panose="02040503050406030204" pitchFamily="18" charset="0"/>
                <a:cs typeface="Calibri" panose="020F0502020204030204" pitchFamily="34" charset="0"/>
              </a:rPr>
              <a:t>trusselopplevelsen</a:t>
            </a:r>
            <a:r>
              <a:rPr lang="nb-NO" sz="2400" dirty="0">
                <a:ea typeface="Cambria" panose="02040503050406030204" pitchFamily="18" charset="0"/>
                <a:cs typeface="Calibri" panose="020F0502020204030204" pitchFamily="34" charset="0"/>
              </a:rPr>
              <a:t> avtar og ikke går utover søvn</a:t>
            </a:r>
          </a:p>
        </p:txBody>
      </p:sp>
      <p:pic>
        <p:nvPicPr>
          <p:cNvPr id="5" name="Bilde 4">
            <a:extLst>
              <a:ext uri="{FF2B5EF4-FFF2-40B4-BE49-F238E27FC236}">
                <a16:creationId xmlns:a16="http://schemas.microsoft.com/office/drawing/2014/main" id="{88ADEA92-1D7C-3707-5EB1-2F9384EF99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95" y="973835"/>
            <a:ext cx="3929028" cy="2961578"/>
          </a:xfrm>
          <a:prstGeom prst="rect">
            <a:avLst/>
          </a:prstGeom>
        </p:spPr>
      </p:pic>
    </p:spTree>
    <p:extLst>
      <p:ext uri="{BB962C8B-B14F-4D97-AF65-F5344CB8AC3E}">
        <p14:creationId xmlns:p14="http://schemas.microsoft.com/office/powerpoint/2010/main" val="184461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etch, clip art, tegning, design&#10;&#10;Automatisk generert beskrivelse">
            <a:extLst>
              <a:ext uri="{FF2B5EF4-FFF2-40B4-BE49-F238E27FC236}">
                <a16:creationId xmlns:a16="http://schemas.microsoft.com/office/drawing/2014/main" id="{85AF62FC-5F0F-DF0E-F1B6-2D51CFA69317}"/>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64850" y="960087"/>
            <a:ext cx="11841804" cy="2975327"/>
          </a:xfrm>
          <a:prstGeom prst="rect">
            <a:avLst/>
          </a:prstGeom>
        </p:spPr>
      </p:pic>
      <p:sp>
        <p:nvSpPr>
          <p:cNvPr id="2" name="Tittel 1"/>
          <p:cNvSpPr>
            <a:spLocks noGrp="1"/>
          </p:cNvSpPr>
          <p:nvPr>
            <p:ph type="title"/>
          </p:nvPr>
        </p:nvSpPr>
        <p:spPr/>
        <p:txBody>
          <a:bodyPr anchor="t"/>
          <a:lstStyle/>
          <a:p>
            <a:r>
              <a:rPr lang="nb-NO" dirty="0"/>
              <a:t>2) Motstands- eller tilpasningsfasen</a:t>
            </a:r>
          </a:p>
        </p:txBody>
      </p:sp>
      <p:sp>
        <p:nvSpPr>
          <p:cNvPr id="3" name="Plassholder for innhold 2"/>
          <p:cNvSpPr>
            <a:spLocks noGrp="1"/>
          </p:cNvSpPr>
          <p:nvPr>
            <p:ph idx="1"/>
          </p:nvPr>
        </p:nvSpPr>
        <p:spPr/>
        <p:txBody>
          <a:bodyPr anchor="b">
            <a:normAutofit/>
          </a:bodyPr>
          <a:lstStyle/>
          <a:p>
            <a:endParaRPr lang="nb-NO" dirty="0"/>
          </a:p>
          <a:p>
            <a:r>
              <a:rPr lang="nb-NO" dirty="0"/>
              <a:t>Kroppen tilpasser seg en tilstand med forhøyet aktivering</a:t>
            </a:r>
          </a:p>
          <a:p>
            <a:r>
              <a:rPr lang="nb-NO" dirty="0"/>
              <a:t>Generelt skadelig og kan medføre ustabilitet og tilbakefall </a:t>
            </a:r>
            <a:br>
              <a:rPr lang="nb-NO" dirty="0"/>
            </a:br>
            <a:r>
              <a:rPr lang="nb-NO" dirty="0"/>
              <a:t>ved bipolar lidelse</a:t>
            </a:r>
          </a:p>
        </p:txBody>
      </p:sp>
      <p:pic>
        <p:nvPicPr>
          <p:cNvPr id="5" name="Bilde 4">
            <a:extLst>
              <a:ext uri="{FF2B5EF4-FFF2-40B4-BE49-F238E27FC236}">
                <a16:creationId xmlns:a16="http://schemas.microsoft.com/office/drawing/2014/main" id="{CA96C6D1-AD2C-698B-4120-A60F977355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91539" y="973836"/>
            <a:ext cx="3929026" cy="2961578"/>
          </a:xfrm>
          <a:prstGeom prst="rect">
            <a:avLst/>
          </a:prstGeom>
        </p:spPr>
      </p:pic>
    </p:spTree>
    <p:extLst>
      <p:ext uri="{BB962C8B-B14F-4D97-AF65-F5344CB8AC3E}">
        <p14:creationId xmlns:p14="http://schemas.microsoft.com/office/powerpoint/2010/main" val="3633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etch, clip art, tegning, design&#10;&#10;Automatisk generert beskrivelse">
            <a:extLst>
              <a:ext uri="{FF2B5EF4-FFF2-40B4-BE49-F238E27FC236}">
                <a16:creationId xmlns:a16="http://schemas.microsoft.com/office/drawing/2014/main" id="{DA9055A7-4176-06A5-3D90-3C7B5A7F003A}"/>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64850" y="960087"/>
            <a:ext cx="11841804" cy="2975327"/>
          </a:xfrm>
          <a:prstGeom prst="rect">
            <a:avLst/>
          </a:prstGeom>
        </p:spPr>
      </p:pic>
      <p:sp>
        <p:nvSpPr>
          <p:cNvPr id="2" name="Tittel 1"/>
          <p:cNvSpPr>
            <a:spLocks noGrp="1"/>
          </p:cNvSpPr>
          <p:nvPr>
            <p:ph type="title"/>
          </p:nvPr>
        </p:nvSpPr>
        <p:spPr/>
        <p:txBody>
          <a:bodyPr anchor="t"/>
          <a:lstStyle/>
          <a:p>
            <a:r>
              <a:rPr lang="nb-NO" dirty="0"/>
              <a:t>3) Utmattelsesfasen</a:t>
            </a:r>
          </a:p>
        </p:txBody>
      </p:sp>
      <p:sp>
        <p:nvSpPr>
          <p:cNvPr id="3" name="Plassholder for innhold 2"/>
          <p:cNvSpPr>
            <a:spLocks noGrp="1"/>
          </p:cNvSpPr>
          <p:nvPr>
            <p:ph idx="1"/>
          </p:nvPr>
        </p:nvSpPr>
        <p:spPr/>
        <p:txBody>
          <a:bodyPr anchor="b">
            <a:normAutofit/>
          </a:bodyPr>
          <a:lstStyle/>
          <a:p>
            <a:endParaRPr lang="nb-NO" dirty="0"/>
          </a:p>
          <a:p>
            <a:r>
              <a:rPr lang="nb-NO" dirty="0"/>
              <a:t>Kollaps kan inntreffe ved forhøyet aktivering over lang tid </a:t>
            </a:r>
          </a:p>
          <a:p>
            <a:pPr lvl="1"/>
            <a:r>
              <a:rPr lang="nb-NO" dirty="0"/>
              <a:t>Kroppen er overbelastet og ressursene utarmet</a:t>
            </a:r>
          </a:p>
          <a:p>
            <a:r>
              <a:rPr lang="nb-NO" dirty="0"/>
              <a:t>Lignende konsekvenser ses ved langvarig mani, hyppig bruk av sentralstimulerende midler og vedvarende overtrening</a:t>
            </a:r>
          </a:p>
        </p:txBody>
      </p:sp>
      <p:pic>
        <p:nvPicPr>
          <p:cNvPr id="5" name="Bilde 4">
            <a:extLst>
              <a:ext uri="{FF2B5EF4-FFF2-40B4-BE49-F238E27FC236}">
                <a16:creationId xmlns:a16="http://schemas.microsoft.com/office/drawing/2014/main" id="{A8635CAB-46E4-BB9A-6909-3FE675012F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47928" y="973836"/>
            <a:ext cx="3929026" cy="2961577"/>
          </a:xfrm>
          <a:prstGeom prst="rect">
            <a:avLst/>
          </a:prstGeom>
        </p:spPr>
      </p:pic>
    </p:spTree>
    <p:extLst>
      <p:ext uri="{BB962C8B-B14F-4D97-AF65-F5344CB8AC3E}">
        <p14:creationId xmlns:p14="http://schemas.microsoft.com/office/powerpoint/2010/main" val="24113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Angst er stress</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Vi kjenner på angst når vi er nervøse, usikre, redde, synes noe er skummelt, gruer oss eller er bekymret</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Når vi </a:t>
            </a:r>
            <a:r>
              <a:rPr lang="nb-NO" b="1" dirty="0">
                <a:ea typeface="Cambria" panose="02040503050406030204" pitchFamily="18" charset="0"/>
                <a:cs typeface="Calibri" panose="020F0502020204030204" pitchFamily="34" charset="0"/>
              </a:rPr>
              <a:t>«katastrofetenker»</a:t>
            </a:r>
            <a:r>
              <a:rPr lang="nb-NO" dirty="0">
                <a:ea typeface="Cambria" panose="02040503050406030204" pitchFamily="18" charset="0"/>
                <a:cs typeface="Calibri" panose="020F0502020204030204" pitchFamily="34" charset="0"/>
              </a:rPr>
              <a:t> aktiveres stress-responssystemet </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Hvordan vi forholder oss til angsten avgjør om den (for-)blir et problem</a:t>
            </a:r>
          </a:p>
        </p:txBody>
      </p:sp>
    </p:spTree>
    <p:extLst>
      <p:ext uri="{BB962C8B-B14F-4D97-AF65-F5344CB8AC3E}">
        <p14:creationId xmlns:p14="http://schemas.microsoft.com/office/powerpoint/2010/main" val="358690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Bipolar lidelse og angst</a:t>
            </a:r>
          </a:p>
        </p:txBody>
      </p:sp>
      <p:sp>
        <p:nvSpPr>
          <p:cNvPr id="3" name="Plassholder for innhold 2"/>
          <p:cNvSpPr>
            <a:spLocks noGrp="1"/>
          </p:cNvSpPr>
          <p:nvPr>
            <p:ph idx="1"/>
          </p:nvPr>
        </p:nvSpPr>
        <p:spPr/>
        <p:txBody>
          <a:bodyPr anchor="b">
            <a:normAutofit/>
          </a:bodyPr>
          <a:lstStyle/>
          <a:p>
            <a:r>
              <a:rPr lang="nb-NO" dirty="0">
                <a:solidFill>
                  <a:schemeClr val="tx1"/>
                </a:solidFill>
                <a:ea typeface="Cambria" panose="02040503050406030204" pitchFamily="18" charset="0"/>
                <a:cs typeface="Calibri" panose="020F0502020204030204" pitchFamily="34" charset="0"/>
              </a:rPr>
              <a:t>Utbredt blant personer med bipolar lidelse</a:t>
            </a:r>
          </a:p>
          <a:p>
            <a:pPr marL="0" indent="0">
              <a:buNone/>
            </a:pPr>
            <a:endParaRPr lang="nb-NO" dirty="0">
              <a:solidFill>
                <a:schemeClr val="tx1"/>
              </a:solidFill>
              <a:ea typeface="Cambria" panose="02040503050406030204" pitchFamily="18" charset="0"/>
              <a:cs typeface="Calibri" panose="020F0502020204030204" pitchFamily="34" charset="0"/>
            </a:endParaRPr>
          </a:p>
          <a:p>
            <a:r>
              <a:rPr lang="nb-NO" dirty="0">
                <a:solidFill>
                  <a:schemeClr val="tx1"/>
                </a:solidFill>
                <a:ea typeface="Cambria" panose="02040503050406030204" pitchFamily="18" charset="0"/>
                <a:cs typeface="Calibri" panose="020F0502020204030204" pitchFamily="34" charset="0"/>
              </a:rPr>
              <a:t>Angst er nesten alltid tilstede i depressive tilstander</a:t>
            </a:r>
          </a:p>
          <a:p>
            <a:endParaRPr lang="nb-NO" dirty="0">
              <a:solidFill>
                <a:schemeClr val="tx1"/>
              </a:solidFill>
              <a:ea typeface="Cambria" panose="02040503050406030204" pitchFamily="18" charset="0"/>
              <a:cs typeface="Calibri" panose="020F0502020204030204" pitchFamily="34" charset="0"/>
            </a:endParaRPr>
          </a:p>
          <a:p>
            <a:r>
              <a:rPr lang="nb-NO" dirty="0">
                <a:solidFill>
                  <a:schemeClr val="tx1"/>
                </a:solidFill>
                <a:ea typeface="Cambria" panose="02040503050406030204" pitchFamily="18" charset="0"/>
                <a:cs typeface="Calibri" panose="020F0502020204030204" pitchFamily="34" charset="0"/>
              </a:rPr>
              <a:t>Angst i vedlikeholdsfasen øker risikoen for tilbakefall til depresjon</a:t>
            </a:r>
          </a:p>
          <a:p>
            <a:endParaRPr lang="nb-NO" dirty="0">
              <a:solidFill>
                <a:schemeClr val="tx1"/>
              </a:solidFill>
              <a:ea typeface="Cambria" panose="02040503050406030204" pitchFamily="18" charset="0"/>
              <a:cs typeface="Calibri" panose="020F0502020204030204" pitchFamily="34" charset="0"/>
            </a:endParaRPr>
          </a:p>
          <a:p>
            <a:pPr>
              <a:buFont typeface="Wingdings" panose="05000000000000000000" pitchFamily="2" charset="2"/>
              <a:buChar char="ü"/>
            </a:pPr>
            <a:r>
              <a:rPr lang="nb-NO" b="1" dirty="0">
                <a:solidFill>
                  <a:schemeClr val="tx1"/>
                </a:solidFill>
                <a:ea typeface="Cambria" panose="02040503050406030204" pitchFamily="18" charset="0"/>
                <a:cs typeface="Calibri" panose="020F0502020204030204" pitchFamily="34" charset="0"/>
              </a:rPr>
              <a:t>Reduksjon av angstlidelser i vedlikeholdsfasen kan redusere stressnivået, forbedre livskvaliteten og medikamenteffekter, </a:t>
            </a:r>
            <a:br>
              <a:rPr lang="nb-NO" b="1" dirty="0">
                <a:solidFill>
                  <a:schemeClr val="tx1"/>
                </a:solidFill>
                <a:ea typeface="Cambria" panose="02040503050406030204" pitchFamily="18" charset="0"/>
                <a:cs typeface="Calibri" panose="020F0502020204030204" pitchFamily="34" charset="0"/>
              </a:rPr>
            </a:br>
            <a:r>
              <a:rPr lang="nb-NO" b="1" dirty="0">
                <a:solidFill>
                  <a:schemeClr val="tx1"/>
                </a:solidFill>
                <a:ea typeface="Cambria" panose="02040503050406030204" pitchFamily="18" charset="0"/>
                <a:cs typeface="Calibri" panose="020F0502020204030204" pitchFamily="34" charset="0"/>
              </a:rPr>
              <a:t>og bidra til å forebygge tilbakefall </a:t>
            </a:r>
          </a:p>
        </p:txBody>
      </p:sp>
    </p:spTree>
    <p:extLst>
      <p:ext uri="{BB962C8B-B14F-4D97-AF65-F5344CB8AC3E}">
        <p14:creationId xmlns:p14="http://schemas.microsoft.com/office/powerpoint/2010/main" val="2808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t>Angstlidelser</a:t>
            </a:r>
          </a:p>
        </p:txBody>
      </p:sp>
      <p:sp>
        <p:nvSpPr>
          <p:cNvPr id="3" name="Plassholder for innhold 2"/>
          <p:cNvSpPr>
            <a:spLocks noGrp="1"/>
          </p:cNvSpPr>
          <p:nvPr>
            <p:ph idx="1"/>
          </p:nvPr>
        </p:nvSpPr>
        <p:spPr/>
        <p:txBody>
          <a:bodyPr anchor="b">
            <a:noAutofit/>
          </a:bodyPr>
          <a:lstStyle/>
          <a:p>
            <a:pPr marL="514350" indent="-514350">
              <a:buFont typeface="+mj-lt"/>
              <a:buAutoNum type="arabicPeriod"/>
            </a:pPr>
            <a:r>
              <a:rPr lang="nb-NO" dirty="0">
                <a:ea typeface="Cambria" panose="02040503050406030204" pitchFamily="18" charset="0"/>
                <a:cs typeface="Calibri" panose="020F0502020204030204" pitchFamily="34" charset="0"/>
              </a:rPr>
              <a:t>Panikklidelse</a:t>
            </a:r>
          </a:p>
          <a:p>
            <a:pPr marL="514350" indent="-514350">
              <a:buFont typeface="+mj-lt"/>
              <a:buAutoNum type="arabicPeriod"/>
            </a:pPr>
            <a:r>
              <a:rPr lang="nb-NO" dirty="0">
                <a:ea typeface="Cambria" panose="02040503050406030204" pitchFamily="18" charset="0"/>
                <a:cs typeface="Calibri" panose="020F0502020204030204" pitchFamily="34" charset="0"/>
              </a:rPr>
              <a:t>Generalisert angstlidelse</a:t>
            </a:r>
          </a:p>
          <a:p>
            <a:pPr marL="514350" indent="-514350">
              <a:buFont typeface="+mj-lt"/>
              <a:buAutoNum type="arabicPeriod"/>
            </a:pPr>
            <a:r>
              <a:rPr lang="nb-NO" dirty="0">
                <a:ea typeface="Cambria" panose="02040503050406030204" pitchFamily="18" charset="0"/>
                <a:cs typeface="Calibri" panose="020F0502020204030204" pitchFamily="34" charset="0"/>
              </a:rPr>
              <a:t>Sosial angst (sosial fobi)</a:t>
            </a:r>
          </a:p>
          <a:p>
            <a:pPr marL="514350" indent="-514350">
              <a:buFont typeface="+mj-lt"/>
              <a:buAutoNum type="arabicPeriod"/>
            </a:pPr>
            <a:r>
              <a:rPr lang="nb-NO" dirty="0">
                <a:ea typeface="Cambria" panose="02040503050406030204" pitchFamily="18" charset="0"/>
                <a:cs typeface="Calibri" panose="020F0502020204030204" pitchFamily="34" charset="0"/>
              </a:rPr>
              <a:t>Posttraumatisk stresslidelse (PTSD)</a:t>
            </a:r>
          </a:p>
          <a:p>
            <a:pPr marL="514350" indent="-514350">
              <a:buFont typeface="+mj-lt"/>
              <a:buAutoNum type="arabicPeriod"/>
            </a:pPr>
            <a:r>
              <a:rPr lang="nb-NO" dirty="0">
                <a:ea typeface="Cambria" panose="02040503050406030204" pitchFamily="18" charset="0"/>
                <a:cs typeface="Calibri" panose="020F0502020204030204" pitchFamily="34" charset="0"/>
              </a:rPr>
              <a:t>Spesifikk fobi</a:t>
            </a:r>
          </a:p>
          <a:p>
            <a:pPr marL="514350" indent="-514350">
              <a:buFont typeface="+mj-lt"/>
              <a:buAutoNum type="arabicPeriod"/>
            </a:pPr>
            <a:r>
              <a:rPr lang="nb-NO" dirty="0">
                <a:ea typeface="Cambria" panose="02040503050406030204" pitchFamily="18" charset="0"/>
                <a:cs typeface="Calibri" panose="020F0502020204030204" pitchFamily="34" charset="0"/>
              </a:rPr>
              <a:t>Tvangslidelse</a:t>
            </a:r>
          </a:p>
          <a:p>
            <a:pPr marL="514350" indent="-514350">
              <a:buFont typeface="+mj-lt"/>
              <a:buAutoNum type="arabicPeriod"/>
            </a:pPr>
            <a:r>
              <a:rPr lang="nb-NO" dirty="0">
                <a:ea typeface="Cambria" panose="02040503050406030204" pitchFamily="18" charset="0"/>
                <a:cs typeface="Calibri" panose="020F0502020204030204" pitchFamily="34" charset="0"/>
              </a:rPr>
              <a:t>Agorafobi</a:t>
            </a:r>
          </a:p>
          <a:p>
            <a:pPr marL="514350" indent="-514350">
              <a:buFont typeface="+mj-lt"/>
              <a:buAutoNum type="arabicPeriod"/>
            </a:pPr>
            <a:r>
              <a:rPr lang="nb-NO" dirty="0">
                <a:ea typeface="Cambria" panose="02040503050406030204" pitchFamily="18" charset="0"/>
                <a:cs typeface="Calibri" panose="020F0502020204030204" pitchFamily="34" charset="0"/>
              </a:rPr>
              <a:t>Helseangst (hypokondri)</a:t>
            </a:r>
          </a:p>
        </p:txBody>
      </p:sp>
    </p:spTree>
    <p:extLst>
      <p:ext uri="{BB962C8B-B14F-4D97-AF65-F5344CB8AC3E}">
        <p14:creationId xmlns:p14="http://schemas.microsoft.com/office/powerpoint/2010/main" val="8878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1633093"/>
          </a:xfrm>
        </p:spPr>
        <p:txBody>
          <a:bodyPr anchor="t">
            <a:normAutofit/>
          </a:bodyPr>
          <a:lstStyle/>
          <a:p>
            <a:r>
              <a:rPr lang="nb-NO" dirty="0"/>
              <a:t>Hvorfor er det så vanskelig å gjennomskue</a:t>
            </a:r>
            <a:br>
              <a:rPr lang="nb-NO" dirty="0"/>
            </a:br>
            <a:r>
              <a:rPr lang="nb-NO" dirty="0"/>
              <a:t>og overvinne uhensiktsmessig angst?</a:t>
            </a:r>
          </a:p>
        </p:txBody>
      </p:sp>
      <p:sp>
        <p:nvSpPr>
          <p:cNvPr id="3" name="Plassholder for innhold 2"/>
          <p:cNvSpPr>
            <a:spLocks noGrp="1"/>
          </p:cNvSpPr>
          <p:nvPr>
            <p:ph idx="1"/>
          </p:nvPr>
        </p:nvSpPr>
        <p:spPr/>
        <p:txBody>
          <a:bodyPr anchor="b">
            <a:normAutofit/>
          </a:bodyPr>
          <a:lstStyle/>
          <a:p>
            <a:pPr marL="457200" indent="-457200">
              <a:buFont typeface="+mj-lt"/>
              <a:buAutoNum type="arabicPeriod"/>
            </a:pPr>
            <a:r>
              <a:rPr lang="nb-NO" dirty="0">
                <a:ea typeface="Cambria" panose="02040503050406030204" pitchFamily="18" charset="0"/>
                <a:cs typeface="Calibri" panose="020F0502020204030204" pitchFamily="34" charset="0"/>
              </a:rPr>
              <a:t>Alarmmodus</a:t>
            </a:r>
          </a:p>
          <a:p>
            <a:pPr marL="457200" indent="-457200">
              <a:buFont typeface="+mj-lt"/>
              <a:buAutoNum type="arabicPeriod"/>
            </a:pPr>
            <a:r>
              <a:rPr lang="nb-NO" dirty="0">
                <a:ea typeface="Cambria" panose="02040503050406030204" pitchFamily="18" charset="0"/>
                <a:cs typeface="Calibri" panose="020F0502020204030204" pitchFamily="34" charset="0"/>
              </a:rPr>
              <a:t>Vurderingsevnen svekkes</a:t>
            </a:r>
          </a:p>
          <a:p>
            <a:pPr marL="457200" indent="-457200">
              <a:buFont typeface="+mj-lt"/>
              <a:buAutoNum type="arabicPeriod"/>
            </a:pPr>
            <a:r>
              <a:rPr lang="nb-NO" dirty="0">
                <a:ea typeface="Cambria" panose="02040503050406030204" pitchFamily="18" charset="0"/>
                <a:cs typeface="Calibri" panose="020F0502020204030204" pitchFamily="34" charset="0"/>
              </a:rPr>
              <a:t>Skremmende opplevelser har en særlig formende kraft </a:t>
            </a:r>
          </a:p>
          <a:p>
            <a:pPr marL="457200" indent="-457200">
              <a:buFont typeface="+mj-lt"/>
              <a:buAutoNum type="arabicPeriod"/>
            </a:pPr>
            <a:r>
              <a:rPr lang="nb-NO" dirty="0">
                <a:ea typeface="Cambria" panose="02040503050406030204" pitchFamily="18" charset="0"/>
                <a:cs typeface="Calibri" panose="020F0502020204030204" pitchFamily="34" charset="0"/>
              </a:rPr>
              <a:t>Å unnslippe «farlige» situasjoner virker belønnende</a:t>
            </a:r>
          </a:p>
          <a:p>
            <a:pPr marL="457200" indent="-457200">
              <a:buFont typeface="+mj-lt"/>
              <a:buAutoNum type="arabicPeriod"/>
            </a:pPr>
            <a:r>
              <a:rPr lang="nb-NO" dirty="0">
                <a:ea typeface="Cambria" panose="02040503050406030204" pitchFamily="18" charset="0"/>
                <a:cs typeface="Calibri" panose="020F0502020204030204" pitchFamily="34" charset="0"/>
              </a:rPr>
              <a:t>Når i tvil, velger vi ofte det trygge</a:t>
            </a:r>
          </a:p>
        </p:txBody>
      </p:sp>
    </p:spTree>
    <p:extLst>
      <p:ext uri="{BB962C8B-B14F-4D97-AF65-F5344CB8AC3E}">
        <p14:creationId xmlns:p14="http://schemas.microsoft.com/office/powerpoint/2010/main" val="280323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9C19F57-E6C9-D7E1-86F2-E840FE22D1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53" t="6782" r="15956" b="5301"/>
          <a:stretch/>
        </p:blipFill>
        <p:spPr>
          <a:xfrm>
            <a:off x="3474479" y="633045"/>
            <a:ext cx="7786710" cy="5675679"/>
          </a:xfrm>
          <a:prstGeom prst="rect">
            <a:avLst/>
          </a:prstGeom>
        </p:spPr>
      </p:pic>
      <p:sp>
        <p:nvSpPr>
          <p:cNvPr id="2" name="Tittel 1"/>
          <p:cNvSpPr>
            <a:spLocks noGrp="1"/>
          </p:cNvSpPr>
          <p:nvPr>
            <p:ph type="title"/>
          </p:nvPr>
        </p:nvSpPr>
        <p:spPr>
          <a:xfrm>
            <a:off x="695325" y="549275"/>
            <a:ext cx="4315587" cy="2279269"/>
          </a:xfrm>
        </p:spPr>
        <p:txBody>
          <a:bodyPr anchor="t"/>
          <a:lstStyle/>
          <a:p>
            <a:r>
              <a:rPr lang="nb-NO" dirty="0">
                <a:latin typeface="+mj-lt"/>
              </a:rPr>
              <a:t>«Det må være farlig fordi jeg…</a:t>
            </a:r>
          </a:p>
        </p:txBody>
      </p:sp>
    </p:spTree>
    <p:extLst>
      <p:ext uri="{BB962C8B-B14F-4D97-AF65-F5344CB8AC3E}">
        <p14:creationId xmlns:p14="http://schemas.microsoft.com/office/powerpoint/2010/main" val="123222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Mestring av angst</a:t>
            </a:r>
          </a:p>
        </p:txBody>
      </p:sp>
      <p:pic>
        <p:nvPicPr>
          <p:cNvPr id="7" name="Plassholder for innhold 6" descr="Et bilde som inneholder tekst, forretningskort, skjermbilde&#10;&#10;Automatisk generert beskrivelse">
            <a:extLst>
              <a:ext uri="{FF2B5EF4-FFF2-40B4-BE49-F238E27FC236}">
                <a16:creationId xmlns:a16="http://schemas.microsoft.com/office/drawing/2014/main" id="{01BD4AB5-659C-A970-F1F9-8F0C119EA3E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6562" y="1458913"/>
            <a:ext cx="10278875" cy="4849812"/>
          </a:xfrm>
        </p:spPr>
      </p:pic>
    </p:spTree>
    <p:extLst>
      <p:ext uri="{BB962C8B-B14F-4D97-AF65-F5344CB8AC3E}">
        <p14:creationId xmlns:p14="http://schemas.microsoft.com/office/powerpoint/2010/main" val="22327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ormAutofit/>
          </a:bodyPr>
          <a:lstStyle/>
          <a:p>
            <a:endParaRPr lang="nb-NO" dirty="0"/>
          </a:p>
          <a:p>
            <a:endParaRPr lang="nb-NO" dirty="0"/>
          </a:p>
        </p:txBody>
      </p:sp>
      <p:sp>
        <p:nvSpPr>
          <p:cNvPr id="4" name="Plassholder for innhold 3">
            <a:extLst>
              <a:ext uri="{FF2B5EF4-FFF2-40B4-BE49-F238E27FC236}">
                <a16:creationId xmlns:a16="http://schemas.microsoft.com/office/drawing/2014/main" id="{F5D35470-FEE5-9F1C-28AE-158BD3F15288}"/>
              </a:ext>
            </a:extLst>
          </p:cNvPr>
          <p:cNvSpPr>
            <a:spLocks noGrp="1"/>
          </p:cNvSpPr>
          <p:nvPr>
            <p:ph sz="half" idx="4294967295"/>
          </p:nvPr>
        </p:nvSpPr>
        <p:spPr>
          <a:xfrm>
            <a:off x="695325" y="1928813"/>
            <a:ext cx="10912475" cy="4351337"/>
          </a:xfrm>
        </p:spPr>
        <p:txBody>
          <a:bodyPr anchor="b"/>
          <a:lstStyle/>
          <a:p>
            <a:pPr marL="0" indent="0">
              <a:buNone/>
            </a:pPr>
            <a:endParaRPr lang="nb-NO" dirty="0">
              <a:latin typeface="+mn-lt"/>
            </a:endParaRPr>
          </a:p>
          <a:p>
            <a:r>
              <a:rPr lang="nb-NO" dirty="0">
                <a:latin typeface="+mn-lt"/>
              </a:rPr>
              <a:t>Tema 1: Stress</a:t>
            </a:r>
          </a:p>
          <a:p>
            <a:pPr lvl="1"/>
            <a:r>
              <a:rPr lang="nb-NO" dirty="0">
                <a:latin typeface="+mn-lt"/>
              </a:rPr>
              <a:t>Summegruppe: </a:t>
            </a:r>
            <a:r>
              <a:rPr lang="nb-NO" b="0" dirty="0">
                <a:latin typeface="+mn-lt"/>
              </a:rPr>
              <a:t>positivt og negativt stress før affektive episoder. </a:t>
            </a:r>
          </a:p>
          <a:p>
            <a:pPr lvl="1"/>
            <a:endParaRPr lang="nb-NO" dirty="0">
              <a:latin typeface="+mn-lt"/>
            </a:endParaRPr>
          </a:p>
          <a:p>
            <a:r>
              <a:rPr lang="nb-NO" dirty="0">
                <a:latin typeface="+mn-lt"/>
              </a:rPr>
              <a:t>Tema 2: Angst</a:t>
            </a:r>
          </a:p>
          <a:p>
            <a:pPr lvl="1"/>
            <a:r>
              <a:rPr lang="nb-NO" dirty="0">
                <a:latin typeface="+mn-lt"/>
              </a:rPr>
              <a:t>Aktivitet: registrering av stress og angst i stemningsdagboken</a:t>
            </a:r>
          </a:p>
          <a:p>
            <a:pPr marL="457200" lvl="1" indent="0">
              <a:buNone/>
            </a:pPr>
            <a:endParaRPr lang="nb-NO" dirty="0">
              <a:latin typeface="+mn-lt"/>
            </a:endParaRPr>
          </a:p>
          <a:p>
            <a:r>
              <a:rPr lang="nb-NO" dirty="0">
                <a:latin typeface="+mn-lt"/>
              </a:rPr>
              <a:t>Egenaktivitet: Stresskilder i forebyggelsesplanen</a:t>
            </a:r>
          </a:p>
        </p:txBody>
      </p:sp>
    </p:spTree>
    <p:extLst>
      <p:ext uri="{BB962C8B-B14F-4D97-AF65-F5344CB8AC3E}">
        <p14:creationId xmlns:p14="http://schemas.microsoft.com/office/powerpoint/2010/main" val="318959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1181989"/>
          </a:xfrm>
        </p:spPr>
        <p:txBody>
          <a:bodyPr anchor="t">
            <a:normAutofit/>
          </a:bodyPr>
          <a:lstStyle/>
          <a:p>
            <a:pPr lvl="1" algn="l"/>
            <a:r>
              <a:rPr lang="nb-NO" sz="4400" dirty="0">
                <a:solidFill>
                  <a:schemeClr val="tx1"/>
                </a:solidFill>
                <a:latin typeface="+mj-lt"/>
                <a:ea typeface="Cambria" panose="02040503050406030204" pitchFamily="18" charset="0"/>
              </a:rPr>
              <a:t>Eksponeringstrening</a:t>
            </a:r>
          </a:p>
        </p:txBody>
      </p:sp>
      <p:sp>
        <p:nvSpPr>
          <p:cNvPr id="3" name="Plassholder for innhold 2"/>
          <p:cNvSpPr>
            <a:spLocks noGrp="1"/>
          </p:cNvSpPr>
          <p:nvPr>
            <p:ph idx="1"/>
          </p:nvPr>
        </p:nvSpPr>
        <p:spPr/>
        <p:txBody>
          <a:bodyPr anchor="b">
            <a:normAutofit/>
          </a:bodyPr>
          <a:lstStyle/>
          <a:p>
            <a:pPr>
              <a:lnSpc>
                <a:spcPct val="100000"/>
              </a:lnSpc>
            </a:pPr>
            <a:r>
              <a:rPr lang="nb-NO" dirty="0">
                <a:ea typeface="Cambria" panose="02040503050406030204" pitchFamily="18" charset="0"/>
                <a:cs typeface="Calibri" panose="020F0502020204030204" pitchFamily="34" charset="0"/>
              </a:rPr>
              <a:t>Å formulere alternative hypoteser/antagelser om hva som kommer til å skje, som kan testes ut gjennom gradvis eksponering</a:t>
            </a:r>
          </a:p>
          <a:p>
            <a:pPr>
              <a:lnSpc>
                <a:spcPct val="100000"/>
              </a:lnSpc>
            </a:pPr>
            <a:endParaRPr lang="nb-NO" dirty="0">
              <a:ea typeface="Cambria" panose="02040503050406030204" pitchFamily="18" charset="0"/>
              <a:cs typeface="Calibri" panose="020F0502020204030204" pitchFamily="34" charset="0"/>
            </a:endParaRPr>
          </a:p>
          <a:p>
            <a:pPr>
              <a:lnSpc>
                <a:spcPct val="100000"/>
              </a:lnSpc>
            </a:pPr>
            <a:r>
              <a:rPr lang="nb-NO" dirty="0">
                <a:ea typeface="Cambria" panose="02040503050406030204" pitchFamily="18" charset="0"/>
                <a:cs typeface="Calibri" panose="020F0502020204030204" pitchFamily="34" charset="0"/>
              </a:rPr>
              <a:t>Trene på å avstå fra å kontrollere angsten under eksponeringen</a:t>
            </a:r>
          </a:p>
        </p:txBody>
      </p:sp>
      <p:pic>
        <p:nvPicPr>
          <p:cNvPr id="7" name="Bilde 6">
            <a:extLst>
              <a:ext uri="{FF2B5EF4-FFF2-40B4-BE49-F238E27FC236}">
                <a16:creationId xmlns:a16="http://schemas.microsoft.com/office/drawing/2014/main" id="{6F577C1C-C736-AD7D-1064-FF2BEBFFF9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9775" y="1458686"/>
            <a:ext cx="11016243" cy="2481136"/>
          </a:xfrm>
          <a:prstGeom prst="rect">
            <a:avLst/>
          </a:prstGeom>
        </p:spPr>
      </p:pic>
    </p:spTree>
    <p:extLst>
      <p:ext uri="{BB962C8B-B14F-4D97-AF65-F5344CB8AC3E}">
        <p14:creationId xmlns:p14="http://schemas.microsoft.com/office/powerpoint/2010/main" val="7549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Panikkangst</a:t>
            </a:r>
          </a:p>
        </p:txBody>
      </p:sp>
      <p:sp>
        <p:nvSpPr>
          <p:cNvPr id="8" name="TekstSylinder 7"/>
          <p:cNvSpPr txBox="1"/>
          <p:nvPr/>
        </p:nvSpPr>
        <p:spPr>
          <a:xfrm>
            <a:off x="5535710" y="3024329"/>
            <a:ext cx="1824650" cy="646331"/>
          </a:xfrm>
          <a:prstGeom prst="rect">
            <a:avLst/>
          </a:prstGeom>
          <a:noFill/>
        </p:spPr>
        <p:txBody>
          <a:bodyPr wrap="square" rtlCol="0">
            <a:spAutoFit/>
          </a:bodyPr>
          <a:lstStyle/>
          <a:p>
            <a:pPr algn="ctr"/>
            <a:r>
              <a:rPr lang="nb-NO" dirty="0"/>
              <a:t>Atferd: </a:t>
            </a:r>
          </a:p>
          <a:p>
            <a:pPr algn="ctr"/>
            <a:r>
              <a:rPr lang="nb-NO" dirty="0"/>
              <a:t>Flykter</a:t>
            </a:r>
          </a:p>
        </p:txBody>
      </p:sp>
      <p:sp>
        <p:nvSpPr>
          <p:cNvPr id="11" name="TekstSylinder 10"/>
          <p:cNvSpPr txBox="1"/>
          <p:nvPr/>
        </p:nvSpPr>
        <p:spPr>
          <a:xfrm>
            <a:off x="7658603" y="2737870"/>
            <a:ext cx="4090503" cy="1631216"/>
          </a:xfrm>
          <a:prstGeom prst="rect">
            <a:avLst/>
          </a:prstGeom>
          <a:noFill/>
        </p:spPr>
        <p:txBody>
          <a:bodyPr wrap="square" rtlCol="0">
            <a:spAutoFit/>
          </a:bodyPr>
          <a:lstStyle/>
          <a:p>
            <a:r>
              <a:rPr lang="nb-NO" sz="2000" b="1" dirty="0"/>
              <a:t>Ved utvikling av panikklidelse:</a:t>
            </a:r>
            <a:r>
              <a:rPr lang="nb-NO" sz="2000" dirty="0"/>
              <a:t> </a:t>
            </a:r>
          </a:p>
          <a:p>
            <a:pPr marL="342900" indent="-342900">
              <a:buFontTx/>
              <a:buChar char="-"/>
            </a:pPr>
            <a:r>
              <a:rPr lang="nb-NO" sz="2000" dirty="0"/>
              <a:t>Angst for angsten</a:t>
            </a:r>
          </a:p>
          <a:p>
            <a:pPr marL="342900" indent="-342900">
              <a:buFontTx/>
              <a:buChar char="-"/>
            </a:pPr>
            <a:r>
              <a:rPr lang="nb-NO" sz="2000" dirty="0"/>
              <a:t>Unngår aktiviteter som gir ubehagelige kroppsfornemmelser</a:t>
            </a:r>
          </a:p>
          <a:p>
            <a:pPr marL="342900" indent="-342900">
              <a:buFontTx/>
              <a:buChar char="-"/>
            </a:pPr>
            <a:r>
              <a:rPr lang="nb-NO" sz="2000" dirty="0"/>
              <a:t>Unngår lignende situasjoner</a:t>
            </a:r>
          </a:p>
        </p:txBody>
      </p:sp>
      <p:pic>
        <p:nvPicPr>
          <p:cNvPr id="4" name="Bilde 3">
            <a:extLst>
              <a:ext uri="{FF2B5EF4-FFF2-40B4-BE49-F238E27FC236}">
                <a16:creationId xmlns:a16="http://schemas.microsoft.com/office/drawing/2014/main" id="{479EB8A1-BF16-2238-E913-864D35E977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488" t="25659" r="45214" b="16096"/>
          <a:stretch/>
        </p:blipFill>
        <p:spPr>
          <a:xfrm>
            <a:off x="651241" y="1566690"/>
            <a:ext cx="4161945" cy="3973575"/>
          </a:xfrm>
          <a:prstGeom prst="rect">
            <a:avLst/>
          </a:prstGeom>
        </p:spPr>
      </p:pic>
      <p:cxnSp>
        <p:nvCxnSpPr>
          <p:cNvPr id="12" name="Rett linje 11">
            <a:extLst>
              <a:ext uri="{FF2B5EF4-FFF2-40B4-BE49-F238E27FC236}">
                <a16:creationId xmlns:a16="http://schemas.microsoft.com/office/drawing/2014/main" id="{1DE3107C-A7DD-D6E4-5C95-E1F3526790B9}"/>
              </a:ext>
            </a:extLst>
          </p:cNvPr>
          <p:cNvCxnSpPr/>
          <p:nvPr/>
        </p:nvCxnSpPr>
        <p:spPr>
          <a:xfrm>
            <a:off x="5111429" y="3429000"/>
            <a:ext cx="848563" cy="0"/>
          </a:xfrm>
          <a:prstGeom prst="line">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7648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Noen tips om panikkangst</a:t>
            </a:r>
          </a:p>
        </p:txBody>
      </p:sp>
      <p:sp>
        <p:nvSpPr>
          <p:cNvPr id="3" name="Plassholder for innhold 2"/>
          <p:cNvSpPr>
            <a:spLocks noGrp="1"/>
          </p:cNvSpPr>
          <p:nvPr>
            <p:ph idx="1"/>
          </p:nvPr>
        </p:nvSpPr>
        <p:spPr/>
        <p:txBody>
          <a:bodyPr anchor="b">
            <a:normAutofit fontScale="92500" lnSpcReduction="10000"/>
          </a:bodyPr>
          <a:lstStyle/>
          <a:p>
            <a:r>
              <a:rPr lang="nb-NO" dirty="0">
                <a:ea typeface="Cambria" panose="02040503050406030204" pitchFamily="18" charset="0"/>
                <a:cs typeface="Calibri" panose="020F0502020204030204" pitchFamily="34" charset="0"/>
              </a:rPr>
              <a:t>Ikke farligere enn en intens treningsøkt </a:t>
            </a:r>
          </a:p>
          <a:p>
            <a:endParaRPr lang="nb-NO" sz="1400"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Man får for mye, ikke for lite luft</a:t>
            </a:r>
          </a:p>
          <a:p>
            <a:endParaRPr lang="nb-NO" sz="1400" dirty="0">
              <a:ea typeface="Cambria" panose="02040503050406030204" pitchFamily="18" charset="0"/>
              <a:cs typeface="Calibri" panose="020F0502020204030204" pitchFamily="34" charset="0"/>
            </a:endParaRPr>
          </a:p>
          <a:p>
            <a:pPr marL="0" indent="0">
              <a:buNone/>
            </a:pPr>
            <a:r>
              <a:rPr lang="nb-NO" dirty="0">
                <a:ea typeface="Cambria" panose="02040503050406030204" pitchFamily="18" charset="0"/>
                <a:cs typeface="Calibri" panose="020F0502020204030204" pitchFamily="34" charset="0"/>
              </a:rPr>
              <a:t>→ Gjenopprette balansen mellom O2 og CO2</a:t>
            </a:r>
          </a:p>
          <a:p>
            <a:pPr marL="0" indent="0">
              <a:buNone/>
            </a:pPr>
            <a:r>
              <a:rPr lang="nb-NO" dirty="0">
                <a:ea typeface="Cambria" panose="02040503050406030204" pitchFamily="18" charset="0"/>
                <a:cs typeface="Calibri" panose="020F0502020204030204" pitchFamily="34" charset="0"/>
              </a:rPr>
              <a:t>Tips:</a:t>
            </a:r>
          </a:p>
          <a:p>
            <a:pPr lvl="1"/>
            <a:r>
              <a:rPr lang="nb-NO" dirty="0">
                <a:ea typeface="Cambria" panose="02040503050406030204" pitchFamily="18" charset="0"/>
                <a:cs typeface="Calibri" panose="020F0502020204030204" pitchFamily="34" charset="0"/>
              </a:rPr>
              <a:t>Puste roligere og med magen</a:t>
            </a:r>
          </a:p>
          <a:p>
            <a:pPr lvl="1"/>
            <a:r>
              <a:rPr lang="nb-NO" dirty="0">
                <a:ea typeface="Cambria" panose="02040503050406030204" pitchFamily="18" charset="0"/>
                <a:cs typeface="Calibri" panose="020F0502020204030204" pitchFamily="34" charset="0"/>
              </a:rPr>
              <a:t>Holde pusten </a:t>
            </a:r>
          </a:p>
          <a:p>
            <a:pPr lvl="1"/>
            <a:r>
              <a:rPr lang="nb-NO" dirty="0">
                <a:ea typeface="Cambria" panose="02040503050406030204" pitchFamily="18" charset="0"/>
                <a:cs typeface="Calibri" panose="020F0502020204030204" pitchFamily="34" charset="0"/>
              </a:rPr>
              <a:t>Puste i papirpose </a:t>
            </a:r>
          </a:p>
          <a:p>
            <a:pPr lvl="1"/>
            <a:r>
              <a:rPr lang="nb-NO" dirty="0">
                <a:ea typeface="Cambria" panose="02040503050406030204" pitchFamily="18" charset="0"/>
                <a:cs typeface="Calibri" panose="020F0502020204030204" pitchFamily="34" charset="0"/>
              </a:rPr>
              <a:t>Innta posisjon med hender og knær plassert på gulvet</a:t>
            </a:r>
          </a:p>
          <a:p>
            <a:pPr lvl="1"/>
            <a:endParaRPr lang="nb-NO" b="1" dirty="0">
              <a:ea typeface="Cambria" panose="02040503050406030204" pitchFamily="18" charset="0"/>
              <a:cs typeface="Calibri" panose="020F0502020204030204" pitchFamily="34" charset="0"/>
            </a:endParaRPr>
          </a:p>
          <a:p>
            <a:r>
              <a:rPr lang="nb-NO" b="1" dirty="0">
                <a:ea typeface="Cambria" panose="02040503050406030204" pitchFamily="18" charset="0"/>
                <a:cs typeface="Calibri" panose="020F0502020204030204" pitchFamily="34" charset="0"/>
              </a:rPr>
              <a:t>Eksponeringsøvelse: Hyperventilere og hold pusten</a:t>
            </a:r>
            <a:r>
              <a:rPr lang="nb-NO" dirty="0">
                <a:ea typeface="Cambria" panose="02040503050406030204" pitchFamily="18" charset="0"/>
                <a:cs typeface="Calibri" panose="020F0502020204030204" pitchFamily="34" charset="0"/>
              </a:rPr>
              <a:t> </a:t>
            </a:r>
          </a:p>
        </p:txBody>
      </p:sp>
    </p:spTree>
    <p:extLst>
      <p:ext uri="{BB962C8B-B14F-4D97-AF65-F5344CB8AC3E}">
        <p14:creationId xmlns:p14="http://schemas.microsoft.com/office/powerpoint/2010/main" val="23572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Aktivitet: stemningsdagboken</a:t>
            </a:r>
          </a:p>
        </p:txBody>
      </p:sp>
      <p:sp>
        <p:nvSpPr>
          <p:cNvPr id="3" name="Plassholder for innhold 2"/>
          <p:cNvSpPr>
            <a:spLocks noGrp="1"/>
          </p:cNvSpPr>
          <p:nvPr>
            <p:ph idx="1"/>
          </p:nvPr>
        </p:nvSpPr>
        <p:spPr/>
        <p:txBody>
          <a:bodyPr anchor="b">
            <a:noAutofit/>
          </a:bodyPr>
          <a:lstStyle/>
          <a:p>
            <a:pPr marL="0" indent="0">
              <a:buNone/>
            </a:pPr>
            <a:r>
              <a:rPr lang="nb-NO" sz="2400" dirty="0">
                <a:ea typeface="Cambria" panose="02040503050406030204" pitchFamily="18" charset="0"/>
                <a:cs typeface="Calibri" panose="020F0502020204030204" pitchFamily="34" charset="0"/>
              </a:rPr>
              <a:t>Noter inn:</a:t>
            </a:r>
            <a:br>
              <a:rPr lang="nb-NO" sz="2400" dirty="0">
                <a:ea typeface="Cambria" panose="02040503050406030204" pitchFamily="18" charset="0"/>
                <a:cs typeface="Calibri" panose="020F0502020204030204" pitchFamily="34" charset="0"/>
              </a:rPr>
            </a:br>
            <a:endParaRPr lang="nb-NO" sz="2400" dirty="0">
              <a:ea typeface="Cambria" panose="02040503050406030204" pitchFamily="18" charset="0"/>
              <a:cs typeface="Calibri" panose="020F0502020204030204" pitchFamily="34" charset="0"/>
            </a:endParaRPr>
          </a:p>
          <a:p>
            <a:pPr marL="514350" indent="-514350">
              <a:buFont typeface="+mj-lt"/>
              <a:buAutoNum type="arabicPeriod"/>
            </a:pPr>
            <a:r>
              <a:rPr lang="nb-NO" sz="2400" dirty="0">
                <a:ea typeface="Cambria" panose="02040503050406030204" pitchFamily="18" charset="0"/>
                <a:cs typeface="Calibri" panose="020F0502020204030204" pitchFamily="34" charset="0"/>
              </a:rPr>
              <a:t>Stemningsleiet i går</a:t>
            </a:r>
          </a:p>
          <a:p>
            <a:pPr marL="514350" indent="-514350">
              <a:buFont typeface="+mj-lt"/>
              <a:buAutoNum type="arabicPeriod"/>
            </a:pPr>
            <a:r>
              <a:rPr lang="nb-NO" sz="2400" dirty="0">
                <a:ea typeface="Cambria" panose="02040503050406030204" pitchFamily="18" charset="0"/>
                <a:cs typeface="Calibri" panose="020F0502020204030204" pitchFamily="34" charset="0"/>
              </a:rPr>
              <a:t>Antall timer søvn og innsovningstidspunkt natt til i dag</a:t>
            </a:r>
          </a:p>
          <a:p>
            <a:pPr marL="514350" indent="-514350">
              <a:buFont typeface="+mj-lt"/>
              <a:buAutoNum type="arabicPeriod"/>
            </a:pPr>
            <a:r>
              <a:rPr lang="nb-NO" sz="2400" dirty="0">
                <a:ea typeface="Cambria" panose="02040503050406030204" pitchFamily="18" charset="0"/>
                <a:cs typeface="Calibri" panose="020F0502020204030204" pitchFamily="34" charset="0"/>
              </a:rPr>
              <a:t>Mest stressende situasjon (og ev. tanke/bekymring) </a:t>
            </a:r>
            <a:br>
              <a:rPr lang="nb-NO" sz="2400" dirty="0">
                <a:ea typeface="Cambria" panose="02040503050406030204" pitchFamily="18" charset="0"/>
                <a:cs typeface="Calibri" panose="020F0502020204030204" pitchFamily="34" charset="0"/>
              </a:rPr>
            </a:br>
            <a:r>
              <a:rPr lang="nb-NO" sz="2400" dirty="0">
                <a:ea typeface="Cambria" panose="02040503050406030204" pitchFamily="18" charset="0"/>
                <a:cs typeface="Calibri" panose="020F0502020204030204" pitchFamily="34" charset="0"/>
              </a:rPr>
              <a:t>i går (stikkord i notatfeltet)</a:t>
            </a:r>
          </a:p>
          <a:p>
            <a:pPr marL="514350" indent="-514350">
              <a:buFont typeface="+mj-lt"/>
              <a:buAutoNum type="arabicPeriod"/>
            </a:pPr>
            <a:r>
              <a:rPr lang="nb-NO" sz="2400" dirty="0" err="1">
                <a:ea typeface="Cambria" panose="02040503050406030204" pitchFamily="18" charset="0"/>
                <a:cs typeface="Calibri" panose="020F0502020204030204" pitchFamily="34" charset="0"/>
              </a:rPr>
              <a:t>Gradér</a:t>
            </a:r>
            <a:r>
              <a:rPr lang="nb-NO" sz="2400" dirty="0">
                <a:ea typeface="Cambria" panose="02040503050406030204" pitchFamily="18" charset="0"/>
                <a:cs typeface="Calibri" panose="020F0502020204030204" pitchFamily="34" charset="0"/>
              </a:rPr>
              <a:t> angst i går i angstkolonnen</a:t>
            </a:r>
          </a:p>
          <a:p>
            <a:pPr marL="514350" indent="-514350">
              <a:buFont typeface="+mj-lt"/>
              <a:buAutoNum type="arabicPeriod"/>
            </a:pPr>
            <a:r>
              <a:rPr lang="nb-NO" sz="2400" dirty="0" err="1">
                <a:ea typeface="Cambria" panose="02040503050406030204" pitchFamily="18" charset="0"/>
                <a:cs typeface="Calibri" panose="020F0502020204030204" pitchFamily="34" charset="0"/>
              </a:rPr>
              <a:t>Gradér</a:t>
            </a:r>
            <a:r>
              <a:rPr lang="nb-NO" sz="2400" dirty="0">
                <a:ea typeface="Cambria" panose="02040503050406030204" pitchFamily="18" charset="0"/>
                <a:cs typeface="Calibri" panose="020F0502020204030204" pitchFamily="34" charset="0"/>
              </a:rPr>
              <a:t> irritabilitet i går i irritabilitetskolonnen</a:t>
            </a:r>
          </a:p>
          <a:p>
            <a:pPr marL="514350" indent="-514350">
              <a:buFont typeface="+mj-lt"/>
              <a:buAutoNum type="arabicPeriod"/>
            </a:pPr>
            <a:r>
              <a:rPr lang="nb-NO" sz="2400" dirty="0">
                <a:ea typeface="Cambria" panose="02040503050406030204" pitchFamily="18" charset="0"/>
                <a:cs typeface="Calibri" panose="020F0502020204030204" pitchFamily="34" charset="0"/>
              </a:rPr>
              <a:t>Noter inn om du tror at stresset/angsten/irritabiliteten påvirket innsovningstidspunktet/søvnen</a:t>
            </a:r>
          </a:p>
        </p:txBody>
      </p:sp>
      <p:pic>
        <p:nvPicPr>
          <p:cNvPr id="4" name="Bilde 3" descr="Et bilde som inneholder tegnefilm, Grafikk, skjermbilde, clip art&#10;&#10;Automatisk generert beskrivelse">
            <a:extLst>
              <a:ext uri="{FF2B5EF4-FFF2-40B4-BE49-F238E27FC236}">
                <a16:creationId xmlns:a16="http://schemas.microsoft.com/office/drawing/2014/main" id="{1DBA4AA9-DC3A-215A-B256-A2E07B4B7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200" y="549275"/>
            <a:ext cx="4058420" cy="2678557"/>
          </a:xfrm>
          <a:prstGeom prst="rect">
            <a:avLst/>
          </a:prstGeom>
        </p:spPr>
      </p:pic>
    </p:spTree>
    <p:extLst>
      <p:ext uri="{BB962C8B-B14F-4D97-AF65-F5344CB8AC3E}">
        <p14:creationId xmlns:p14="http://schemas.microsoft.com/office/powerpoint/2010/main" val="22751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AE840C28-9C25-221E-D942-B2147044AE66}"/>
              </a:ext>
            </a:extLst>
          </p:cNvPr>
          <p:cNvSpPr/>
          <p:nvPr/>
        </p:nvSpPr>
        <p:spPr>
          <a:xfrm>
            <a:off x="638041" y="224546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F1BB99C6-159C-83FC-2D6B-417DDBF704E4}"/>
              </a:ext>
            </a:extLst>
          </p:cNvPr>
          <p:cNvSpPr/>
          <p:nvPr/>
        </p:nvSpPr>
        <p:spPr>
          <a:xfrm>
            <a:off x="638041" y="5799430"/>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neste gang</a:t>
            </a:r>
          </a:p>
        </p:txBody>
      </p:sp>
      <p:sp>
        <p:nvSpPr>
          <p:cNvPr id="3" name="Plassholder for innhold 2"/>
          <p:cNvSpPr>
            <a:spLocks noGrp="1"/>
          </p:cNvSpPr>
          <p:nvPr>
            <p:ph idx="1"/>
          </p:nvPr>
        </p:nvSpPr>
        <p:spPr/>
        <p:txBody>
          <a:bodyPr anchor="b">
            <a:normAutofit/>
          </a:bodyPr>
          <a:lstStyle/>
          <a:p>
            <a:pPr marL="514350" indent="-514350">
              <a:lnSpc>
                <a:spcPct val="100000"/>
              </a:lnSpc>
              <a:buFont typeface="+mj-lt"/>
              <a:buAutoNum type="arabicPeriod"/>
            </a:pPr>
            <a:r>
              <a:rPr lang="nb-NO" dirty="0"/>
              <a:t>Skriv inn stresskilder / situasjoner som du tror </a:t>
            </a:r>
            <a:br>
              <a:rPr lang="nb-NO" dirty="0"/>
            </a:br>
            <a:r>
              <a:rPr lang="nb-NO" dirty="0"/>
              <a:t>kan være risikofaktorer for ustabilitet i </a:t>
            </a:r>
            <a:br>
              <a:rPr lang="nb-NO" dirty="0"/>
            </a:br>
            <a:r>
              <a:rPr lang="nb-NO" dirty="0"/>
              <a:t>forebyggelsesplanen (jf. også utfylt tidslinje)</a:t>
            </a:r>
          </a:p>
          <a:p>
            <a:pPr lvl="1">
              <a:lnSpc>
                <a:spcPct val="100000"/>
              </a:lnSpc>
            </a:pPr>
            <a:r>
              <a:rPr lang="nb-NO" dirty="0"/>
              <a:t>Reflekter over om det er visse systematiske / vedvarende stresskilder </a:t>
            </a:r>
            <a:br>
              <a:rPr lang="nb-NO" dirty="0"/>
            </a:br>
            <a:r>
              <a:rPr lang="nb-NO" dirty="0"/>
              <a:t>i hverdagen som bidrar til misnøye og affektiv ustabilitet </a:t>
            </a:r>
          </a:p>
          <a:p>
            <a:pPr lvl="1">
              <a:lnSpc>
                <a:spcPct val="100000"/>
              </a:lnSpc>
            </a:pPr>
            <a:r>
              <a:rPr lang="nb-NO" dirty="0"/>
              <a:t>Tilsier dette at det er behov for grunnleggende endringer i hverdagen </a:t>
            </a:r>
            <a:br>
              <a:rPr lang="nb-NO" dirty="0"/>
            </a:br>
            <a:r>
              <a:rPr lang="nb-NO" dirty="0"/>
              <a:t>eller justering av livsvalg? Noter gjerne ned</a:t>
            </a:r>
          </a:p>
          <a:p>
            <a:pPr marL="514350" indent="-514350">
              <a:lnSpc>
                <a:spcPct val="100000"/>
              </a:lnSpc>
              <a:buFont typeface="+mj-lt"/>
              <a:buAutoNum type="arabicPeriod"/>
            </a:pPr>
            <a:endParaRPr lang="nb-NO" dirty="0"/>
          </a:p>
          <a:p>
            <a:pPr marL="514350" indent="-514350">
              <a:lnSpc>
                <a:spcPct val="100000"/>
              </a:lnSpc>
              <a:buFont typeface="+mj-lt"/>
              <a:buAutoNum type="arabicPeriod"/>
            </a:pPr>
            <a:r>
              <a:rPr lang="nb-NO" dirty="0"/>
              <a:t>Fortsett å registrere i stemningsdagboken</a:t>
            </a:r>
          </a:p>
        </p:txBody>
      </p:sp>
      <p:pic>
        <p:nvPicPr>
          <p:cNvPr id="5" name="Bilde 4">
            <a:extLst>
              <a:ext uri="{FF2B5EF4-FFF2-40B4-BE49-F238E27FC236}">
                <a16:creationId xmlns:a16="http://schemas.microsoft.com/office/drawing/2014/main" id="{D182AD2A-44B5-B10D-535B-631C7EBF15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357313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5">
            <a:extLst>
              <a:ext uri="{FF2B5EF4-FFF2-40B4-BE49-F238E27FC236}">
                <a16:creationId xmlns:a16="http://schemas.microsoft.com/office/drawing/2014/main" id="{2EEFC588-905F-1046-7BB7-277B255DED9B}"/>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5C1E163E-1131-6388-A5B3-C0444B855E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5" name="Bilde" descr="Bilde">
            <a:extLst>
              <a:ext uri="{FF2B5EF4-FFF2-40B4-BE49-F238E27FC236}">
                <a16:creationId xmlns:a16="http://schemas.microsoft.com/office/drawing/2014/main" id="{C1097D44-3C9B-0EFC-DB0B-D339EE32CB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6" name="logo_transparent-01.png" descr="logo_transparent-01.png">
            <a:extLst>
              <a:ext uri="{FF2B5EF4-FFF2-40B4-BE49-F238E27FC236}">
                <a16:creationId xmlns:a16="http://schemas.microsoft.com/office/drawing/2014/main" id="{1C777146-BB9D-C537-7527-BC9CAB907A72}"/>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7" name="50830959051_658d4b82a4_o.png" descr="50830959051_658d4b82a4_o.png">
            <a:extLst>
              <a:ext uri="{FF2B5EF4-FFF2-40B4-BE49-F238E27FC236}">
                <a16:creationId xmlns:a16="http://schemas.microsoft.com/office/drawing/2014/main" id="{57172098-1180-82E5-53DC-D76A47979A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51E6C94D-D7C0-13B2-16C5-AA1E9406EE0E}"/>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357849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Forebyggelsesplanen</a:t>
            </a:r>
            <a:endParaRPr lang="nb-NO" dirty="0"/>
          </a:p>
        </p:txBody>
      </p:sp>
      <p:sp>
        <p:nvSpPr>
          <p:cNvPr id="3" name="Plassholder for innhold 2"/>
          <p:cNvSpPr>
            <a:spLocks noGrp="1"/>
          </p:cNvSpPr>
          <p:nvPr>
            <p:ph idx="1"/>
          </p:nvPr>
        </p:nvSpPr>
        <p:spPr>
          <a:xfrm>
            <a:off x="695325" y="1458686"/>
            <a:ext cx="8412099" cy="4850039"/>
          </a:xfrm>
        </p:spPr>
        <p:txBody>
          <a:bodyPr anchor="b"/>
          <a:lstStyle/>
          <a:p>
            <a:pPr marL="514350" indent="-514350">
              <a:lnSpc>
                <a:spcPct val="100000"/>
              </a:lnSpc>
              <a:buFont typeface="+mj-lt"/>
              <a:buAutoNum type="arabicPeriod"/>
            </a:pPr>
            <a:r>
              <a:rPr lang="nb-NO" altLang="nb-NO" dirty="0">
                <a:solidFill>
                  <a:schemeClr val="tx1"/>
                </a:solidFill>
                <a:ea typeface="Cambria" panose="02040503050406030204" pitchFamily="18" charset="0"/>
                <a:cs typeface="Calibri" panose="020F0502020204030204" pitchFamily="34" charset="0"/>
              </a:rPr>
              <a:t>Motivasjon for forebygging</a:t>
            </a:r>
          </a:p>
          <a:p>
            <a:pPr marL="914400" lvl="1" indent="-514350">
              <a:lnSpc>
                <a:spcPct val="100000"/>
              </a:lnSpc>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lnSpc>
                <a:spcPct val="100000"/>
              </a:lnSpc>
              <a:buFont typeface="+mj-lt"/>
              <a:buAutoNum type="arabicPeriod"/>
            </a:pPr>
            <a:r>
              <a:rPr lang="nb-NO" altLang="nb-NO" b="1" dirty="0">
                <a:solidFill>
                  <a:schemeClr val="tx1"/>
                </a:solidFill>
                <a:ea typeface="Cambria" panose="02040503050406030204" pitchFamily="18" charset="0"/>
                <a:cs typeface="Calibri" panose="020F0502020204030204" pitchFamily="34" charset="0"/>
              </a:rPr>
              <a:t>Forebygging i vedlikeholdsfasen</a:t>
            </a:r>
          </a:p>
          <a:p>
            <a:pPr lvl="1">
              <a:lnSpc>
                <a:spcPct val="100000"/>
              </a:lnSpc>
            </a:pPr>
            <a:r>
              <a:rPr lang="nb-NO" altLang="nb-NO" b="1" dirty="0">
                <a:solidFill>
                  <a:schemeClr val="tx1"/>
                </a:solidFill>
                <a:ea typeface="Cambria" panose="02040503050406030204" pitchFamily="18" charset="0"/>
                <a:cs typeface="Calibri" panose="020F0502020204030204" pitchFamily="34" charset="0"/>
              </a:rPr>
              <a:t>Risikofaktorer i vedlikeholdsfasen</a:t>
            </a:r>
          </a:p>
          <a:p>
            <a:pPr lvl="1">
              <a:lnSpc>
                <a:spcPct val="100000"/>
              </a:lnSpc>
            </a:pPr>
            <a:r>
              <a:rPr lang="nb-NO" altLang="nb-NO" b="1" dirty="0">
                <a:solidFill>
                  <a:schemeClr val="tx1"/>
                </a:solidFill>
                <a:ea typeface="Cambria" panose="02040503050406030204" pitchFamily="18" charset="0"/>
                <a:cs typeface="Calibri" panose="020F0502020204030204" pitchFamily="34" charset="0"/>
              </a:rPr>
              <a:t>Tiltak overfor risikofaktorer </a:t>
            </a:r>
            <a:br>
              <a:rPr lang="nb-NO" altLang="nb-NO" b="1" dirty="0">
                <a:solidFill>
                  <a:schemeClr val="tx1"/>
                </a:solidFill>
                <a:ea typeface="Cambria" panose="02040503050406030204" pitchFamily="18" charset="0"/>
                <a:cs typeface="Calibri" panose="020F0502020204030204" pitchFamily="34" charset="0"/>
              </a:rPr>
            </a:br>
            <a:r>
              <a:rPr lang="nb-NO" altLang="nb-NO" b="1" dirty="0">
                <a:solidFill>
                  <a:schemeClr val="tx1"/>
                </a:solidFill>
                <a:ea typeface="Cambria" panose="02040503050406030204" pitchFamily="18" charset="0"/>
                <a:cs typeface="Calibri" panose="020F0502020204030204" pitchFamily="34" charset="0"/>
              </a:rPr>
              <a:t>– sunn og regelmessig livsførsel</a:t>
            </a:r>
          </a:p>
          <a:p>
            <a:pPr marL="914400" lvl="1" indent="-514350">
              <a:lnSpc>
                <a:spcPct val="100000"/>
              </a:lnSpc>
              <a:buFont typeface="+mj-lt"/>
              <a:buAutoNum type="arabicPeriod"/>
            </a:pPr>
            <a:endParaRPr lang="nb-NO" altLang="nb-NO" sz="2800" dirty="0">
              <a:solidFill>
                <a:schemeClr val="tx1"/>
              </a:solidFill>
              <a:ea typeface="Cambria" panose="02040503050406030204" pitchFamily="18" charset="0"/>
              <a:cs typeface="Calibri" panose="020F0502020204030204" pitchFamily="34" charset="0"/>
            </a:endParaRPr>
          </a:p>
          <a:p>
            <a:pPr marL="457200" indent="-514350">
              <a:lnSpc>
                <a:spcPct val="100000"/>
              </a:lnSpc>
              <a:buFont typeface="+mj-lt"/>
              <a:buAutoNum type="arabicPeriod"/>
            </a:pPr>
            <a:r>
              <a:rPr lang="nb-NO" altLang="nb-NO" dirty="0">
                <a:solidFill>
                  <a:schemeClr val="tx1"/>
                </a:solidFill>
                <a:ea typeface="Cambria" panose="02040503050406030204" pitchFamily="18" charset="0"/>
                <a:cs typeface="Calibri" panose="020F0502020204030204" pitchFamily="34" charset="0"/>
              </a:rPr>
              <a:t>Forebygging i varselfasen</a:t>
            </a:r>
            <a:endParaRPr lang="nb-NO" altLang="nb-NO" sz="2800" dirty="0">
              <a:solidFill>
                <a:schemeClr val="tx1"/>
              </a:solidFill>
              <a:ea typeface="Cambria" panose="02040503050406030204" pitchFamily="18" charset="0"/>
            </a:endParaRPr>
          </a:p>
        </p:txBody>
      </p:sp>
      <p:pic>
        <p:nvPicPr>
          <p:cNvPr id="5" name="Bilde 4" descr="Et bilde som inneholder skjermbilde, mønster, sort og hvit, Symmetri&#10;&#10;Automatisk generert beskrivelse">
            <a:extLst>
              <a:ext uri="{FF2B5EF4-FFF2-40B4-BE49-F238E27FC236}">
                <a16:creationId xmlns:a16="http://schemas.microsoft.com/office/drawing/2014/main" id="{47AE67FF-7456-A41E-8049-B3A5380C9D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6" name="Bilde 5" descr="Et bilde som inneholder skjermbilde, mønster, sort og hvit, Symmetri">
            <a:extLst>
              <a:ext uri="{FF2B5EF4-FFF2-40B4-BE49-F238E27FC236}">
                <a16:creationId xmlns:a16="http://schemas.microsoft.com/office/drawing/2014/main" id="{2296E59A-8BF8-8194-FFC4-72E036B268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7" name="TekstSylinder 6">
            <a:extLst>
              <a:ext uri="{FF2B5EF4-FFF2-40B4-BE49-F238E27FC236}">
                <a16:creationId xmlns:a16="http://schemas.microsoft.com/office/drawing/2014/main" id="{742CCF9E-8B91-1480-140F-199824310E50}"/>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8" name="TekstSylinder 7">
            <a:extLst>
              <a:ext uri="{FF2B5EF4-FFF2-40B4-BE49-F238E27FC236}">
                <a16:creationId xmlns:a16="http://schemas.microsoft.com/office/drawing/2014/main" id="{73D09484-10D6-A554-7A63-AB5E1796ABB8}"/>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194480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Stress</a:t>
            </a:r>
          </a:p>
        </p:txBody>
      </p:sp>
      <p:sp>
        <p:nvSpPr>
          <p:cNvPr id="3" name="Plassholder for innhold 2"/>
          <p:cNvSpPr>
            <a:spLocks noGrp="1"/>
          </p:cNvSpPr>
          <p:nvPr>
            <p:ph idx="1"/>
          </p:nvPr>
        </p:nvSpPr>
        <p:spPr/>
        <p:txBody>
          <a:bodyPr anchor="b">
            <a:normAutofit/>
          </a:bodyPr>
          <a:lstStyle/>
          <a:p>
            <a:r>
              <a:rPr lang="nb-NO" dirty="0">
                <a:ea typeface="Cambria" panose="02040503050406030204" pitchFamily="18" charset="0"/>
                <a:cs typeface="Calibri" panose="020F0502020204030204" pitchFamily="34" charset="0"/>
              </a:rPr>
              <a:t>Stress er en del av livet og noe vi verken kan eller bør unngå</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Stress kan både være positivt og negativt</a:t>
            </a:r>
          </a:p>
          <a:p>
            <a:endParaRPr lang="nb-NO" dirty="0">
              <a:ea typeface="Cambria" panose="02040503050406030204" pitchFamily="18" charset="0"/>
              <a:cs typeface="Calibri" panose="020F0502020204030204" pitchFamily="34" charset="0"/>
            </a:endParaRPr>
          </a:p>
          <a:p>
            <a:r>
              <a:rPr lang="nb-NO" dirty="0">
                <a:ea typeface="Cambria" panose="02040503050406030204" pitchFamily="18" charset="0"/>
                <a:cs typeface="Calibri" panose="020F0502020204030204" pitchFamily="34" charset="0"/>
              </a:rPr>
              <a:t>Hvorfor trenger vi stress?</a:t>
            </a:r>
          </a:p>
        </p:txBody>
      </p:sp>
    </p:spTree>
    <p:extLst>
      <p:ext uri="{BB962C8B-B14F-4D97-AF65-F5344CB8AC3E}">
        <p14:creationId xmlns:p14="http://schemas.microsoft.com/office/powerpoint/2010/main" val="309018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Stress og tilbakefall</a:t>
            </a:r>
          </a:p>
        </p:txBody>
      </p:sp>
      <p:sp>
        <p:nvSpPr>
          <p:cNvPr id="3" name="Plassholder for innhold 2"/>
          <p:cNvSpPr>
            <a:spLocks noGrp="1"/>
          </p:cNvSpPr>
          <p:nvPr>
            <p:ph idx="1"/>
          </p:nvPr>
        </p:nvSpPr>
        <p:spPr/>
        <p:txBody>
          <a:bodyPr anchor="b">
            <a:normAutofit/>
          </a:bodyPr>
          <a:lstStyle/>
          <a:p>
            <a:pPr marL="0" indent="0">
              <a:buNone/>
            </a:pPr>
            <a:r>
              <a:rPr lang="nb-NO" b="1" dirty="0">
                <a:solidFill>
                  <a:srgbClr val="FF0000"/>
                </a:solidFill>
                <a:ea typeface="Cambria" panose="02040503050406030204" pitchFamily="18" charset="0"/>
                <a:cs typeface="Calibri" panose="020F0502020204030204" pitchFamily="34" charset="0"/>
              </a:rPr>
              <a:t>!</a:t>
            </a:r>
            <a:r>
              <a:rPr lang="nb-NO" b="1" dirty="0">
                <a:ea typeface="Cambria" panose="02040503050406030204" pitchFamily="18" charset="0"/>
                <a:cs typeface="Calibri" panose="020F0502020204030204" pitchFamily="34" charset="0"/>
              </a:rPr>
              <a:t> Høyt stress kan føre til tilbakefall</a:t>
            </a:r>
          </a:p>
          <a:p>
            <a:pPr marL="0" indent="0">
              <a:buNone/>
            </a:pPr>
            <a:endParaRPr lang="nb-NO" dirty="0">
              <a:ea typeface="Cambria" panose="02040503050406030204" pitchFamily="18" charset="0"/>
              <a:cs typeface="Calibri" panose="020F0502020204030204" pitchFamily="34" charset="0"/>
            </a:endParaRPr>
          </a:p>
          <a:p>
            <a:r>
              <a:rPr lang="nb-NO" dirty="0">
                <a:solidFill>
                  <a:schemeClr val="tx1"/>
                </a:solidFill>
                <a:ea typeface="Cambria" panose="02040503050406030204" pitchFamily="18" charset="0"/>
                <a:cs typeface="Calibri" panose="020F0502020204030204" pitchFamily="34" charset="0"/>
              </a:rPr>
              <a:t>Undersøk om og hvordan stress bidrar til ustabilitet og tilbakefall</a:t>
            </a:r>
          </a:p>
          <a:p>
            <a:pPr marL="0" indent="0">
              <a:buNone/>
            </a:pPr>
            <a:endParaRPr lang="nb-NO" dirty="0">
              <a:solidFill>
                <a:schemeClr val="tx1"/>
              </a:solidFill>
              <a:ea typeface="Cambria" panose="02040503050406030204" pitchFamily="18" charset="0"/>
              <a:cs typeface="Calibri" panose="020F0502020204030204" pitchFamily="34" charset="0"/>
            </a:endParaRPr>
          </a:p>
          <a:p>
            <a:r>
              <a:rPr lang="nb-NO" dirty="0">
                <a:solidFill>
                  <a:schemeClr val="tx1"/>
                </a:solidFill>
                <a:ea typeface="Cambria" panose="02040503050406030204" pitchFamily="18" charset="0"/>
                <a:cs typeface="Calibri" panose="020F0502020204030204" pitchFamily="34" charset="0"/>
              </a:rPr>
              <a:t>Utvikle strategier for å unngå eller mestre risikosituasjoner bedre</a:t>
            </a:r>
          </a:p>
          <a:p>
            <a:endParaRPr lang="nb-NO" b="1" dirty="0">
              <a:solidFill>
                <a:schemeClr val="tx1"/>
              </a:solidFill>
              <a:cs typeface="Calibri" panose="020F0502020204030204" pitchFamily="34" charset="0"/>
            </a:endParaRPr>
          </a:p>
          <a:p>
            <a:pPr>
              <a:buFont typeface="Wingdings" panose="05000000000000000000" pitchFamily="2" charset="2"/>
              <a:buChar char="ü"/>
            </a:pPr>
            <a:r>
              <a:rPr lang="nb-NO" b="1" dirty="0">
                <a:solidFill>
                  <a:schemeClr val="tx1"/>
                </a:solidFill>
                <a:cs typeface="Calibri" panose="020F0502020204030204" pitchFamily="34" charset="0"/>
              </a:rPr>
              <a:t>Reduksjon av stress kan forebygge tilbakefall </a:t>
            </a:r>
          </a:p>
        </p:txBody>
      </p:sp>
    </p:spTree>
    <p:extLst>
      <p:ext uri="{BB962C8B-B14F-4D97-AF65-F5344CB8AC3E}">
        <p14:creationId xmlns:p14="http://schemas.microsoft.com/office/powerpoint/2010/main" val="34869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Hvordan oppstår stress?</a:t>
            </a:r>
          </a:p>
        </p:txBody>
      </p:sp>
      <p:sp>
        <p:nvSpPr>
          <p:cNvPr id="3" name="Plassholder for innhold 2"/>
          <p:cNvSpPr>
            <a:spLocks noGrp="1"/>
          </p:cNvSpPr>
          <p:nvPr>
            <p:ph idx="1"/>
          </p:nvPr>
        </p:nvSpPr>
        <p:spPr/>
        <p:txBody>
          <a:bodyPr anchor="b">
            <a:normAutofit/>
          </a:bodyPr>
          <a:lstStyle/>
          <a:p>
            <a:pPr marL="0" indent="0">
              <a:buNone/>
            </a:pPr>
            <a:r>
              <a:rPr lang="nb-NO" altLang="nb-NO" dirty="0">
                <a:ea typeface="Cambria" panose="02040503050406030204" pitchFamily="18" charset="0"/>
                <a:cs typeface="Calibri" panose="020F0502020204030204" pitchFamily="34" charset="0"/>
              </a:rPr>
              <a:t>Stress starter i hodet</a:t>
            </a:r>
          </a:p>
          <a:p>
            <a:pPr marL="687388" lvl="1" indent="-342900"/>
            <a:r>
              <a:rPr lang="nb-NO" altLang="nb-NO" dirty="0">
                <a:ea typeface="Cambria" panose="02040503050406030204" pitchFamily="18" charset="0"/>
                <a:cs typeface="Calibri" panose="020F0502020204030204" pitchFamily="34" charset="0"/>
              </a:rPr>
              <a:t>Du må </a:t>
            </a:r>
            <a:r>
              <a:rPr lang="nb-NO" altLang="nb-NO" b="1" dirty="0">
                <a:ea typeface="Cambria" panose="02040503050406030204" pitchFamily="18" charset="0"/>
                <a:cs typeface="Calibri" panose="020F0502020204030204" pitchFamily="34" charset="0"/>
              </a:rPr>
              <a:t>oppfatte</a:t>
            </a:r>
            <a:r>
              <a:rPr lang="nb-NO" altLang="nb-NO" dirty="0">
                <a:ea typeface="Cambria" panose="02040503050406030204" pitchFamily="18" charset="0"/>
                <a:cs typeface="Calibri" panose="020F0502020204030204" pitchFamily="34" charset="0"/>
              </a:rPr>
              <a:t> stresskilden (sansene)</a:t>
            </a:r>
          </a:p>
          <a:p>
            <a:pPr marL="687388" lvl="1" indent="-342900"/>
            <a:r>
              <a:rPr lang="nb-NO" altLang="nb-NO" dirty="0">
                <a:ea typeface="Cambria" panose="02040503050406030204" pitchFamily="18" charset="0"/>
                <a:cs typeface="Calibri" panose="020F0502020204030204" pitchFamily="34" charset="0"/>
              </a:rPr>
              <a:t>Du må </a:t>
            </a:r>
            <a:r>
              <a:rPr lang="nb-NO" altLang="nb-NO" b="1" dirty="0">
                <a:ea typeface="Cambria" panose="02040503050406030204" pitchFamily="18" charset="0"/>
                <a:cs typeface="Calibri" panose="020F0502020204030204" pitchFamily="34" charset="0"/>
              </a:rPr>
              <a:t>oppfatte</a:t>
            </a:r>
            <a:r>
              <a:rPr lang="nb-NO" altLang="nb-NO" dirty="0">
                <a:ea typeface="Cambria" panose="02040503050406030204" pitchFamily="18" charset="0"/>
                <a:cs typeface="Calibri" panose="020F0502020204030204" pitchFamily="34" charset="0"/>
              </a:rPr>
              <a:t> at det angår deg</a:t>
            </a:r>
            <a:br>
              <a:rPr lang="nb-NO" altLang="nb-NO" sz="2200" dirty="0">
                <a:ea typeface="Cambria" panose="02040503050406030204" pitchFamily="18" charset="0"/>
                <a:cs typeface="Calibri" panose="020F0502020204030204" pitchFamily="34" charset="0"/>
              </a:rPr>
            </a:br>
            <a:endParaRPr lang="nb-NO" altLang="nb-NO" sz="2200" dirty="0">
              <a:ea typeface="Cambria" panose="02040503050406030204" pitchFamily="18" charset="0"/>
              <a:cs typeface="Calibri" panose="020F0502020204030204" pitchFamily="34" charset="0"/>
            </a:endParaRPr>
          </a:p>
          <a:p>
            <a:pPr marL="0" indent="0">
              <a:buNone/>
            </a:pPr>
            <a:r>
              <a:rPr lang="nb-NO" altLang="nb-NO" dirty="0">
                <a:ea typeface="Cambria" panose="02040503050406030204" pitchFamily="18" charset="0"/>
                <a:cs typeface="Calibri" panose="020F0502020204030204" pitchFamily="34" charset="0"/>
              </a:rPr>
              <a:t>Stress er din subjektive vurdering av noe</a:t>
            </a:r>
          </a:p>
          <a:p>
            <a:pPr marL="687388" lvl="1" indent="-342900"/>
            <a:r>
              <a:rPr lang="nb-NO" altLang="nb-NO" dirty="0">
                <a:ea typeface="Cambria" panose="02040503050406030204" pitchFamily="18" charset="0"/>
                <a:cs typeface="Calibri" panose="020F0502020204030204" pitchFamily="34" charset="0"/>
              </a:rPr>
              <a:t>Du må </a:t>
            </a:r>
            <a:r>
              <a:rPr lang="nb-NO" altLang="nb-NO" b="1" dirty="0">
                <a:ea typeface="Cambria" panose="02040503050406030204" pitchFamily="18" charset="0"/>
                <a:cs typeface="Calibri" panose="020F0502020204030204" pitchFamily="34" charset="0"/>
              </a:rPr>
              <a:t>fortolke</a:t>
            </a:r>
            <a:r>
              <a:rPr lang="nb-NO" altLang="nb-NO" dirty="0">
                <a:ea typeface="Cambria" panose="02040503050406030204" pitchFamily="18" charset="0"/>
                <a:cs typeface="Calibri" panose="020F0502020204030204" pitchFamily="34" charset="0"/>
              </a:rPr>
              <a:t> situasjonen som et krav, en trussel, en belastning </a:t>
            </a:r>
            <a:br>
              <a:rPr lang="nb-NO" altLang="nb-NO" dirty="0">
                <a:ea typeface="Cambria" panose="02040503050406030204" pitchFamily="18" charset="0"/>
                <a:cs typeface="Calibri" panose="020F0502020204030204" pitchFamily="34" charset="0"/>
              </a:rPr>
            </a:br>
            <a:r>
              <a:rPr lang="nb-NO" altLang="nb-NO" dirty="0">
                <a:ea typeface="Cambria" panose="02040503050406030204" pitchFamily="18" charset="0"/>
                <a:cs typeface="Calibri" panose="020F0502020204030204" pitchFamily="34" charset="0"/>
              </a:rPr>
              <a:t>eller en utfordring</a:t>
            </a:r>
          </a:p>
        </p:txBody>
      </p:sp>
    </p:spTree>
    <p:extLst>
      <p:ext uri="{BB962C8B-B14F-4D97-AF65-F5344CB8AC3E}">
        <p14:creationId xmlns:p14="http://schemas.microsoft.com/office/powerpoint/2010/main" val="109179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Risikofaktorer for negativt stress</a:t>
            </a:r>
          </a:p>
        </p:txBody>
      </p:sp>
      <p:sp>
        <p:nvSpPr>
          <p:cNvPr id="3" name="Plassholder for innhold 2"/>
          <p:cNvSpPr>
            <a:spLocks noGrp="1"/>
          </p:cNvSpPr>
          <p:nvPr>
            <p:ph idx="1"/>
          </p:nvPr>
        </p:nvSpPr>
        <p:spPr/>
        <p:txBody>
          <a:bodyPr anchor="b">
            <a:normAutofit/>
          </a:bodyPr>
          <a:lstStyle/>
          <a:p>
            <a:pPr marL="0" indent="0">
              <a:buNone/>
            </a:pPr>
            <a:r>
              <a:rPr lang="nb-NO" dirty="0">
                <a:ea typeface="Cambria" panose="02040503050406030204" pitchFamily="18" charset="0"/>
              </a:rPr>
              <a:t>Hva er negativt stress?</a:t>
            </a:r>
          </a:p>
          <a:p>
            <a:endParaRPr lang="nb-NO" dirty="0">
              <a:ea typeface="Cambria" panose="02040503050406030204" pitchFamily="18" charset="0"/>
            </a:endParaRPr>
          </a:p>
          <a:p>
            <a:pPr marL="0" indent="0">
              <a:buNone/>
            </a:pPr>
            <a:r>
              <a:rPr lang="nb-NO" dirty="0">
                <a:ea typeface="Cambria" panose="02040503050406030204" pitchFamily="18" charset="0"/>
              </a:rPr>
              <a:t>Hva er risikofaktorene?</a:t>
            </a:r>
          </a:p>
          <a:p>
            <a:pPr marL="914400" lvl="1" indent="-457200">
              <a:buFont typeface="+mj-lt"/>
              <a:buAutoNum type="arabicPeriod"/>
            </a:pPr>
            <a:r>
              <a:rPr lang="nb-NO" b="1" dirty="0">
                <a:ea typeface="Cambria" panose="02040503050406030204" pitchFamily="18" charset="0"/>
              </a:rPr>
              <a:t>Lav kontroll</a:t>
            </a:r>
            <a:r>
              <a:rPr lang="nb-NO" dirty="0">
                <a:ea typeface="Cambria" panose="02040503050406030204" pitchFamily="18" charset="0"/>
              </a:rPr>
              <a:t>: Opplevelse av lav innflytelse på stresskilden</a:t>
            </a:r>
          </a:p>
          <a:p>
            <a:pPr marL="914400" lvl="1" indent="-457200">
              <a:buFont typeface="+mj-lt"/>
              <a:buAutoNum type="arabicPeriod"/>
            </a:pPr>
            <a:r>
              <a:rPr lang="nb-NO" b="1" dirty="0">
                <a:ea typeface="Cambria" panose="02040503050406030204" pitchFamily="18" charset="0"/>
              </a:rPr>
              <a:t>Lav forutsigbarhet</a:t>
            </a:r>
            <a:r>
              <a:rPr lang="nb-NO" dirty="0">
                <a:ea typeface="Cambria" panose="02040503050406030204" pitchFamily="18" charset="0"/>
              </a:rPr>
              <a:t>: Uvisshet om når stresskilden inntreffer, hvor lenge den varer og konsekvensene</a:t>
            </a:r>
          </a:p>
          <a:p>
            <a:pPr marL="914400" lvl="1" indent="-457200">
              <a:buFont typeface="+mj-lt"/>
              <a:buAutoNum type="arabicPeriod"/>
            </a:pPr>
            <a:r>
              <a:rPr lang="nb-NO" b="1" dirty="0">
                <a:ea typeface="Cambria" panose="02040503050406030204" pitchFamily="18" charset="0"/>
              </a:rPr>
              <a:t>Lav sosial støtte</a:t>
            </a:r>
            <a:endParaRPr lang="nb-NO" dirty="0">
              <a:ea typeface="Cambria" panose="02040503050406030204" pitchFamily="18" charset="0"/>
            </a:endParaRPr>
          </a:p>
        </p:txBody>
      </p:sp>
    </p:spTree>
    <p:extLst>
      <p:ext uri="{BB962C8B-B14F-4D97-AF65-F5344CB8AC3E}">
        <p14:creationId xmlns:p14="http://schemas.microsoft.com/office/powerpoint/2010/main" val="405180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Stresskilder</a:t>
            </a:r>
          </a:p>
        </p:txBody>
      </p:sp>
      <p:sp>
        <p:nvSpPr>
          <p:cNvPr id="3" name="Plassholder for innhold 2"/>
          <p:cNvSpPr>
            <a:spLocks noGrp="1"/>
          </p:cNvSpPr>
          <p:nvPr>
            <p:ph idx="1"/>
          </p:nvPr>
        </p:nvSpPr>
        <p:spPr/>
        <p:txBody>
          <a:bodyPr anchor="b">
            <a:normAutofit lnSpcReduction="10000"/>
          </a:bodyPr>
          <a:lstStyle/>
          <a:p>
            <a:r>
              <a:rPr lang="nb-NO" dirty="0"/>
              <a:t>Alt som skaper en opplevelse av stress, er stresskilder for en person</a:t>
            </a:r>
          </a:p>
          <a:p>
            <a:r>
              <a:rPr lang="nb-NO" dirty="0"/>
              <a:t>Stresskilder:</a:t>
            </a:r>
          </a:p>
          <a:p>
            <a:endParaRPr lang="nb-NO" dirty="0"/>
          </a:p>
          <a:p>
            <a:endParaRPr lang="nb-NO" dirty="0"/>
          </a:p>
          <a:p>
            <a:endParaRPr lang="nb-NO" dirty="0"/>
          </a:p>
          <a:p>
            <a:endParaRPr lang="nb-NO" dirty="0"/>
          </a:p>
          <a:p>
            <a:endParaRPr lang="nb-NO" dirty="0"/>
          </a:p>
          <a:p>
            <a:endParaRPr lang="nb-NO" dirty="0"/>
          </a:p>
          <a:p>
            <a:r>
              <a:rPr lang="nb-NO" dirty="0"/>
              <a:t>Flere stresskilder samtidig kan øke risikoen for ustabilitet og tilbakefall</a:t>
            </a:r>
          </a:p>
        </p:txBody>
      </p:sp>
      <p:sp>
        <p:nvSpPr>
          <p:cNvPr id="13" name="TekstSylinder 12">
            <a:extLst>
              <a:ext uri="{FF2B5EF4-FFF2-40B4-BE49-F238E27FC236}">
                <a16:creationId xmlns:a16="http://schemas.microsoft.com/office/drawing/2014/main" id="{1D61743F-512C-10AF-1A3E-778EBA670529}"/>
              </a:ext>
            </a:extLst>
          </p:cNvPr>
          <p:cNvSpPr txBox="1"/>
          <p:nvPr/>
        </p:nvSpPr>
        <p:spPr>
          <a:xfrm>
            <a:off x="1826146" y="4735366"/>
            <a:ext cx="1804588" cy="400110"/>
          </a:xfrm>
          <a:prstGeom prst="rect">
            <a:avLst/>
          </a:prstGeom>
          <a:noFill/>
        </p:spPr>
        <p:txBody>
          <a:bodyPr wrap="square" rtlCol="0">
            <a:spAutoFit/>
          </a:bodyPr>
          <a:lstStyle/>
          <a:p>
            <a:pPr algn="ctr"/>
            <a:r>
              <a:rPr lang="nb-NO" sz="2000" dirty="0"/>
              <a:t>1. Psykologiske</a:t>
            </a:r>
          </a:p>
        </p:txBody>
      </p:sp>
      <p:sp>
        <p:nvSpPr>
          <p:cNvPr id="14" name="TekstSylinder 13">
            <a:extLst>
              <a:ext uri="{FF2B5EF4-FFF2-40B4-BE49-F238E27FC236}">
                <a16:creationId xmlns:a16="http://schemas.microsoft.com/office/drawing/2014/main" id="{B9BA4711-8B71-396E-B262-7B652D851BDF}"/>
              </a:ext>
            </a:extLst>
          </p:cNvPr>
          <p:cNvSpPr txBox="1"/>
          <p:nvPr/>
        </p:nvSpPr>
        <p:spPr>
          <a:xfrm>
            <a:off x="3996852" y="4735366"/>
            <a:ext cx="1777604" cy="400110"/>
          </a:xfrm>
          <a:prstGeom prst="rect">
            <a:avLst/>
          </a:prstGeom>
          <a:noFill/>
        </p:spPr>
        <p:txBody>
          <a:bodyPr wrap="square" rtlCol="0">
            <a:spAutoFit/>
          </a:bodyPr>
          <a:lstStyle/>
          <a:p>
            <a:pPr algn="ctr"/>
            <a:r>
              <a:rPr lang="nb-NO" sz="2000" dirty="0"/>
              <a:t>2. Relasjonelle</a:t>
            </a:r>
          </a:p>
        </p:txBody>
      </p:sp>
      <p:sp>
        <p:nvSpPr>
          <p:cNvPr id="15" name="TekstSylinder 14">
            <a:extLst>
              <a:ext uri="{FF2B5EF4-FFF2-40B4-BE49-F238E27FC236}">
                <a16:creationId xmlns:a16="http://schemas.microsoft.com/office/drawing/2014/main" id="{0082B889-34D9-2913-BA0C-B8C6983DFFE9}"/>
              </a:ext>
            </a:extLst>
          </p:cNvPr>
          <p:cNvSpPr txBox="1"/>
          <p:nvPr/>
        </p:nvSpPr>
        <p:spPr>
          <a:xfrm>
            <a:off x="5869941" y="4735366"/>
            <a:ext cx="2653646" cy="707886"/>
          </a:xfrm>
          <a:prstGeom prst="rect">
            <a:avLst/>
          </a:prstGeom>
          <a:noFill/>
        </p:spPr>
        <p:txBody>
          <a:bodyPr wrap="square" rtlCol="0">
            <a:spAutoFit/>
          </a:bodyPr>
          <a:lstStyle/>
          <a:p>
            <a:pPr algn="ctr"/>
            <a:r>
              <a:rPr lang="nb-NO" sz="2000" dirty="0"/>
              <a:t>3. Større livsendringer og hverdagsutfordringer</a:t>
            </a:r>
          </a:p>
        </p:txBody>
      </p:sp>
      <p:sp>
        <p:nvSpPr>
          <p:cNvPr id="16" name="TekstSylinder 15">
            <a:extLst>
              <a:ext uri="{FF2B5EF4-FFF2-40B4-BE49-F238E27FC236}">
                <a16:creationId xmlns:a16="http://schemas.microsoft.com/office/drawing/2014/main" id="{807198B5-FD3D-BCAF-0ED4-EDCD6DE6C4A8}"/>
              </a:ext>
            </a:extLst>
          </p:cNvPr>
          <p:cNvSpPr txBox="1"/>
          <p:nvPr/>
        </p:nvSpPr>
        <p:spPr>
          <a:xfrm>
            <a:off x="8251751" y="4736917"/>
            <a:ext cx="2448673" cy="400110"/>
          </a:xfrm>
          <a:prstGeom prst="rect">
            <a:avLst/>
          </a:prstGeom>
          <a:noFill/>
        </p:spPr>
        <p:txBody>
          <a:bodyPr wrap="square" rtlCol="0">
            <a:spAutoFit/>
          </a:bodyPr>
          <a:lstStyle/>
          <a:p>
            <a:pPr algn="ctr"/>
            <a:r>
              <a:rPr lang="nb-NO" sz="2000" dirty="0"/>
              <a:t>4. Kroppslige</a:t>
            </a:r>
          </a:p>
        </p:txBody>
      </p:sp>
      <p:pic>
        <p:nvPicPr>
          <p:cNvPr id="7" name="Bilde 6">
            <a:extLst>
              <a:ext uri="{FF2B5EF4-FFF2-40B4-BE49-F238E27FC236}">
                <a16:creationId xmlns:a16="http://schemas.microsoft.com/office/drawing/2014/main" id="{4C28AA99-0E55-CB94-3FA4-ED98204E8E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5940" y="2791934"/>
            <a:ext cx="1905000" cy="1905000"/>
          </a:xfrm>
          <a:prstGeom prst="rect">
            <a:avLst/>
          </a:prstGeom>
        </p:spPr>
      </p:pic>
      <p:pic>
        <p:nvPicPr>
          <p:cNvPr id="21" name="Bilde 20" descr="Et bilde som inneholder sketch, tegning, strektegning, illustrasjon&#10;&#10;Automatisk generert beskrivelse">
            <a:extLst>
              <a:ext uri="{FF2B5EF4-FFF2-40B4-BE49-F238E27FC236}">
                <a16:creationId xmlns:a16="http://schemas.microsoft.com/office/drawing/2014/main" id="{1F24A93E-CBE6-188E-09B3-17A87B0A0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852" y="2789263"/>
            <a:ext cx="1905000" cy="1905000"/>
          </a:xfrm>
          <a:prstGeom prst="rect">
            <a:avLst/>
          </a:prstGeom>
        </p:spPr>
      </p:pic>
      <p:pic>
        <p:nvPicPr>
          <p:cNvPr id="23" name="Bilde 22" descr="Et bilde som inneholder diagram, clip art, design, illustrasjon&#10;&#10;Automatisk generert beskrivelse">
            <a:extLst>
              <a:ext uri="{FF2B5EF4-FFF2-40B4-BE49-F238E27FC236}">
                <a16:creationId xmlns:a16="http://schemas.microsoft.com/office/drawing/2014/main" id="{3FC617C8-D88A-2DD6-C535-882DF9FAB2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451" y="2809815"/>
            <a:ext cx="1905000" cy="1905000"/>
          </a:xfrm>
          <a:prstGeom prst="rect">
            <a:avLst/>
          </a:prstGeom>
        </p:spPr>
      </p:pic>
      <p:pic>
        <p:nvPicPr>
          <p:cNvPr id="25" name="Bilde 24" descr="Et bilde som inneholder sirkel, clip art, Grafikk, kunst&#10;&#10;Automatisk generert beskrivelse">
            <a:extLst>
              <a:ext uri="{FF2B5EF4-FFF2-40B4-BE49-F238E27FC236}">
                <a16:creationId xmlns:a16="http://schemas.microsoft.com/office/drawing/2014/main" id="{278437EC-F7EB-6F6B-2E4C-40AB82893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3587" y="2809815"/>
            <a:ext cx="1905000" cy="1905000"/>
          </a:xfrm>
          <a:prstGeom prst="rect">
            <a:avLst/>
          </a:prstGeom>
        </p:spPr>
      </p:pic>
    </p:spTree>
    <p:extLst>
      <p:ext uri="{BB962C8B-B14F-4D97-AF65-F5344CB8AC3E}">
        <p14:creationId xmlns:p14="http://schemas.microsoft.com/office/powerpoint/2010/main" val="19258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3" grpId="0"/>
      <p:bldP spid="14" grpId="0"/>
      <p:bldP spid="15" grpId="0"/>
      <p:bldP spid="16" grpId="0"/>
    </p:bldLst>
  </p:timing>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B0588-66BB-4099-9747-F27E7CC952AF}">
  <ds:schemaRefs>
    <ds:schemaRef ds:uri="http://schemas.microsoft.com/sharepoint/v3/contenttype/forms"/>
  </ds:schemaRefs>
</ds:datastoreItem>
</file>

<file path=customXml/itemProps2.xml><?xml version="1.0" encoding="utf-8"?>
<ds:datastoreItem xmlns:ds="http://schemas.openxmlformats.org/officeDocument/2006/customXml" ds:itemID="{EB59C74C-14C6-4410-BD3A-EBC1200DB005}">
  <ds:schemaRefs>
    <ds:schemaRef ds:uri="http://schemas.microsoft.com/office/2006/metadata/properties"/>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purl.org/dc/dcmitype/"/>
    <ds:schemaRef ds:uri="4d3b1595-9b96-46af-9399-c0ff91dd2e7e"/>
    <ds:schemaRef ds:uri="http://schemas.openxmlformats.org/package/2006/metadata/core-properties"/>
    <ds:schemaRef ds:uri="567e359b-6d16-46d1-9cd0-7fc698a74ca9"/>
  </ds:schemaRefs>
</ds:datastoreItem>
</file>

<file path=customXml/itemProps3.xml><?xml version="1.0" encoding="utf-8"?>
<ds:datastoreItem xmlns:ds="http://schemas.openxmlformats.org/officeDocument/2006/customXml" ds:itemID="{1DB94ACA-F67C-4116-B6F7-CAE6D2FC4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19833</TotalTime>
  <Words>6724</Words>
  <Application>Microsoft Office PowerPoint</Application>
  <PresentationFormat>Widescreen</PresentationFormat>
  <Paragraphs>682</Paragraphs>
  <Slides>35</Slides>
  <Notes>35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35</vt:i4>
      </vt:variant>
    </vt:vector>
  </HeadingPairs>
  <TitlesOfParts>
    <vt:vector size="41" baseType="lpstr">
      <vt:lpstr>Arial</vt:lpstr>
      <vt:lpstr>Calibri</vt:lpstr>
      <vt:lpstr>Calibri Light</vt:lpstr>
      <vt:lpstr>Cambria</vt:lpstr>
      <vt:lpstr>Wingdings</vt:lpstr>
      <vt:lpstr>VestreViken-EdukasjonBipolar</vt:lpstr>
      <vt:lpstr>Stress og angst</vt:lpstr>
      <vt:lpstr>Egenaktivitet til i dag</vt:lpstr>
      <vt:lpstr>Dagens tema</vt:lpstr>
      <vt:lpstr>Forebyggelsesplanen</vt:lpstr>
      <vt:lpstr>Stress</vt:lpstr>
      <vt:lpstr>Stress og tilbakefall</vt:lpstr>
      <vt:lpstr>Hvordan oppstår stress?</vt:lpstr>
      <vt:lpstr>Risikofaktorer for negativt stress</vt:lpstr>
      <vt:lpstr>Stresskilder</vt:lpstr>
      <vt:lpstr>1) Psykologiske stresskilder</vt:lpstr>
      <vt:lpstr>Vanlige psykiske tilleggslidelser</vt:lpstr>
      <vt:lpstr>2) Relasjonelle stresskilder</vt:lpstr>
      <vt:lpstr>3) Større livsendringer og hverdagsutfordringer</vt:lpstr>
      <vt:lpstr>4) Kroppslige stresskilder</vt:lpstr>
      <vt:lpstr>Positivt stress</vt:lpstr>
      <vt:lpstr>Hypersensitivitet for belønning</vt:lpstr>
      <vt:lpstr>PowerPoint-presentasjon</vt:lpstr>
      <vt:lpstr>Summegruppe</vt:lpstr>
      <vt:lpstr>Stressreaksjoner og konsekvenser</vt:lpstr>
      <vt:lpstr>Kroppens stress-responssystem</vt:lpstr>
      <vt:lpstr>1) Alarmfasen</vt:lpstr>
      <vt:lpstr>2) Motstands- eller tilpasningsfasen</vt:lpstr>
      <vt:lpstr>3) Utmattelsesfasen</vt:lpstr>
      <vt:lpstr>Angst er stress</vt:lpstr>
      <vt:lpstr>Bipolar lidelse og angst</vt:lpstr>
      <vt:lpstr>Angstlidelser</vt:lpstr>
      <vt:lpstr>Hvorfor er det så vanskelig å gjennomskue og overvinne uhensiktsmessig angst?</vt:lpstr>
      <vt:lpstr>«Det må være farlig fordi jeg…</vt:lpstr>
      <vt:lpstr>Mestring av angst</vt:lpstr>
      <vt:lpstr>Eksponeringstrening</vt:lpstr>
      <vt:lpstr>Panikkangst</vt:lpstr>
      <vt:lpstr>Noen tips om panikkangst</vt:lpstr>
      <vt:lpstr>Aktivitet: stemningsdagboken</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594</cp:revision>
  <dcterms:created xsi:type="dcterms:W3CDTF">2022-04-25T12:49:33Z</dcterms:created>
  <dcterms:modified xsi:type="dcterms:W3CDTF">2025-01-06T13:59:21Z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