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Metadata/LabelInfo.xml" ContentType="application/vnd.ms-office.classificationlabel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396" r:id="rId2"/>
    <p:sldId id="397" r:id="rId3"/>
    <p:sldId id="398" r:id="rId4"/>
    <p:sldId id="275" r:id="rId5"/>
    <p:sldId id="388" r:id="rId6"/>
    <p:sldId id="277" r:id="rId7"/>
    <p:sldId id="280" r:id="rId8"/>
    <p:sldId id="338" r:id="rId9"/>
    <p:sldId id="363" r:id="rId10"/>
    <p:sldId id="313" r:id="rId11"/>
    <p:sldId id="369" r:id="rId12"/>
    <p:sldId id="281" r:id="rId13"/>
    <p:sldId id="312" r:id="rId14"/>
    <p:sldId id="395" r:id="rId15"/>
    <p:sldId id="374" r:id="rId16"/>
    <p:sldId id="387" r:id="rId17"/>
    <p:sldId id="378" r:id="rId18"/>
    <p:sldId id="390" r:id="rId1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R2okCANufcesk+2+4wY9Q==" hashData="ei+1L0Rb3+NExrlTg9un+elloXWTYcCOJrtglvX43eRITg65Q6GfRDZsSeQm70CuSGUZxqYBJ5Dr8xOFS4cJk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de Maria Åsholt" initials="VMÅ" lastIdx="51" clrIdx="0">
    <p:extLst>
      <p:ext uri="{19B8F6BF-5375-455C-9EA6-DF929625EA0E}">
        <p15:presenceInfo xmlns:p15="http://schemas.microsoft.com/office/powerpoint/2012/main" userId="S-1-5-21-1370250876-1709593646-2220234579-362784" providerId="AD"/>
      </p:ext>
    </p:extLst>
  </p:cmAuthor>
  <p:cmAuthor id="2" name="Dag Vegard Skjelstad" initials="DVS" lastIdx="43" clrIdx="1">
    <p:extLst>
      <p:ext uri="{19B8F6BF-5375-455C-9EA6-DF929625EA0E}">
        <p15:presenceInfo xmlns:p15="http://schemas.microsoft.com/office/powerpoint/2012/main" userId="S-1-5-21-1370250876-1709593646-2220234579-8131" providerId="AD"/>
      </p:ext>
    </p:extLst>
  </p:cmAuthor>
  <p:cmAuthor id="3" name="Vilde Maria Åsholt" initials="VMÅ [2]" lastIdx="2" clrIdx="2">
    <p:extLst>
      <p:ext uri="{19B8F6BF-5375-455C-9EA6-DF929625EA0E}">
        <p15:presenceInfo xmlns:p15="http://schemas.microsoft.com/office/powerpoint/2012/main" userId="S::viaash@vestreviken.no::2e645e10-fa58-4c6a-8fdd-9eb43362fdd7" providerId="AD"/>
      </p:ext>
    </p:extLst>
  </p:cmAuthor>
  <p:cmAuthor id="4" name="Irene Norheim" initials="IN" lastIdx="4" clrIdx="3">
    <p:extLst>
      <p:ext uri="{19B8F6BF-5375-455C-9EA6-DF929625EA0E}">
        <p15:presenceInfo xmlns:p15="http://schemas.microsoft.com/office/powerpoint/2012/main" userId="S::sbnoir@vestreviken.no::0f26c499-42bd-47cb-9ea4-f53d43ea25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C242"/>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95" autoAdjust="0"/>
    <p:restoredTop sz="79304" autoAdjust="0"/>
  </p:normalViewPr>
  <p:slideViewPr>
    <p:cSldViewPr snapToGrid="0">
      <p:cViewPr varScale="1">
        <p:scale>
          <a:sx n="157" d="100"/>
          <a:sy n="157" d="100"/>
        </p:scale>
        <p:origin x="2248" y="160"/>
      </p:cViewPr>
      <p:guideLst/>
    </p:cSldViewPr>
  </p:slideViewPr>
  <p:notesTextViewPr>
    <p:cViewPr>
      <p:scale>
        <a:sx n="100" d="100"/>
        <a:sy n="100" d="100"/>
      </p:scale>
      <p:origin x="0" y="0"/>
    </p:cViewPr>
  </p:notesTextViewPr>
  <p:notesViewPr>
    <p:cSldViewPr snapToGrid="0">
      <p:cViewPr varScale="1">
        <p:scale>
          <a:sx n="181" d="100"/>
          <a:sy n="181" d="100"/>
        </p:scale>
        <p:origin x="568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32492D-3E4D-41D9-B1C1-3AF2212D155C}" type="datetimeFigureOut">
              <a:rPr lang="nb-NO" smtClean="0"/>
              <a:t>19.12.2024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A062D-1DD5-42D0-A852-D05D00D36C07}" type="slidenum">
              <a:rPr lang="nb-NO" smtClean="0"/>
              <a:t>‹#›</a:t>
            </a:fld>
            <a:endParaRPr lang="nb-NO"/>
          </a:p>
        </p:txBody>
      </p:sp>
    </p:spTree>
    <p:extLst>
      <p:ext uri="{BB962C8B-B14F-4D97-AF65-F5344CB8AC3E}">
        <p14:creationId xmlns:p14="http://schemas.microsoft.com/office/powerpoint/2010/main" val="2078176094"/>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77A062D-1DD5-42D0-A852-D05D00D36C07}" type="slidenum">
              <a:rPr lang="nb-NO" smtClean="0"/>
              <a:t>1</a:t>
            </a:fld>
            <a:endParaRPr lang="nb-NO"/>
          </a:p>
        </p:txBody>
      </p:sp>
    </p:spTree>
    <p:extLst>
      <p:ext uri="{BB962C8B-B14F-4D97-AF65-F5344CB8AC3E}">
        <p14:creationId xmlns:p14="http://schemas.microsoft.com/office/powerpoint/2010/main" val="2568527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sz="1100" b="1" dirty="0"/>
              <a:t>Tekst: </a:t>
            </a:r>
          </a:p>
          <a:p>
            <a:pPr eaLnBrk="1" hangingPunct="1">
              <a:spcBef>
                <a:spcPct val="0"/>
              </a:spcBef>
            </a:pPr>
            <a:r>
              <a:rPr lang="nb-NO" altLang="nb-NO" sz="1100" dirty="0"/>
              <a:t>Innholdet i vrangforestillinger stemmer ofte overens med</a:t>
            </a:r>
            <a:r>
              <a:rPr lang="nb-NO" altLang="nb-NO" sz="1100" baseline="0" dirty="0"/>
              <a:t> personens stemningsleie (s</a:t>
            </a:r>
            <a:r>
              <a:rPr lang="nb-NO" altLang="nb-NO" sz="1100" dirty="0"/>
              <a:t>temningskongruent). </a:t>
            </a:r>
          </a:p>
          <a:p>
            <a:pPr marL="171450" indent="-171450">
              <a:buFont typeface="Arial" panose="020B0604020202020204" pitchFamily="34" charset="0"/>
              <a:buChar char="•"/>
            </a:pPr>
            <a:r>
              <a:rPr lang="nb-NO" altLang="nb-NO" sz="1100" dirty="0"/>
              <a:t>Depressive</a:t>
            </a:r>
            <a:r>
              <a:rPr lang="nb-NO" altLang="nb-NO" sz="1100" baseline="0" dirty="0"/>
              <a:t> vrangforestillinger er i</a:t>
            </a:r>
            <a:r>
              <a:rPr lang="nb-NO" altLang="nb-NO" sz="1100" dirty="0"/>
              <a:t>rrasjonelle forestillinger (overbevisninger), om at man for eksempel:</a:t>
            </a:r>
          </a:p>
          <a:p>
            <a:pPr marL="628650" lvl="1" indent="-171450">
              <a:buFont typeface="Arial" panose="020B0604020202020204" pitchFamily="34" charset="0"/>
              <a:buChar char="•"/>
            </a:pPr>
            <a:r>
              <a:rPr lang="nb-NO" altLang="nb-NO" sz="1100" dirty="0"/>
              <a:t>har skyld for andres lidelse (katastrofer, død, sult, terror, finanskrise)</a:t>
            </a:r>
          </a:p>
          <a:p>
            <a:pPr marL="628650" lvl="1" indent="-171450">
              <a:buFont typeface="Arial" panose="020B0604020202020204" pitchFamily="34" charset="0"/>
              <a:buChar char="•"/>
            </a:pPr>
            <a:r>
              <a:rPr lang="nb-NO" altLang="nb-NO" sz="1100" dirty="0"/>
              <a:t>blir eller kommer til å bli straffet (f.eks. av Guds vrede)</a:t>
            </a:r>
          </a:p>
          <a:p>
            <a:pPr marL="628650" lvl="1" indent="-171450">
              <a:buFont typeface="Arial" panose="020B0604020202020204" pitchFamily="34" charset="0"/>
              <a:buChar char="•"/>
            </a:pPr>
            <a:r>
              <a:rPr lang="nb-NO" altLang="nb-NO" sz="1100" dirty="0"/>
              <a:t>er dødelig syk</a:t>
            </a:r>
          </a:p>
          <a:p>
            <a:endParaRPr lang="nb-NO" altLang="nb-NO" sz="1100" dirty="0"/>
          </a:p>
          <a:p>
            <a:r>
              <a:rPr lang="nb-NO" altLang="nb-NO" sz="1100" u="sng" dirty="0"/>
              <a:t>Tilleggsinformasjon ved behov:</a:t>
            </a:r>
          </a:p>
          <a:p>
            <a:pPr marL="171450" indent="-171450">
              <a:buFontTx/>
              <a:buChar char="-"/>
            </a:pPr>
            <a:r>
              <a:rPr lang="nb-NO" altLang="nb-NO" sz="1100" dirty="0"/>
              <a:t>En person med depressiv psykose kan ha irrasjonelle overbevisninger om at hen har skyld i andre menneskers lidelse: for at mennesker dør, sulter, utsettes for terrorhandlinger, finanskrise osv. Det er ingen realistisk eller proporsjonal sammenheng mellom det personen selv mener</a:t>
            </a:r>
            <a:r>
              <a:rPr lang="nb-NO" altLang="nb-NO" sz="1100" baseline="0" dirty="0"/>
              <a:t> at hen har tenkt eller gjort og de påståtte konsekvensene. Personen kan se en sammenheng mellom f.eks. det å ha </a:t>
            </a:r>
            <a:r>
              <a:rPr lang="nb-NO" altLang="nb-NO" sz="1100" dirty="0"/>
              <a:t>tenkt syndige tanker, vært utro, smittet andre (faktiske hendelser)</a:t>
            </a:r>
            <a:r>
              <a:rPr lang="nb-NO" altLang="nb-NO" sz="1100" baseline="0" dirty="0"/>
              <a:t> </a:t>
            </a:r>
            <a:r>
              <a:rPr lang="nb-NO" altLang="nb-NO" sz="1100" dirty="0"/>
              <a:t>og dramatiske hendelser/konsekvenser. En fjær blir til ti høns. Opplevelsen av skyld/at man har syndet kan gjøre at personen tenker at hen fortjener å lide eller fortjener å bli straffet av andre</a:t>
            </a:r>
            <a:r>
              <a:rPr lang="nb-NO" altLang="nb-NO" sz="1100" baseline="0" dirty="0"/>
              <a:t> eller</a:t>
            </a:r>
            <a:r>
              <a:rPr lang="nb-NO" altLang="nb-NO" sz="1100" dirty="0"/>
              <a:t> Gud, men også frykter det og føler seg forfulgt</a:t>
            </a:r>
            <a:r>
              <a:rPr lang="nb-NO" altLang="nb-NO" sz="1100" baseline="0" dirty="0"/>
              <a:t> (</a:t>
            </a:r>
            <a:r>
              <a:rPr lang="nb-NO" altLang="nb-NO" sz="1100" baseline="0" dirty="0" err="1"/>
              <a:t>paranoiditet</a:t>
            </a:r>
            <a:r>
              <a:rPr lang="nb-NO" altLang="nb-NO" sz="1100" baseline="0" dirty="0"/>
              <a:t>)</a:t>
            </a:r>
            <a:r>
              <a:rPr lang="nb-NO" altLang="nb-NO" sz="1100" dirty="0"/>
              <a:t>. </a:t>
            </a:r>
          </a:p>
          <a:p>
            <a:pPr marL="171450" indent="-171450">
              <a:buFontTx/>
              <a:buChar char="-"/>
            </a:pPr>
            <a:r>
              <a:rPr lang="nb-NO" altLang="nb-NO" sz="1100" dirty="0"/>
              <a:t>Samtidig vil en person med depressiv psykose ofte høre stemmer som snakker nedsettende til hen, eller befaler personen å skade seg selv eller andre. Man kan også ha skremmende og bestialske synshallusinasjoner og oppleve at en selv eller andre blir angrepet eller forfulgt (</a:t>
            </a:r>
            <a:r>
              <a:rPr lang="nb-NO" altLang="nb-NO" sz="1100" dirty="0" err="1"/>
              <a:t>paranoiditet</a:t>
            </a:r>
            <a:r>
              <a:rPr lang="nb-NO" altLang="nb-NO" sz="1100" dirty="0"/>
              <a:t>). Dette medfører naturlig nok mye angst, humørsvingninger, plutselige voldelige/følelsesmessige utbrudd, søvnproblemer, selvforsømmelse, katatoni m.m.</a:t>
            </a:r>
          </a:p>
        </p:txBody>
      </p:sp>
      <p:sp>
        <p:nvSpPr>
          <p:cNvPr id="6451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41EE8B-CC3F-4366-B272-8FB057CCCE81}" type="slidenum">
              <a:rPr lang="nb-NO" altLang="nb-NO" smtClean="0"/>
              <a:pPr>
                <a:spcBef>
                  <a:spcPct val="0"/>
                </a:spcBef>
              </a:pPr>
              <a:t>10</a:t>
            </a:fld>
            <a:endParaRPr lang="nb-NO" altLang="nb-NO"/>
          </a:p>
        </p:txBody>
      </p:sp>
    </p:spTree>
    <p:extLst>
      <p:ext uri="{BB962C8B-B14F-4D97-AF65-F5344CB8AC3E}">
        <p14:creationId xmlns:p14="http://schemas.microsoft.com/office/powerpoint/2010/main" val="852259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t>Tekst: </a:t>
            </a:r>
            <a:endParaRPr lang="nb-NO" sz="1100" dirty="0"/>
          </a:p>
          <a:p>
            <a:pPr marR="0" lvl="0" algn="l" defTabSz="914400" rtl="0" eaLnBrk="1" fontAlgn="auto" latinLnBrk="0" hangingPunct="1">
              <a:lnSpc>
                <a:spcPct val="100000"/>
              </a:lnSpc>
              <a:spcBef>
                <a:spcPts val="0"/>
              </a:spcBef>
              <a:spcAft>
                <a:spcPts val="0"/>
              </a:spcAft>
              <a:buClrTx/>
              <a:buSzTx/>
              <a:tabLst/>
              <a:defRPr/>
            </a:pPr>
            <a:r>
              <a:rPr lang="nb-NO" sz="1100" dirty="0"/>
              <a:t>Vi har nå</a:t>
            </a:r>
            <a:r>
              <a:rPr lang="nb-NO" sz="1100" baseline="0" dirty="0"/>
              <a:t> snakket om ulike symptomer som kan oppleves i en depressiv tilstand. Oppgaven er å dele tanker og refleksjoner om hvordan man kan skille mellom hvordan man vanligvis er og fungerer og hvordan man blir og fungerer i en depressiv tilstand. Vi forventer ikke at dere skal komme fram til noen klare svar. Hensikten med oppgaven er bevisstgjøring.</a:t>
            </a:r>
          </a:p>
          <a:p>
            <a:pPr>
              <a:defRPr/>
            </a:pPr>
            <a:endParaRPr lang="nb-NO" sz="1100" dirty="0"/>
          </a:p>
          <a:p>
            <a:pPr>
              <a:defRPr/>
            </a:pPr>
            <a:r>
              <a:rPr lang="nb-NO" sz="1100" dirty="0"/>
              <a:t>SUMMEGRUPPE: </a:t>
            </a:r>
          </a:p>
          <a:p>
            <a:pPr marL="0" indent="0">
              <a:buNone/>
            </a:pPr>
            <a:r>
              <a:rPr lang="nb-NO" sz="1100" b="0" dirty="0"/>
              <a:t>Klarer du å skille mellom ditt vanlige jeg og depresjon?</a:t>
            </a:r>
          </a:p>
          <a:p>
            <a:pPr marL="228600" indent="-228600">
              <a:buFont typeface="+mj-lt"/>
              <a:buAutoNum type="arabicPeriod"/>
            </a:pPr>
            <a:r>
              <a:rPr lang="nb-NO" sz="1100" dirty="0"/>
              <a:t>Hva er deg og hva er depresjon?</a:t>
            </a:r>
          </a:p>
          <a:p>
            <a:pPr marL="228600" indent="-228600">
              <a:buFont typeface="+mj-lt"/>
              <a:buAutoNum type="arabicPeriod"/>
            </a:pPr>
            <a:r>
              <a:rPr lang="nb-NO" sz="1100" dirty="0"/>
              <a:t>Hva merker du det på?</a:t>
            </a:r>
          </a:p>
          <a:p>
            <a:pPr marL="228600" indent="-228600">
              <a:buFont typeface="+mj-lt"/>
              <a:buAutoNum type="arabicPeriod"/>
            </a:pPr>
            <a:r>
              <a:rPr lang="nb-NO" sz="1100" dirty="0"/>
              <a:t>Hvordan merker du forskjellen?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1" baseline="0" dirty="0"/>
              <a:t>I plenum: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t>Var det vanskelig?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t>Er det f.eks. vanskelig å vite når man opplever n</a:t>
            </a:r>
            <a:r>
              <a:rPr lang="nb-NO" sz="1100" dirty="0"/>
              <a:t>ormale reaksjoner på skuffelser og nederlag og når man opplever depresjon?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t>Er det noen som har noen eksempler på hvordan akkurat du klarer å skille?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aseline="0" dirty="0"/>
          </a:p>
          <a:p>
            <a:endParaRPr lang="nb-NO" sz="1100" dirty="0"/>
          </a:p>
        </p:txBody>
      </p:sp>
      <p:sp>
        <p:nvSpPr>
          <p:cNvPr id="4" name="Plassholder for lysbildenummer 3"/>
          <p:cNvSpPr>
            <a:spLocks noGrp="1"/>
          </p:cNvSpPr>
          <p:nvPr>
            <p:ph type="sldNum" sz="quarter" idx="10"/>
          </p:nvPr>
        </p:nvSpPr>
        <p:spPr/>
        <p:txBody>
          <a:bodyPr/>
          <a:lstStyle/>
          <a:p>
            <a:fld id="{277A062D-1DD5-42D0-A852-D05D00D36C07}" type="slidenum">
              <a:rPr lang="nb-NO" smtClean="0"/>
              <a:t>11</a:t>
            </a:fld>
            <a:endParaRPr lang="nb-NO"/>
          </a:p>
        </p:txBody>
      </p:sp>
    </p:spTree>
    <p:extLst>
      <p:ext uri="{BB962C8B-B14F-4D97-AF65-F5344CB8AC3E}">
        <p14:creationId xmlns:p14="http://schemas.microsoft.com/office/powerpoint/2010/main" val="1458597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fld id="{D00FA603-7524-420C-87AA-05C3F6005644}" type="slidenum">
              <a:rPr lang="nb-NO" altLang="nb-NO"/>
              <a:pPr eaLnBrk="1" hangingPunct="1"/>
              <a:t>12</a:t>
            </a:fld>
            <a:endParaRPr lang="nb-NO" altLang="nb-NO"/>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nb-NO" sz="1100" b="1" kern="1200" dirty="0">
                <a:solidFill>
                  <a:schemeClr val="tx1"/>
                </a:solidFill>
                <a:effectLst/>
                <a:latin typeface="+mn-lt"/>
                <a:ea typeface="+mn-ea"/>
                <a:cs typeface="+mn-cs"/>
              </a:rPr>
              <a:t>Tekst:</a:t>
            </a:r>
          </a:p>
          <a:p>
            <a:pPr marL="0" indent="0">
              <a:buFont typeface="Arial" panose="020B0604020202020204" pitchFamily="34" charset="0"/>
              <a:buNone/>
            </a:pPr>
            <a:r>
              <a:rPr lang="nb-NO" sz="1100" kern="1200" dirty="0">
                <a:solidFill>
                  <a:schemeClr val="tx1"/>
                </a:solidFill>
                <a:effectLst/>
                <a:latin typeface="+mn-lt"/>
                <a:ea typeface="+mn-ea"/>
                <a:cs typeface="+mn-cs"/>
              </a:rPr>
              <a:t>Til nå har vi snakket om depresjon. Nå går vi over på blandede tilstander.  </a:t>
            </a:r>
          </a:p>
          <a:p>
            <a:pPr marL="171450" indent="-171450">
              <a:buFont typeface="Arial" panose="020B0604020202020204" pitchFamily="34" charset="0"/>
              <a:buChar char="•"/>
            </a:pPr>
            <a:r>
              <a:rPr lang="nb-NO" sz="1100" kern="1200" dirty="0">
                <a:solidFill>
                  <a:schemeClr val="tx1"/>
                </a:solidFill>
                <a:effectLst/>
                <a:latin typeface="+mn-lt"/>
                <a:ea typeface="+mn-ea"/>
                <a:cs typeface="+mn-cs"/>
              </a:rPr>
              <a:t>Blandede tilstander kan oppleves på to måter: </a:t>
            </a:r>
            <a:r>
              <a:rPr lang="nb-NO" sz="1100" b="1" kern="1200" dirty="0">
                <a:solidFill>
                  <a:schemeClr val="tx1"/>
                </a:solidFill>
                <a:effectLst/>
                <a:latin typeface="+mn-lt"/>
                <a:ea typeface="+mn-ea"/>
                <a:cs typeface="+mn-cs"/>
              </a:rPr>
              <a:t>enten</a:t>
            </a:r>
            <a:r>
              <a:rPr lang="nb-NO" sz="1100" kern="1200" dirty="0">
                <a:solidFill>
                  <a:schemeClr val="tx1"/>
                </a:solidFill>
                <a:effectLst/>
                <a:latin typeface="+mn-lt"/>
                <a:ea typeface="+mn-ea"/>
                <a:cs typeface="+mn-cs"/>
              </a:rPr>
              <a:t> ved å</a:t>
            </a:r>
            <a:r>
              <a:rPr lang="nb-NO" sz="1100" kern="1200" baseline="0" dirty="0">
                <a:solidFill>
                  <a:schemeClr val="tx1"/>
                </a:solidFill>
                <a:effectLst/>
                <a:latin typeface="+mn-lt"/>
                <a:ea typeface="+mn-ea"/>
                <a:cs typeface="+mn-cs"/>
              </a:rPr>
              <a:t> oppleve enkeltsymptomer fra begge poler samtidig (f.eks. mye energi og depressivt stemningsleie. Se neste plansje) </a:t>
            </a:r>
            <a:r>
              <a:rPr lang="nb-NO" sz="1100" b="1" kern="1200" baseline="0" dirty="0">
                <a:solidFill>
                  <a:schemeClr val="tx1"/>
                </a:solidFill>
                <a:effectLst/>
                <a:latin typeface="+mn-lt"/>
                <a:ea typeface="+mn-ea"/>
                <a:cs typeface="+mn-cs"/>
              </a:rPr>
              <a:t>eller</a:t>
            </a:r>
            <a:r>
              <a:rPr lang="nb-NO" sz="1100" kern="1200" baseline="0" dirty="0">
                <a:solidFill>
                  <a:schemeClr val="tx1"/>
                </a:solidFill>
                <a:effectLst/>
                <a:latin typeface="+mn-lt"/>
                <a:ea typeface="+mn-ea"/>
                <a:cs typeface="+mn-cs"/>
              </a:rPr>
              <a:t> ved raske vekslinger mellom en manisk og depressiv tilstand (kan f.eks. skje i løpet av en dag eller med dagers mellomrom). </a:t>
            </a:r>
          </a:p>
          <a:p>
            <a:pPr marL="628650" lvl="1" indent="-171450">
              <a:buFont typeface="Calibri Light" panose="020F0302020204030204" pitchFamily="34" charset="0"/>
              <a:buChar char="−"/>
            </a:pPr>
            <a:r>
              <a:rPr lang="nb-NO" sz="1100" kern="1200" baseline="0" dirty="0">
                <a:solidFill>
                  <a:schemeClr val="tx1"/>
                </a:solidFill>
                <a:effectLst/>
                <a:latin typeface="+mn-lt"/>
                <a:ea typeface="+mn-ea"/>
                <a:cs typeface="+mn-cs"/>
              </a:rPr>
              <a:t>Samtidig er det viktig å si at personer med bipolar lidelse i likhet med andre kan oppleve humørsvingninger av ulik styrke uten at det betyr at det er en blandet bipolar episode.</a:t>
            </a:r>
          </a:p>
          <a:p>
            <a:pPr marL="171450" indent="-171450" eaLnBrk="1" hangingPunct="1">
              <a:buClr>
                <a:srgbClr val="00338D"/>
              </a:buClr>
              <a:buFont typeface="Arial" panose="020B0604020202020204" pitchFamily="34" charset="0"/>
              <a:buChar char="•"/>
            </a:pPr>
            <a:r>
              <a:rPr lang="nb-NO" altLang="nb-NO" sz="1100" dirty="0"/>
              <a:t>Begge symptomgrupper er framtredende i det meste av sykdomsepisoden </a:t>
            </a:r>
          </a:p>
          <a:p>
            <a:pPr marL="171450" indent="-171450" eaLnBrk="1" hangingPunct="1">
              <a:buClr>
                <a:srgbClr val="00338D"/>
              </a:buClr>
              <a:buFont typeface="Arial" panose="020B0604020202020204" pitchFamily="34" charset="0"/>
              <a:buChar char="•"/>
            </a:pPr>
            <a:r>
              <a:rPr lang="nb-NO" altLang="nb-NO" sz="1100" dirty="0"/>
              <a:t>Må være til stede det meste av tiden i </a:t>
            </a:r>
            <a:r>
              <a:rPr lang="nb-NO" altLang="nb-NO" sz="1100" b="1" dirty="0"/>
              <a:t>minst to uker</a:t>
            </a:r>
          </a:p>
          <a:p>
            <a:pPr marL="0" indent="0">
              <a:buFontTx/>
              <a:buNone/>
            </a:pPr>
            <a:endParaRPr lang="nb-NO" sz="1100" kern="1200" dirty="0">
              <a:solidFill>
                <a:schemeClr val="tx1"/>
              </a:solidFill>
              <a:effectLst/>
              <a:latin typeface="+mn-lt"/>
              <a:ea typeface="+mn-ea"/>
              <a:cs typeface="+mn-cs"/>
            </a:endParaRPr>
          </a:p>
          <a:p>
            <a:pPr eaLnBrk="1" hangingPunct="1"/>
            <a:r>
              <a:rPr lang="nb-NO" altLang="nb-NO" sz="1100" u="sng" dirty="0"/>
              <a:t>Tilleggsinfo</a:t>
            </a:r>
            <a:r>
              <a:rPr lang="nb-NO" altLang="nb-NO" sz="1100" u="sng" baseline="0" dirty="0"/>
              <a:t> ved behov (for kursholdere):</a:t>
            </a:r>
            <a:endParaRPr lang="nb-NO" sz="1100" kern="1200" dirty="0">
              <a:solidFill>
                <a:schemeClr val="tx1"/>
              </a:solidFill>
              <a:effectLst/>
              <a:latin typeface="+mn-lt"/>
              <a:ea typeface="+mn-ea"/>
              <a:cs typeface="+mn-cs"/>
            </a:endParaRPr>
          </a:p>
          <a:p>
            <a:pPr marL="171450" indent="-171450">
              <a:buFontTx/>
              <a:buChar char="-"/>
            </a:pPr>
            <a:r>
              <a:rPr lang="nb-NO" sz="1100" kern="1200" dirty="0">
                <a:solidFill>
                  <a:schemeClr val="tx1"/>
                </a:solidFill>
                <a:effectLst/>
                <a:latin typeface="+mn-lt"/>
                <a:ea typeface="+mn-ea"/>
                <a:cs typeface="+mn-cs"/>
              </a:rPr>
              <a:t>Blandede tilstander synes å være mye mer utbredt enn man tidligere har trodd. Det er imidlertid stor variasjon i forekomst mellom studier. Dette skyldes bl.a. at</a:t>
            </a:r>
            <a:r>
              <a:rPr lang="nb-NO" sz="1100" kern="1200" baseline="0" dirty="0">
                <a:solidFill>
                  <a:schemeClr val="tx1"/>
                </a:solidFill>
                <a:effectLst/>
                <a:latin typeface="+mn-lt"/>
                <a:ea typeface="+mn-ea"/>
                <a:cs typeface="+mn-cs"/>
              </a:rPr>
              <a:t> det er brukt ulike kriterier for blandet tilstand/episode. I en stor studie av </a:t>
            </a:r>
            <a:r>
              <a:rPr lang="nb-NO" sz="1100" kern="1200" baseline="0" dirty="0" err="1">
                <a:solidFill>
                  <a:schemeClr val="tx1"/>
                </a:solidFill>
                <a:effectLst/>
                <a:latin typeface="+mn-lt"/>
                <a:ea typeface="+mn-ea"/>
                <a:cs typeface="+mn-cs"/>
              </a:rPr>
              <a:t>Tondo</a:t>
            </a:r>
            <a:r>
              <a:rPr lang="nb-NO" sz="1100" kern="1200" baseline="0" dirty="0">
                <a:solidFill>
                  <a:schemeClr val="tx1"/>
                </a:solidFill>
                <a:effectLst/>
                <a:latin typeface="+mn-lt"/>
                <a:ea typeface="+mn-ea"/>
                <a:cs typeface="+mn-cs"/>
              </a:rPr>
              <a:t> et al. (2018) ble det funnet blandede trekk hos 35,8 % av deltagerne med bipolar II lidelse og 23,2 % av de med bipolar I lidelse. I tillegg til å være mer utbredt ved bipolar II lidelse, synes blandede tilstander å være noe mer utbredt blant kvinner og yngre personer. Forskning viser også det er høyere forekomst av psykologiske traumer og bruk av rusmidler og antidepressiva hos dem med blandede tilstander. Blandede tilstander er også assosiert med dårligere prognose og høyere forekomst av </a:t>
            </a:r>
            <a:r>
              <a:rPr lang="nb-NO" sz="1100" kern="1200" baseline="0" dirty="0" err="1">
                <a:solidFill>
                  <a:schemeClr val="tx1"/>
                </a:solidFill>
                <a:effectLst/>
                <a:latin typeface="+mn-lt"/>
                <a:ea typeface="+mn-ea"/>
                <a:cs typeface="+mn-cs"/>
              </a:rPr>
              <a:t>suicidalitet</a:t>
            </a:r>
            <a:r>
              <a:rPr lang="nb-NO" sz="1100" kern="1200" baseline="0" dirty="0">
                <a:solidFill>
                  <a:schemeClr val="tx1"/>
                </a:solidFill>
                <a:effectLst/>
                <a:latin typeface="+mn-lt"/>
                <a:ea typeface="+mn-ea"/>
                <a:cs typeface="+mn-cs"/>
              </a:rPr>
              <a:t>. </a:t>
            </a:r>
          </a:p>
          <a:p>
            <a:pPr marL="171450" indent="-171450">
              <a:buFontTx/>
              <a:buChar char="-"/>
            </a:pPr>
            <a:r>
              <a:rPr lang="nb-NO" sz="1100" kern="1200" baseline="0" dirty="0">
                <a:solidFill>
                  <a:schemeClr val="tx1"/>
                </a:solidFill>
                <a:effectLst/>
                <a:latin typeface="+mn-lt"/>
                <a:ea typeface="+mn-ea"/>
                <a:cs typeface="+mn-cs"/>
              </a:rPr>
              <a:t>I DSM-5 ble det åpnet for at blandede tilstander også kan diagnostiseres ved bipolar II lidelse, ikke kun ved bipolar I lidelse som tidligere. I ICD-10 er det kun tillatt å diagnostisere blandede tilstander ved full mani, ikke hypomani. Det ser ut til at dette opprettholdes i ICD-11.</a:t>
            </a:r>
            <a:endParaRPr lang="nb-NO" sz="1100" kern="1200" dirty="0">
              <a:solidFill>
                <a:schemeClr val="tx1"/>
              </a:solidFill>
              <a:effectLst/>
              <a:latin typeface="+mn-lt"/>
              <a:ea typeface="+mn-ea"/>
              <a:cs typeface="+mn-cs"/>
            </a:endParaRPr>
          </a:p>
          <a:p>
            <a:pPr eaLnBrk="1" hangingPunct="1"/>
            <a:endParaRPr lang="nb-NO" altLang="nb-NO" sz="11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nb-NO" altLang="nb-NO" sz="1100" dirty="0"/>
              <a:t>I DSM-5 skal en </a:t>
            </a:r>
            <a:r>
              <a:rPr lang="nb-NO" altLang="nb-NO" sz="1100" u="sng" dirty="0"/>
              <a:t>(</a:t>
            </a:r>
            <a:r>
              <a:rPr lang="nb-NO" altLang="nb-NO" sz="1100" u="sng" dirty="0" err="1"/>
              <a:t>hypo</a:t>
            </a:r>
            <a:r>
              <a:rPr lang="nb-NO" altLang="nb-NO" sz="1100" u="sng" dirty="0"/>
              <a:t>)manisk episode med blandede trekk</a:t>
            </a:r>
            <a:r>
              <a:rPr lang="nb-NO" altLang="nb-NO" sz="1100" dirty="0"/>
              <a:t> tilfredsstille kriteriene for (</a:t>
            </a:r>
            <a:r>
              <a:rPr lang="nb-NO" altLang="nb-NO" sz="1100" dirty="0" err="1"/>
              <a:t>hypo</a:t>
            </a:r>
            <a:r>
              <a:rPr lang="nb-NO" altLang="nb-NO" sz="1100" dirty="0"/>
              <a:t>)mani + minst</a:t>
            </a:r>
            <a:r>
              <a:rPr lang="nb-NO" altLang="nb-NO" sz="1100" baseline="0" dirty="0"/>
              <a:t> 3 av følgende symptomer på depresjon </a:t>
            </a:r>
            <a:r>
              <a:rPr lang="nb-NO" sz="1100" kern="1200" dirty="0">
                <a:solidFill>
                  <a:schemeClr val="tx1"/>
                </a:solidFill>
                <a:effectLst/>
                <a:latin typeface="+mn-lt"/>
                <a:ea typeface="+mn-ea"/>
                <a:cs typeface="+mn-cs"/>
              </a:rPr>
              <a:t>(grovt sett 6 av de totalt 9 kriteriene for depresjon, med noen variasjoner):</a:t>
            </a:r>
          </a:p>
          <a:p>
            <a:pPr marL="685800" lvl="1" indent="-228600">
              <a:buAutoNum type="arabicParenR"/>
            </a:pPr>
            <a:r>
              <a:rPr lang="nb-NO" sz="1100" kern="1200" dirty="0">
                <a:solidFill>
                  <a:schemeClr val="tx1"/>
                </a:solidFill>
                <a:effectLst/>
                <a:latin typeface="+mn-lt"/>
                <a:ea typeface="+mn-ea"/>
                <a:cs typeface="+mn-cs"/>
              </a:rPr>
              <a:t>Framtredende dysfori eller depressivt humør</a:t>
            </a:r>
          </a:p>
          <a:p>
            <a:pPr marL="685800" lvl="1" indent="-228600">
              <a:buAutoNum type="arabicParenR"/>
            </a:pPr>
            <a:r>
              <a:rPr lang="nb-NO" sz="1100" kern="1200" dirty="0">
                <a:solidFill>
                  <a:schemeClr val="tx1"/>
                </a:solidFill>
                <a:effectLst/>
                <a:latin typeface="+mn-lt"/>
                <a:ea typeface="+mn-ea"/>
                <a:cs typeface="+mn-cs"/>
              </a:rPr>
              <a:t>Svekket interesse eller glede ved alle, eller nesten alle, aktiviteter</a:t>
            </a:r>
          </a:p>
          <a:p>
            <a:pPr marL="685800" lvl="1" indent="-228600">
              <a:buAutoNum type="arabicParenR"/>
            </a:pPr>
            <a:r>
              <a:rPr lang="nb-NO" sz="1100" kern="1200" dirty="0">
                <a:solidFill>
                  <a:schemeClr val="tx1"/>
                </a:solidFill>
                <a:effectLst/>
                <a:latin typeface="+mn-lt"/>
                <a:ea typeface="+mn-ea"/>
                <a:cs typeface="+mn-cs"/>
              </a:rPr>
              <a:t>Psykomotorisk hemning nesten hver dag</a:t>
            </a:r>
          </a:p>
          <a:p>
            <a:pPr marL="685800" lvl="1" indent="-228600">
              <a:buAutoNum type="arabicParenR"/>
            </a:pPr>
            <a:r>
              <a:rPr lang="nb-NO" sz="1100" kern="1200" dirty="0">
                <a:solidFill>
                  <a:schemeClr val="tx1"/>
                </a:solidFill>
                <a:effectLst/>
                <a:latin typeface="+mn-lt"/>
                <a:ea typeface="+mn-ea"/>
                <a:cs typeface="+mn-cs"/>
              </a:rPr>
              <a:t>Utmattelse eller tap av energi</a:t>
            </a:r>
          </a:p>
          <a:p>
            <a:pPr marL="685800" lvl="1" indent="-228600">
              <a:buAutoNum type="arabicParenR"/>
            </a:pPr>
            <a:r>
              <a:rPr lang="nb-NO" sz="1100" kern="1200" dirty="0">
                <a:solidFill>
                  <a:schemeClr val="tx1"/>
                </a:solidFill>
                <a:effectLst/>
                <a:latin typeface="+mn-lt"/>
                <a:ea typeface="+mn-ea"/>
                <a:cs typeface="+mn-cs"/>
              </a:rPr>
              <a:t>Følelse av verdiløshet eller overdreven eller upassende skyld (ikke kun selvklandring eller skyldfølelse for å være syk)</a:t>
            </a:r>
          </a:p>
          <a:p>
            <a:pPr marL="685800" lvl="1" indent="-228600">
              <a:buAutoNum type="arabicParenR"/>
            </a:pPr>
            <a:r>
              <a:rPr lang="nb-NO" sz="1100" kern="1200" dirty="0">
                <a:solidFill>
                  <a:schemeClr val="tx1"/>
                </a:solidFill>
                <a:effectLst/>
                <a:latin typeface="+mn-lt"/>
                <a:ea typeface="+mn-ea"/>
                <a:cs typeface="+mn-cs"/>
              </a:rPr>
              <a:t>Tilbakevendende tanker om døden (ikke kun frykt for å dø), tilbakevendende selvmordstanker uten en spesifikk plan, eller et selvmordsforsøk eller en spesifikk plan for å begå selvmord.</a:t>
            </a:r>
          </a:p>
          <a:p>
            <a:pPr lvl="1" eaLnBrk="1" hangingPunct="1"/>
            <a:endParaRPr lang="nb-NO" altLang="nb-NO" sz="1100" dirty="0"/>
          </a:p>
          <a:p>
            <a:pPr lvl="1" eaLnBrk="1" hangingPunct="1"/>
            <a:r>
              <a:rPr lang="nb-NO" altLang="nb-NO" sz="1100" dirty="0"/>
              <a:t>I DSM-5 skal</a:t>
            </a:r>
            <a:r>
              <a:rPr lang="nb-NO" altLang="nb-NO" sz="1100" baseline="0" dirty="0"/>
              <a:t> en </a:t>
            </a:r>
            <a:r>
              <a:rPr lang="nb-NO" altLang="nb-NO" sz="1100" u="sng" baseline="0" dirty="0"/>
              <a:t>depresjon med blandede trekk</a:t>
            </a:r>
            <a:r>
              <a:rPr lang="nb-NO" altLang="nb-NO" sz="1100" baseline="0" dirty="0"/>
              <a:t> tilfredsstille kriteriene for depresjon + minst 3 av følgende symptomer på (</a:t>
            </a:r>
            <a:r>
              <a:rPr lang="nb-NO" altLang="nb-NO" sz="1100" baseline="0" dirty="0" err="1"/>
              <a:t>hypo</a:t>
            </a:r>
            <a:r>
              <a:rPr lang="nb-NO" altLang="nb-NO" sz="1100" baseline="0" dirty="0"/>
              <a:t>)mani:</a:t>
            </a:r>
          </a:p>
          <a:p>
            <a:pPr lvl="1"/>
            <a:r>
              <a:rPr lang="nb-NO" sz="1100" kern="1200" dirty="0">
                <a:solidFill>
                  <a:schemeClr val="tx1"/>
                </a:solidFill>
                <a:effectLst/>
                <a:latin typeface="+mn-lt"/>
                <a:ea typeface="+mn-ea"/>
                <a:cs typeface="+mn-cs"/>
              </a:rPr>
              <a:t>1. Hevet, ekspansivt humør.</a:t>
            </a:r>
          </a:p>
          <a:p>
            <a:pPr lvl="1"/>
            <a:r>
              <a:rPr lang="nb-NO" sz="1100" kern="1200" dirty="0">
                <a:solidFill>
                  <a:schemeClr val="tx1"/>
                </a:solidFill>
                <a:effectLst/>
                <a:latin typeface="+mn-lt"/>
                <a:ea typeface="+mn-ea"/>
                <a:cs typeface="+mn-cs"/>
              </a:rPr>
              <a:t>2. Oppblåst selvfølelse eller grandiositet.</a:t>
            </a:r>
          </a:p>
          <a:p>
            <a:pPr lvl="1"/>
            <a:r>
              <a:rPr lang="nb-NO" sz="1100" kern="1200" dirty="0">
                <a:solidFill>
                  <a:schemeClr val="tx1"/>
                </a:solidFill>
                <a:effectLst/>
                <a:latin typeface="+mn-lt"/>
                <a:ea typeface="+mn-ea"/>
                <a:cs typeface="+mn-cs"/>
              </a:rPr>
              <a:t>3. Mer snakkesalig enn vanlig eller trang (press) til å fortsette å snakke.</a:t>
            </a:r>
          </a:p>
          <a:p>
            <a:pPr lvl="1"/>
            <a:r>
              <a:rPr lang="nb-NO" sz="1100" kern="1200" dirty="0">
                <a:solidFill>
                  <a:schemeClr val="tx1"/>
                </a:solidFill>
                <a:effectLst/>
                <a:latin typeface="+mn-lt"/>
                <a:ea typeface="+mn-ea"/>
                <a:cs typeface="+mn-cs"/>
              </a:rPr>
              <a:t>4. Ideflukt eller subjektiv opplevelse av tankekjør.</a:t>
            </a:r>
          </a:p>
          <a:p>
            <a:pPr lvl="1"/>
            <a:r>
              <a:rPr lang="nb-NO" sz="1100" kern="1200" dirty="0">
                <a:solidFill>
                  <a:schemeClr val="tx1"/>
                </a:solidFill>
                <a:effectLst/>
                <a:latin typeface="+mn-lt"/>
                <a:ea typeface="+mn-ea"/>
                <a:cs typeface="+mn-cs"/>
              </a:rPr>
              <a:t>5. Økt energi eller målrettet aktivitet (enten sosialt, på jobb eller skole, eller seksuelt)</a:t>
            </a:r>
          </a:p>
          <a:p>
            <a:pPr lvl="1"/>
            <a:r>
              <a:rPr lang="nb-NO" sz="1100" kern="1200" dirty="0">
                <a:solidFill>
                  <a:schemeClr val="tx1"/>
                </a:solidFill>
                <a:effectLst/>
                <a:latin typeface="+mn-lt"/>
                <a:ea typeface="+mn-ea"/>
                <a:cs typeface="+mn-cs"/>
              </a:rPr>
              <a:t>6. Økt eller overdreven involvering i aktiviteter som har et høyt potensiale for smertefulle konsekvenser (f.eks. uhemmet shopping, seksuelle utskeielser eller tåpelige forretningsinvesteringer).</a:t>
            </a:r>
          </a:p>
          <a:p>
            <a:pPr lvl="1"/>
            <a:r>
              <a:rPr lang="nb-NO" sz="1100" kern="1200" dirty="0">
                <a:solidFill>
                  <a:schemeClr val="tx1"/>
                </a:solidFill>
                <a:effectLst/>
                <a:latin typeface="+mn-lt"/>
                <a:ea typeface="+mn-ea"/>
                <a:cs typeface="+mn-cs"/>
              </a:rPr>
              <a:t>7. Nedsatt søvnbehov (føle seg uthvilt til tross for mindre søvn enn normalt, i motsetning til ved </a:t>
            </a:r>
            <a:r>
              <a:rPr lang="nb-NO" sz="1100" kern="1200" dirty="0" err="1">
                <a:solidFill>
                  <a:schemeClr val="tx1"/>
                </a:solidFill>
                <a:effectLst/>
                <a:latin typeface="+mn-lt"/>
                <a:ea typeface="+mn-ea"/>
                <a:cs typeface="+mn-cs"/>
              </a:rPr>
              <a:t>insomni</a:t>
            </a:r>
            <a:r>
              <a:rPr lang="nb-NO" sz="1100" kern="1200" dirty="0">
                <a:solidFill>
                  <a:schemeClr val="tx1"/>
                </a:solidFill>
                <a:effectLst/>
                <a:latin typeface="+mn-lt"/>
                <a:ea typeface="+mn-ea"/>
                <a:cs typeface="+mn-cs"/>
              </a:rPr>
              <a:t>).</a:t>
            </a:r>
          </a:p>
          <a:p>
            <a:pPr eaLnBrk="1" hangingPunct="1"/>
            <a:endParaRPr lang="nb-NO" altLang="nb-NO" sz="1100" dirty="0"/>
          </a:p>
          <a:p>
            <a:pPr eaLnBrk="1" hangingPunct="1"/>
            <a:r>
              <a:rPr lang="nb-NO" sz="1100" kern="1200" dirty="0">
                <a:solidFill>
                  <a:schemeClr val="tx1"/>
                </a:solidFill>
                <a:effectLst/>
                <a:latin typeface="+mn-lt"/>
                <a:ea typeface="+mn-ea"/>
                <a:cs typeface="+mn-cs"/>
              </a:rPr>
              <a:t>I motsetning til DSM-5 spesifiserer ikke ICD-10</a:t>
            </a:r>
            <a:r>
              <a:rPr lang="nb-NO" sz="1100" kern="1200" baseline="0" dirty="0">
                <a:solidFill>
                  <a:schemeClr val="tx1"/>
                </a:solidFill>
                <a:effectLst/>
                <a:latin typeface="+mn-lt"/>
                <a:ea typeface="+mn-ea"/>
                <a:cs typeface="+mn-cs"/>
              </a:rPr>
              <a:t> hvilke og antall symptomer som skal være til stede ved blandede episoder.</a:t>
            </a:r>
            <a:endParaRPr lang="nb-NO" altLang="nb-NO" sz="1100" dirty="0"/>
          </a:p>
          <a:p>
            <a:pPr eaLnBrk="1" hangingPunct="1"/>
            <a:endParaRPr lang="nb-NO" altLang="nb-NO" sz="11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t>Ressurs for videre lesing</a:t>
            </a:r>
            <a:r>
              <a:rPr lang="nb-NO" altLang="nb-NO" sz="1100" dirty="0"/>
              <a:t>:</a:t>
            </a:r>
            <a:r>
              <a:rPr lang="nb-NO" altLang="nb-NO" sz="11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aseline="0" dirty="0"/>
              <a:t>- </a:t>
            </a:r>
            <a:r>
              <a:rPr lang="nb-NO" altLang="nb-NO" sz="1100" dirty="0"/>
              <a:t>s. 48-52</a:t>
            </a:r>
            <a:r>
              <a:rPr lang="nb-NO" altLang="nb-NO" sz="1100" baseline="0" dirty="0"/>
              <a:t> og s. </a:t>
            </a:r>
            <a:r>
              <a:rPr lang="nb-NO" altLang="nb-NO" sz="1100" dirty="0"/>
              <a:t>117-118 i Skjelstad (2021).</a:t>
            </a:r>
          </a:p>
          <a:p>
            <a:pPr eaLnBrk="1" hangingPunct="1"/>
            <a:endParaRPr lang="nb-NO" altLang="nb-NO" sz="1100" dirty="0"/>
          </a:p>
        </p:txBody>
      </p:sp>
    </p:spTree>
    <p:extLst>
      <p:ext uri="{BB962C8B-B14F-4D97-AF65-F5344CB8AC3E}">
        <p14:creationId xmlns:p14="http://schemas.microsoft.com/office/powerpoint/2010/main" val="4184281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ssholder for notater 2"/>
          <p:cNvSpPr>
            <a:spLocks noGrp="1"/>
          </p:cNvSpPr>
          <p:nvPr>
            <p:ph type="body" idx="1"/>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1" dirty="0">
                <a:latin typeface="+mn-lt"/>
              </a:rPr>
              <a:t>Tekst: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dirty="0">
                <a:latin typeface="+mn-lt"/>
              </a:rPr>
              <a:t>Blandede tilstander som veksler mellom polene er lettere å forstå enn blandede tilstander med symptomer fra begge poler samtidig</a:t>
            </a:r>
            <a:r>
              <a:rPr lang="nb-NO" altLang="nb-NO" baseline="0" dirty="0">
                <a:latin typeface="+mn-lt"/>
              </a:rPr>
              <a:t>.</a:t>
            </a:r>
            <a:endParaRPr lang="nb-NO" altLang="nb-NO"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dirty="0">
                <a:latin typeface="+mn-lt"/>
              </a:rPr>
              <a:t>Denne</a:t>
            </a:r>
            <a:r>
              <a:rPr lang="nb-NO" altLang="nb-NO" baseline="0" dirty="0">
                <a:latin typeface="+mn-lt"/>
              </a:rPr>
              <a:t> figuren (basert på psykiateren </a:t>
            </a:r>
            <a:r>
              <a:rPr lang="nb-NO" altLang="nb-NO" dirty="0">
                <a:latin typeface="+mn-lt"/>
              </a:rPr>
              <a:t>Emil</a:t>
            </a:r>
            <a:r>
              <a:rPr lang="nb-NO" altLang="nb-NO" baseline="0" dirty="0">
                <a:latin typeface="+mn-lt"/>
              </a:rPr>
              <a:t> </a:t>
            </a:r>
            <a:r>
              <a:rPr lang="nb-NO" altLang="nb-NO" baseline="0" dirty="0" err="1">
                <a:latin typeface="+mn-lt"/>
              </a:rPr>
              <a:t>Kraeplins</a:t>
            </a:r>
            <a:r>
              <a:rPr lang="nb-NO" altLang="nb-NO" baseline="0" dirty="0">
                <a:latin typeface="+mn-lt"/>
              </a:rPr>
              <a:t> hypotese) illustrerer hvordan det kan oppleves å ha blandede tilstander med symptomer fra begge poler samtidig. </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baseline="0" dirty="0">
                <a:latin typeface="+mn-lt"/>
              </a:rPr>
              <a:t>I følge denne modellen kan de tre komponentene humør, energi og mental fungering følge ulike sykluser og dermed kun tidvis være sammenfallende (synkroniserte) slik som ved «rene» polariserte tilstander (jf. A og E i figuren). </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dirty="0">
                <a:latin typeface="+mn-lt"/>
              </a:rPr>
              <a:t>Eksempler på blandet tilstand:</a:t>
            </a:r>
          </a:p>
          <a:p>
            <a:pPr lvl="2">
              <a:defRPr/>
            </a:pPr>
            <a:r>
              <a:rPr lang="nb-NO" altLang="nb-NO" u="sng" dirty="0">
                <a:latin typeface="+mn-lt"/>
              </a:rPr>
              <a:t>D – Blandet depressiv tilstand</a:t>
            </a:r>
            <a:r>
              <a:rPr lang="nb-NO" altLang="nb-NO" u="none" dirty="0">
                <a:latin typeface="+mn-lt"/>
              </a:rPr>
              <a:t>: </a:t>
            </a:r>
            <a:r>
              <a:rPr lang="nb-NO" altLang="nb-NO" dirty="0">
                <a:latin typeface="+mn-lt"/>
              </a:rPr>
              <a:t>Depressivt (og ofte irritabelt) stemningsleie ledsaget av rastløshet, anspenthet, angst og uro. </a:t>
            </a:r>
          </a:p>
          <a:p>
            <a:pPr lvl="3">
              <a:defRPr/>
            </a:pPr>
            <a:r>
              <a:rPr lang="nb-NO" altLang="nb-NO" dirty="0">
                <a:latin typeface="+mn-lt"/>
              </a:rPr>
              <a:t>Energien kan gi </a:t>
            </a:r>
            <a:r>
              <a:rPr lang="nb-NO" dirty="0">
                <a:latin typeface="+mn-lt"/>
              </a:rPr>
              <a:t>idéflukt, forøkt tankehastighet</a:t>
            </a:r>
            <a:r>
              <a:rPr lang="nb-NO" altLang="nb-NO" dirty="0">
                <a:latin typeface="+mn-lt"/>
              </a:rPr>
              <a:t> og taletrang som ved mani, på en måte som gjør det vanskelig å samle tankene og holde oppmerksomheten om noe (</a:t>
            </a:r>
            <a:r>
              <a:rPr lang="nb-NO" altLang="nb-NO" dirty="0" err="1">
                <a:latin typeface="+mn-lt"/>
              </a:rPr>
              <a:t>distraherbarhet</a:t>
            </a:r>
            <a:r>
              <a:rPr lang="nb-NO" altLang="nb-NO" dirty="0">
                <a:latin typeface="+mn-lt"/>
              </a:rPr>
              <a:t>). Tankeinnholdet er nedstemt (</a:t>
            </a:r>
            <a:r>
              <a:rPr lang="nb-NO" altLang="nb-NO" dirty="0" err="1">
                <a:latin typeface="+mn-lt"/>
              </a:rPr>
              <a:t>dysforisk</a:t>
            </a:r>
            <a:r>
              <a:rPr lang="nb-NO" altLang="nb-NO" dirty="0">
                <a:latin typeface="+mn-lt"/>
              </a:rPr>
              <a:t>) med fortvilelse. </a:t>
            </a:r>
          </a:p>
          <a:p>
            <a:pPr lvl="2">
              <a:defRPr/>
            </a:pPr>
            <a:r>
              <a:rPr lang="nb-NO" altLang="nb-NO" u="sng" dirty="0">
                <a:latin typeface="+mn-lt"/>
              </a:rPr>
              <a:t>C – Manisk stupor</a:t>
            </a:r>
            <a:r>
              <a:rPr lang="nb-NO" altLang="nb-NO" u="none" dirty="0">
                <a:latin typeface="+mn-lt"/>
              </a:rPr>
              <a:t>: </a:t>
            </a:r>
            <a:r>
              <a:rPr lang="nb-NO" altLang="nb-NO" dirty="0">
                <a:latin typeface="+mn-lt"/>
              </a:rPr>
              <a:t>Hevet stemningsleie og god/rask mental fungering ledsaget av lav kroppslig energi/aktivitet. </a:t>
            </a:r>
          </a:p>
          <a:p>
            <a:pPr lvl="3">
              <a:defRPr/>
            </a:pPr>
            <a:r>
              <a:rPr lang="nb-NO" altLang="nb-NO" dirty="0">
                <a:latin typeface="+mn-lt"/>
              </a:rPr>
              <a:t>S</a:t>
            </a:r>
            <a:r>
              <a:rPr lang="nb-NO" dirty="0">
                <a:latin typeface="+mn-lt"/>
              </a:rPr>
              <a:t>tupor er en tilstand med svekket reaksjonstilbøyelighet. Pasienten er fåmælt / stum, ubevegelig, ofte spisevegrende og reagerer ikke, men kan klare å følge med på hva som skjer rundt seg. Personen er hovedsakelig introvert, oppslukt av en rik indre «manisk» verden. Det hevede stemningsleiet og tankene blir dermed private opplevelser. </a:t>
            </a:r>
          </a:p>
          <a:p>
            <a:pPr lvl="3">
              <a:defRPr/>
            </a:pPr>
            <a:r>
              <a:rPr lang="nb-NO" dirty="0">
                <a:latin typeface="+mn-lt"/>
              </a:rPr>
              <a:t>Tilstanden ble beskrevet av </a:t>
            </a:r>
            <a:r>
              <a:rPr lang="nb-NO" dirty="0" err="1">
                <a:latin typeface="+mn-lt"/>
              </a:rPr>
              <a:t>Kreapelin</a:t>
            </a:r>
            <a:r>
              <a:rPr lang="nb-NO" dirty="0">
                <a:latin typeface="+mn-lt"/>
              </a:rPr>
              <a:t> og er kontroversiell og trolig såpass uvanlig at den </a:t>
            </a:r>
            <a:r>
              <a:rPr lang="nb-NO" b="1" dirty="0">
                <a:latin typeface="+mn-lt"/>
              </a:rPr>
              <a:t>ikke er det beste eksempelet på en blandet tilstand</a:t>
            </a:r>
            <a:r>
              <a:rPr lang="nb-NO" dirty="0">
                <a:latin typeface="+mn-lt"/>
              </a:rPr>
              <a:t>. Det er lettere å forestille seg tilstanden hvis personen er psykotisk. </a:t>
            </a:r>
          </a:p>
          <a:p>
            <a:pPr marL="571500" indent="-571500" eaLnBrk="1" hangingPunct="1">
              <a:buFont typeface="Arial" panose="020B0604020202020204" pitchFamily="34" charset="0"/>
              <a:buChar char="•"/>
              <a:defRPr/>
            </a:pPr>
            <a:r>
              <a:rPr lang="nb-NO" dirty="0">
                <a:latin typeface="+mn-lt"/>
              </a:rPr>
              <a:t>Selvmordsfare: Det er økt fare for å handle på selvmordstanker når energien (og impulsiviteten) er på vei opp før</a:t>
            </a:r>
            <a:r>
              <a:rPr lang="nb-NO" baseline="0" dirty="0">
                <a:latin typeface="+mn-lt"/>
              </a:rPr>
              <a:t> det depressive humøret og selvmordstankene letner. </a:t>
            </a:r>
            <a:endParaRPr lang="nb-NO" dirty="0">
              <a:latin typeface="+mn-lt"/>
            </a:endParaRPr>
          </a:p>
          <a:p>
            <a:pPr eaLnBrk="1" hangingPunct="1">
              <a:defRPr/>
            </a:pPr>
            <a:endParaRPr lang="nb-NO" altLang="nb-NO"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i="0" kern="1200" dirty="0">
                <a:solidFill>
                  <a:schemeClr val="tx1"/>
                </a:solidFill>
                <a:effectLst/>
                <a:latin typeface="+mn-lt"/>
                <a:ea typeface="+mn-ea"/>
                <a:cs typeface="+mn-cs"/>
              </a:rPr>
              <a:t>Mens</a:t>
            </a:r>
            <a:r>
              <a:rPr lang="nb-NO" i="0" kern="1200" baseline="0" dirty="0">
                <a:solidFill>
                  <a:schemeClr val="tx1"/>
                </a:solidFill>
                <a:effectLst/>
                <a:latin typeface="+mn-lt"/>
                <a:ea typeface="+mn-ea"/>
                <a:cs typeface="+mn-cs"/>
              </a:rPr>
              <a:t> noen opplever en blandet tilstand under et hel sykdomsepisode, opplever andre </a:t>
            </a:r>
            <a:r>
              <a:rPr lang="nb-NO" b="1" i="0" kern="1200" baseline="0" dirty="0">
                <a:solidFill>
                  <a:schemeClr val="tx1"/>
                </a:solidFill>
                <a:effectLst/>
                <a:latin typeface="+mn-lt"/>
                <a:ea typeface="+mn-ea"/>
                <a:cs typeface="+mn-cs"/>
              </a:rPr>
              <a:t>blandede symptomer som en midlertidig tilstand i overgangen fra en polarisert tilstand til en annen, dvs. fra (</a:t>
            </a:r>
            <a:r>
              <a:rPr lang="nb-NO" b="1" i="0" kern="1200" baseline="0" dirty="0" err="1">
                <a:solidFill>
                  <a:schemeClr val="tx1"/>
                </a:solidFill>
                <a:effectLst/>
                <a:latin typeface="+mn-lt"/>
                <a:ea typeface="+mn-ea"/>
                <a:cs typeface="+mn-cs"/>
              </a:rPr>
              <a:t>hypo</a:t>
            </a:r>
            <a:r>
              <a:rPr lang="nb-NO" b="1" i="0" kern="1200" baseline="0" dirty="0">
                <a:solidFill>
                  <a:schemeClr val="tx1"/>
                </a:solidFill>
                <a:effectLst/>
                <a:latin typeface="+mn-lt"/>
                <a:ea typeface="+mn-ea"/>
                <a:cs typeface="+mn-cs"/>
              </a:rPr>
              <a:t>)mani til depresjon eller omvendt.</a:t>
            </a:r>
            <a:r>
              <a:rPr lang="nb-NO" i="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1"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0" i="1" baseline="0" dirty="0">
                <a:latin typeface="+mn-lt"/>
              </a:rPr>
              <a:t>OBS: </a:t>
            </a:r>
            <a:r>
              <a:rPr lang="nb-NO" b="1" i="1" baseline="0" dirty="0">
                <a:latin typeface="+mn-lt"/>
              </a:rPr>
              <a:t>Kursholderne må være oppmerksomme på deltagernes reaksjoner når temaet selvmordsfare kommer opp </a:t>
            </a:r>
            <a:r>
              <a:rPr lang="nb-NO" b="0" i="1" baseline="0" dirty="0">
                <a:latin typeface="+mn-lt"/>
              </a:rPr>
              <a:t>på kurset og oppmuntre deltagerne til å snakke med noen de har tillit til om tankene, f.eks. behandler. Tiltak ved selvmordsfare blir først tematisert på </a:t>
            </a:r>
            <a:r>
              <a:rPr lang="nb-NO" b="0" i="1" baseline="0" dirty="0" err="1">
                <a:latin typeface="+mn-lt"/>
              </a:rPr>
              <a:t>kursgang</a:t>
            </a:r>
            <a:r>
              <a:rPr lang="nb-NO" b="0" i="1" baseline="0" dirty="0">
                <a:latin typeface="+mn-lt"/>
              </a:rPr>
              <a:t> 11.</a:t>
            </a:r>
            <a:endParaRPr lang="nb-NO" altLang="nb-NO" b="0"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1" i="0" kern="1200" baseline="0" dirty="0">
                <a:solidFill>
                  <a:schemeClr val="tx1"/>
                </a:solidFill>
                <a:effectLst/>
                <a:latin typeface="+mn-lt"/>
                <a:ea typeface="+mn-ea"/>
                <a:cs typeface="+mn-cs"/>
              </a:rPr>
              <a:t>SPØRSMÅL:</a:t>
            </a:r>
            <a:r>
              <a:rPr lang="nb-NO" altLang="nb-NO" b="1" i="0"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0" i="0" dirty="0">
                <a:latin typeface="+mn-lt"/>
              </a:rPr>
              <a:t>- Kan deltagerne kjenne seg igjen i å ha opplevd blandede symptomer, og ev. hvordan dette artet seg for dem?</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baseline="0" dirty="0">
                <a:latin typeface="+mn-lt"/>
              </a:rPr>
              <a:t>(ettersom det trolig er flere som ikke har opplevd blandede symptomer, er det bedre å snakke om dette temaet i plenum enn i summegrupper).</a:t>
            </a:r>
          </a:p>
          <a:p>
            <a:pPr eaLnBrk="1" hangingPunct="1">
              <a:defRPr/>
            </a:pPr>
            <a:endParaRPr lang="nb-NO" altLang="nb-NO"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u="sng" baseline="0" dirty="0">
                <a:latin typeface="+mn-lt"/>
              </a:rPr>
              <a:t>Figu</a:t>
            </a:r>
            <a:r>
              <a:rPr lang="nb-NO" altLang="nb-NO" u="none" baseline="0" dirty="0">
                <a:latin typeface="+mn-lt"/>
              </a:rPr>
              <a:t>r: L</a:t>
            </a:r>
            <a:r>
              <a:rPr lang="nb-NO" altLang="nb-NO" dirty="0">
                <a:latin typeface="+mn-lt"/>
              </a:rPr>
              <a:t>ett tilpasset fra </a:t>
            </a:r>
            <a:r>
              <a:rPr lang="nb-NO" altLang="nb-NO" dirty="0" err="1">
                <a:latin typeface="+mn-lt"/>
              </a:rPr>
              <a:t>MacKinnon</a:t>
            </a:r>
            <a:r>
              <a:rPr lang="nb-NO" altLang="nb-NO" dirty="0">
                <a:latin typeface="+mn-lt"/>
              </a:rPr>
              <a:t> &amp; </a:t>
            </a:r>
            <a:r>
              <a:rPr lang="nb-NO" altLang="nb-NO" dirty="0" err="1">
                <a:latin typeface="+mn-lt"/>
              </a:rPr>
              <a:t>Pies</a:t>
            </a:r>
            <a:r>
              <a:rPr lang="nb-NO" altLang="nb-NO" dirty="0">
                <a:latin typeface="+mn-lt"/>
              </a:rPr>
              <a:t> (2006). </a:t>
            </a:r>
            <a:r>
              <a:rPr lang="nb-NO" altLang="nb-NO" dirty="0" err="1">
                <a:latin typeface="+mn-lt"/>
              </a:rPr>
              <a:t>Affective</a:t>
            </a:r>
            <a:r>
              <a:rPr lang="nb-NO" altLang="nb-NO" dirty="0">
                <a:latin typeface="+mn-lt"/>
              </a:rPr>
              <a:t> </a:t>
            </a:r>
            <a:r>
              <a:rPr lang="nb-NO" altLang="nb-NO" dirty="0" err="1">
                <a:latin typeface="+mn-lt"/>
              </a:rPr>
              <a:t>instability</a:t>
            </a:r>
            <a:r>
              <a:rPr lang="nb-NO" altLang="nb-NO" dirty="0">
                <a:latin typeface="+mn-lt"/>
              </a:rPr>
              <a:t> as rapid </a:t>
            </a:r>
            <a:r>
              <a:rPr lang="nb-NO" altLang="nb-NO" dirty="0" err="1">
                <a:latin typeface="+mn-lt"/>
              </a:rPr>
              <a:t>cycling</a:t>
            </a:r>
            <a:r>
              <a:rPr lang="nb-NO" altLang="nb-NO"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aseline="0" dirty="0">
              <a:latin typeface="+mn-lt"/>
            </a:endParaRPr>
          </a:p>
          <a:p>
            <a:pPr eaLnBrk="1" hangingPunct="1">
              <a:defRPr/>
            </a:pPr>
            <a:endParaRPr lang="nb-NO" altLang="nb-NO" dirty="0">
              <a:latin typeface="+mn-lt"/>
            </a:endParaRPr>
          </a:p>
        </p:txBody>
      </p:sp>
      <p:sp>
        <p:nvSpPr>
          <p:cNvPr id="5939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9153C5-33AA-47D9-94FF-EBAC60EB51CF}" type="slidenum">
              <a:rPr lang="nb-NO" altLang="nb-NO" smtClean="0"/>
              <a:pPr>
                <a:spcBef>
                  <a:spcPct val="0"/>
                </a:spcBef>
              </a:pPr>
              <a:t>13</a:t>
            </a:fld>
            <a:endParaRPr lang="nb-NO" altLang="nb-NO"/>
          </a:p>
        </p:txBody>
      </p:sp>
    </p:spTree>
    <p:extLst>
      <p:ext uri="{BB962C8B-B14F-4D97-AF65-F5344CB8AC3E}">
        <p14:creationId xmlns:p14="http://schemas.microsoft.com/office/powerpoint/2010/main" val="3864902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p>
          <a:p>
            <a:pPr marL="171450" indent="-171450">
              <a:buFont typeface="Calibri Light" panose="020F0302020204030204" pitchFamily="34" charset="0"/>
              <a:buChar char="−"/>
            </a:pPr>
            <a:r>
              <a:rPr lang="nb-NO" sz="1100" dirty="0"/>
              <a:t>Som for hypomani</a:t>
            </a:r>
            <a:r>
              <a:rPr lang="nb-NO" sz="1100" baseline="0" dirty="0"/>
              <a:t> og mani, oppfordrer vi dere til å tenke igjennom og notere ned argumenter for å forebygge depresjon i forebyggelsesplanen. </a:t>
            </a:r>
          </a:p>
          <a:p>
            <a:pPr marL="171450" indent="-171450">
              <a:buFont typeface="Calibri Light" panose="020F0302020204030204" pitchFamily="34" charset="0"/>
              <a:buChar char="−"/>
            </a:pPr>
            <a:r>
              <a:rPr lang="nb-NO" sz="1100" baseline="0" dirty="0"/>
              <a:t>Disse argumentene kan senere være en påminnelse og motivasjon til å etablere og/eller opprettholde en livsførsel i vedlikeholdsfasen som reduserer risikoen for tilbakefall. </a:t>
            </a:r>
          </a:p>
          <a:p>
            <a:pPr marL="171450" indent="-171450">
              <a:buFont typeface="Calibri Light" panose="020F0302020204030204" pitchFamily="34" charset="0"/>
              <a:buChar char="−"/>
            </a:pPr>
            <a:r>
              <a:rPr lang="nb-NO" sz="1100" baseline="0" dirty="0"/>
              <a:t>Som tidligere nevnt, skal vi snakke om risikofaktorer og forebyggende tiltak på </a:t>
            </a:r>
            <a:r>
              <a:rPr lang="nb-NO" sz="1100" baseline="0" dirty="0" err="1"/>
              <a:t>kursgangene</a:t>
            </a:r>
            <a:r>
              <a:rPr lang="nb-NO" sz="1100" baseline="0" dirty="0"/>
              <a:t> 6, 7, 8 og 9.</a:t>
            </a:r>
            <a:endParaRPr lang="nb-NO" sz="1100" dirty="0"/>
          </a:p>
        </p:txBody>
      </p:sp>
      <p:sp>
        <p:nvSpPr>
          <p:cNvPr id="4" name="Plassholder for lysbildenummer 3"/>
          <p:cNvSpPr>
            <a:spLocks noGrp="1"/>
          </p:cNvSpPr>
          <p:nvPr>
            <p:ph type="sldNum" sz="quarter" idx="10"/>
          </p:nvPr>
        </p:nvSpPr>
        <p:spPr/>
        <p:txBody>
          <a:bodyPr/>
          <a:lstStyle/>
          <a:p>
            <a:fld id="{277A062D-1DD5-42D0-A852-D05D00D36C07}" type="slidenum">
              <a:rPr lang="nb-NO" smtClean="0"/>
              <a:t>14</a:t>
            </a:fld>
            <a:endParaRPr lang="nb-NO"/>
          </a:p>
        </p:txBody>
      </p:sp>
    </p:spTree>
    <p:extLst>
      <p:ext uri="{BB962C8B-B14F-4D97-AF65-F5344CB8AC3E}">
        <p14:creationId xmlns:p14="http://schemas.microsoft.com/office/powerpoint/2010/main" val="1421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dirty="0"/>
              <a:t>EGENAKTIVITET TIL NESTE GANG:</a:t>
            </a:r>
          </a:p>
          <a:p>
            <a:pPr marL="228600" indent="-228600">
              <a:buFont typeface="+mj-lt"/>
              <a:buAutoNum type="arabicPeriod"/>
            </a:pPr>
            <a:r>
              <a:rPr lang="nb-NO" sz="1100" dirty="0"/>
              <a:t>Føre inn grunner for å forebygge depresjon under delen «Motivasjon for forebygging»  i forebyggelsesplanen.</a:t>
            </a:r>
          </a:p>
          <a:p>
            <a:pPr marL="228600" indent="-228600">
              <a:buFont typeface="+mj-lt"/>
              <a:buAutoNum type="arabicPeriod"/>
            </a:pPr>
            <a:r>
              <a:rPr lang="nb-NO" sz="1100" dirty="0"/>
              <a:t>Fylle ut et </a:t>
            </a:r>
            <a:r>
              <a:rPr lang="nb-NO" sz="1100" dirty="0" err="1"/>
              <a:t>familietre</a:t>
            </a:r>
            <a:r>
              <a:rPr lang="nb-NO" sz="1100" dirty="0"/>
              <a:t> (også</a:t>
            </a:r>
            <a:r>
              <a:rPr lang="nb-NO" sz="1100" baseline="0" dirty="0"/>
              <a:t> kalt </a:t>
            </a:r>
            <a:r>
              <a:rPr lang="nb-NO" sz="1100" baseline="0" dirty="0" err="1"/>
              <a:t>genogram</a:t>
            </a:r>
            <a:r>
              <a:rPr lang="nb-NO" sz="1100" baseline="0" dirty="0"/>
              <a:t>) </a:t>
            </a:r>
            <a:r>
              <a:rPr lang="nb-NO" sz="1100" dirty="0"/>
              <a:t>med eventuelle kjente psykiske lidelser hos biologiske foreldre og besteforeldre. Spør familien ved behov.</a:t>
            </a:r>
          </a:p>
          <a:p>
            <a:pPr marL="685800" lvl="1" indent="-228600">
              <a:buFont typeface="Calibri Light" panose="020F0302020204030204" pitchFamily="34" charset="0"/>
              <a:buChar char="−"/>
            </a:pPr>
            <a:r>
              <a:rPr lang="nb-NO" sz="1100" dirty="0"/>
              <a:t>Dette er en forberedelse til </a:t>
            </a:r>
            <a:r>
              <a:rPr lang="nb-NO" sz="1100" baseline="0" dirty="0"/>
              <a:t>temaet «årsaker» neste gang</a:t>
            </a:r>
          </a:p>
          <a:p>
            <a:pPr marL="685800" lvl="1" indent="-228600">
              <a:buFont typeface="Calibri Light" panose="020F0302020204030204" pitchFamily="34" charset="0"/>
              <a:buChar char="−"/>
            </a:pPr>
            <a:r>
              <a:rPr lang="nb-NO" sz="1100" baseline="0" dirty="0"/>
              <a:t>Gjøres i den grad man har tilgang på informasjon. </a:t>
            </a:r>
          </a:p>
          <a:p>
            <a:pPr marL="685800" marR="0" lvl="1" indent="-22860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baseline="0" dirty="0"/>
              <a:t>Se de to neste lysbildene for eksempler. </a:t>
            </a:r>
            <a:endParaRPr lang="nb-NO" sz="1100" dirty="0"/>
          </a:p>
          <a:p>
            <a:pPr marL="228600" indent="-228600">
              <a:buFont typeface="+mj-lt"/>
              <a:buAutoNum type="arabicPeriod"/>
            </a:pPr>
            <a:r>
              <a:rPr lang="nb-NO" sz="1100" dirty="0"/>
              <a:t>Prøve å huske hvordan livssituasjonen var i forkant av første affektive episode. Spør gjerne andre som kan vite</a:t>
            </a:r>
          </a:p>
          <a:p>
            <a:pPr marL="685800" lvl="1" indent="-228600">
              <a:buFont typeface="Calibri Light" panose="020F0302020204030204" pitchFamily="34" charset="0"/>
              <a:buChar char="−"/>
            </a:pPr>
            <a:r>
              <a:rPr lang="nb-NO" sz="1100" baseline="0" dirty="0"/>
              <a:t>Forberedelse til temaet «forløp» neste gang</a:t>
            </a:r>
          </a:p>
          <a:p>
            <a:pPr marL="685800" lvl="1" indent="-228600">
              <a:buFont typeface="Calibri Light" panose="020F0302020204030204" pitchFamily="34" charset="0"/>
              <a:buChar char="−"/>
            </a:pPr>
            <a:endParaRPr lang="nb-NO" sz="1100" baseline="0" dirty="0"/>
          </a:p>
          <a:p>
            <a:pPr marL="0" lvl="0" indent="0">
              <a:buFont typeface="Calibri Light" panose="020F0302020204030204" pitchFamily="34" charset="0"/>
              <a:buNone/>
            </a:pPr>
            <a:r>
              <a:rPr lang="nb-NO" sz="1100" b="1" i="0"/>
              <a:t>Evalueringsskjemaet:</a:t>
            </a:r>
            <a:r>
              <a:rPr lang="nb-NO" sz="1100" i="0"/>
              <a:t> Minn deltagerne om å evaluere dagens kurs.</a:t>
            </a:r>
            <a:endParaRPr lang="nb-NO" sz="1100" baseline="0" dirty="0"/>
          </a:p>
        </p:txBody>
      </p:sp>
      <p:sp>
        <p:nvSpPr>
          <p:cNvPr id="4" name="Plassholder for lysbildenummer 3"/>
          <p:cNvSpPr>
            <a:spLocks noGrp="1"/>
          </p:cNvSpPr>
          <p:nvPr>
            <p:ph type="sldNum" sz="quarter" idx="10"/>
          </p:nvPr>
        </p:nvSpPr>
        <p:spPr/>
        <p:txBody>
          <a:bodyPr/>
          <a:lstStyle/>
          <a:p>
            <a:fld id="{277A062D-1DD5-42D0-A852-D05D00D36C07}" type="slidenum">
              <a:rPr lang="nb-NO" smtClean="0"/>
              <a:t>15</a:t>
            </a:fld>
            <a:endParaRPr lang="nb-NO"/>
          </a:p>
        </p:txBody>
      </p:sp>
    </p:spTree>
    <p:extLst>
      <p:ext uri="{BB962C8B-B14F-4D97-AF65-F5344CB8AC3E}">
        <p14:creationId xmlns:p14="http://schemas.microsoft.com/office/powerpoint/2010/main" val="205060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i="1" baseline="0" dirty="0" err="1"/>
              <a:t>Familietre</a:t>
            </a:r>
            <a:r>
              <a:rPr lang="nb-NO" sz="1100" i="1" baseline="0" dirty="0"/>
              <a:t> eksempel 1</a:t>
            </a:r>
            <a:endParaRPr lang="nb-NO" sz="1100" i="1" dirty="0"/>
          </a:p>
          <a:p>
            <a:pPr marL="0" indent="0">
              <a:buFontTx/>
              <a:buNone/>
            </a:pPr>
            <a:endParaRPr lang="nb-NO" sz="1100" b="1" dirty="0"/>
          </a:p>
          <a:p>
            <a:pPr marL="0" indent="0">
              <a:buFontTx/>
              <a:buNone/>
            </a:pPr>
            <a:r>
              <a:rPr lang="nb-NO" sz="1100" b="1" dirty="0"/>
              <a:t>Tekst:</a:t>
            </a:r>
          </a:p>
          <a:p>
            <a:pPr marL="171450" indent="-171450">
              <a:buFont typeface="Calibri Light" panose="020F0302020204030204" pitchFamily="34" charset="0"/>
              <a:buChar char="−"/>
            </a:pPr>
            <a:r>
              <a:rPr lang="nb-NO" sz="1100" dirty="0"/>
              <a:t>Hovedpoenget med et </a:t>
            </a:r>
            <a:r>
              <a:rPr lang="nb-NO" sz="1100" dirty="0" err="1"/>
              <a:t>familietre</a:t>
            </a:r>
            <a:r>
              <a:rPr lang="nb-NO" sz="1100" dirty="0"/>
              <a:t> er i denne sammenhengen å forsøke å få oversikt over</a:t>
            </a:r>
            <a:r>
              <a:rPr lang="nb-NO" sz="1100" baseline="0" dirty="0"/>
              <a:t> psykiske lidelser hos </a:t>
            </a:r>
            <a:r>
              <a:rPr lang="nb-NO" sz="1100" u="sng" baseline="0" dirty="0"/>
              <a:t>biologiske</a:t>
            </a:r>
            <a:r>
              <a:rPr lang="nb-NO" sz="1100" baseline="0" dirty="0"/>
              <a:t> foreldre og besteforeldre. Det er altså kun de man har arvet sine gener fra som vi er interesserte i her, ikke steforeldre, adoptivforeldre osv.</a:t>
            </a:r>
          </a:p>
          <a:p>
            <a:pPr marL="171450" indent="-171450">
              <a:buFont typeface="Calibri Light" panose="020F0302020204030204" pitchFamily="34" charset="0"/>
              <a:buChar char="−"/>
            </a:pPr>
            <a:r>
              <a:rPr lang="nb-NO" sz="1100" baseline="0" dirty="0"/>
              <a:t>Til neste gang fyller dere ut et eget </a:t>
            </a:r>
            <a:r>
              <a:rPr lang="nb-NO" sz="1100" baseline="0" dirty="0" err="1"/>
              <a:t>familietre</a:t>
            </a:r>
            <a:r>
              <a:rPr lang="nb-NO" sz="1100" baseline="0" dirty="0"/>
              <a:t>. Hvis dere ønsker det, kan dere lage en egen variant eller finne andre varianter på internett. Dette er minimumsversjonen. Dere velger selv om dere vil utvide familietreet med flere personer, f.eks. som vist på neste lysbilde. De av dere med eldre/voksne barn, kan ev. også føre disse inn i familietreet. </a:t>
            </a:r>
          </a:p>
          <a:p>
            <a:pPr marL="0" indent="0">
              <a:buFontTx/>
              <a:buNone/>
            </a:pPr>
            <a:endParaRPr lang="nb-NO" sz="1200" baseline="0" dirty="0"/>
          </a:p>
        </p:txBody>
      </p:sp>
      <p:sp>
        <p:nvSpPr>
          <p:cNvPr id="4" name="Plassholder for lysbildenummer 3"/>
          <p:cNvSpPr>
            <a:spLocks noGrp="1"/>
          </p:cNvSpPr>
          <p:nvPr>
            <p:ph type="sldNum" sz="quarter" idx="10"/>
          </p:nvPr>
        </p:nvSpPr>
        <p:spPr/>
        <p:txBody>
          <a:bodyPr/>
          <a:lstStyle/>
          <a:p>
            <a:fld id="{277A062D-1DD5-42D0-A852-D05D00D36C07}" type="slidenum">
              <a:rPr lang="nb-NO" smtClean="0"/>
              <a:t>16</a:t>
            </a:fld>
            <a:endParaRPr lang="nb-NO"/>
          </a:p>
        </p:txBody>
      </p:sp>
    </p:spTree>
    <p:extLst>
      <p:ext uri="{BB962C8B-B14F-4D97-AF65-F5344CB8AC3E}">
        <p14:creationId xmlns:p14="http://schemas.microsoft.com/office/powerpoint/2010/main" val="3256531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i="1" baseline="0" dirty="0" err="1"/>
              <a:t>Familietre</a:t>
            </a:r>
            <a:r>
              <a:rPr lang="nb-NO" sz="1100" i="1" baseline="0" dirty="0"/>
              <a:t> eksempel 2</a:t>
            </a:r>
            <a:endParaRPr lang="nb-NO" sz="1100" i="1" dirty="0"/>
          </a:p>
        </p:txBody>
      </p:sp>
      <p:sp>
        <p:nvSpPr>
          <p:cNvPr id="4" name="Plassholder for lysbildenummer 3"/>
          <p:cNvSpPr>
            <a:spLocks noGrp="1"/>
          </p:cNvSpPr>
          <p:nvPr>
            <p:ph type="sldNum" sz="quarter" idx="10"/>
          </p:nvPr>
        </p:nvSpPr>
        <p:spPr/>
        <p:txBody>
          <a:bodyPr/>
          <a:lstStyle/>
          <a:p>
            <a:fld id="{277A062D-1DD5-42D0-A852-D05D00D36C07}" type="slidenum">
              <a:rPr lang="nb-NO" smtClean="0"/>
              <a:t>17</a:t>
            </a:fld>
            <a:endParaRPr lang="nb-NO"/>
          </a:p>
        </p:txBody>
      </p:sp>
    </p:spTree>
    <p:extLst>
      <p:ext uri="{BB962C8B-B14F-4D97-AF65-F5344CB8AC3E}">
        <p14:creationId xmlns:p14="http://schemas.microsoft.com/office/powerpoint/2010/main" val="3567311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77A062D-1DD5-42D0-A852-D05D00D36C07}" type="slidenum">
              <a:rPr lang="nb-NO" smtClean="0"/>
              <a:t>18</a:t>
            </a:fld>
            <a:endParaRPr lang="nb-NO"/>
          </a:p>
        </p:txBody>
      </p:sp>
    </p:spTree>
    <p:extLst>
      <p:ext uri="{BB962C8B-B14F-4D97-AF65-F5344CB8AC3E}">
        <p14:creationId xmlns:p14="http://schemas.microsoft.com/office/powerpoint/2010/main" val="3196412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Hvordan gikk det </a:t>
            </a:r>
            <a:r>
              <a:rPr lang="nb-NO" sz="1100" baseline="0" dirty="0"/>
              <a:t>å laste ned forebyggelsesplanen og notere inn grunner for å forebygge hypomani/mani? Kom noen på flere grunner?</a:t>
            </a:r>
            <a:endParaRPr lang="nb-NO" sz="1100" dirty="0"/>
          </a:p>
        </p:txBody>
      </p:sp>
      <p:sp>
        <p:nvSpPr>
          <p:cNvPr id="4" name="Plassholder for lysbildenummer 3"/>
          <p:cNvSpPr>
            <a:spLocks noGrp="1"/>
          </p:cNvSpPr>
          <p:nvPr>
            <p:ph type="sldNum" sz="quarter" idx="10"/>
          </p:nvPr>
        </p:nvSpPr>
        <p:spPr/>
        <p:txBody>
          <a:bodyPr/>
          <a:lstStyle/>
          <a:p>
            <a:fld id="{277A062D-1DD5-42D0-A852-D05D00D36C07}" type="slidenum">
              <a:rPr lang="nb-NO" smtClean="0"/>
              <a:t>2</a:t>
            </a:fld>
            <a:endParaRPr lang="nb-NO"/>
          </a:p>
        </p:txBody>
      </p:sp>
    </p:spTree>
    <p:extLst>
      <p:ext uri="{BB962C8B-B14F-4D97-AF65-F5344CB8AC3E}">
        <p14:creationId xmlns:p14="http://schemas.microsoft.com/office/powerpoint/2010/main" val="2343623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 </a:t>
            </a:r>
          </a:p>
          <a:p>
            <a:pPr marL="171450" indent="-171450">
              <a:buFont typeface="Arial" panose="020B0604020202020204" pitchFamily="34" charset="0"/>
              <a:buChar char="•"/>
            </a:pPr>
            <a:r>
              <a:rPr lang="nb-NO" sz="1100" b="0" dirty="0"/>
              <a:t>Tema for denne </a:t>
            </a:r>
            <a:r>
              <a:rPr lang="nb-NO" sz="1100" b="0" dirty="0" err="1"/>
              <a:t>kursgangen</a:t>
            </a:r>
            <a:r>
              <a:rPr lang="nb-NO" sz="1100" b="0" dirty="0"/>
              <a:t> er depresjon. </a:t>
            </a:r>
          </a:p>
          <a:p>
            <a:pPr marL="628650" lvl="1" indent="-171450">
              <a:buFont typeface="Arial" panose="020B0604020202020204" pitchFamily="34" charset="0"/>
              <a:buChar char="•"/>
            </a:pPr>
            <a:r>
              <a:rPr lang="nb-NO" sz="1100" b="0" dirty="0"/>
              <a:t>Vi skal snakke om hva depresjon er, hva som kjennetegner depresjon og hvilke kriterier som må være tilstede før diagnosen stilles. Vi skal også snakke om depresjonsspiralen, om maskert depresjon (depresjoner hvor andre symptomer er mer fremtredende) og om psykose ved depresjon.</a:t>
            </a:r>
          </a:p>
          <a:p>
            <a:pPr marL="628650" lvl="1" indent="-171450">
              <a:buFont typeface="Arial" panose="020B0604020202020204" pitchFamily="34" charset="0"/>
              <a:buChar char="•"/>
            </a:pPr>
            <a:r>
              <a:rPr lang="nb-NO" sz="1100" b="0" dirty="0"/>
              <a:t>Etter dette blir det en summegruppe der dere skal reflektere rundt skillet mellom deres vanlige jeg og depresjon. </a:t>
            </a:r>
          </a:p>
          <a:p>
            <a:pPr marL="171450" indent="-171450">
              <a:buFont typeface="Arial" panose="020B0604020202020204" pitchFamily="34" charset="0"/>
              <a:buChar char="•"/>
            </a:pPr>
            <a:r>
              <a:rPr lang="nb-NO" sz="1100" b="0" dirty="0"/>
              <a:t>Deretter skal vi snakke om det som kalles for blandede episoder</a:t>
            </a:r>
          </a:p>
          <a:p>
            <a:pPr marL="628650" lvl="1" indent="-171450">
              <a:buFont typeface="Arial" panose="020B0604020202020204" pitchFamily="34" charset="0"/>
              <a:buChar char="•"/>
            </a:pPr>
            <a:r>
              <a:rPr lang="nb-NO" sz="1100" b="0" dirty="0"/>
              <a:t>Dette er bipolare episoder hvor symptomer på både depresjon og mani er tilstede. </a:t>
            </a:r>
          </a:p>
          <a:p>
            <a:pPr marL="171450" indent="-171450">
              <a:buFont typeface="Arial" panose="020B0604020202020204" pitchFamily="34" charset="0"/>
              <a:buChar char="•"/>
            </a:pPr>
            <a:r>
              <a:rPr lang="nb-NO" sz="1100" b="0" dirty="0"/>
              <a:t>I egenaktiviteten til nesten </a:t>
            </a:r>
            <a:r>
              <a:rPr lang="nb-NO" sz="1100" b="0" dirty="0" err="1"/>
              <a:t>kursgang</a:t>
            </a:r>
            <a:r>
              <a:rPr lang="nb-NO" sz="1100" b="0" dirty="0"/>
              <a:t> </a:t>
            </a:r>
          </a:p>
          <a:p>
            <a:pPr marL="628650" lvl="1" indent="-171450">
              <a:buFont typeface="Arial" panose="020B0604020202020204" pitchFamily="34" charset="0"/>
              <a:buChar char="•"/>
            </a:pPr>
            <a:r>
              <a:rPr lang="nb-NO" sz="1100" b="0" dirty="0"/>
              <a:t>er det lagt opp til at dere skriver inn gode grunner for å forebygge depressive episoder i forebyggelsesplanen. I tillegg skal dere fylle ut et </a:t>
            </a:r>
            <a:r>
              <a:rPr lang="nb-NO" sz="1100" b="0" dirty="0" err="1"/>
              <a:t>familietre</a:t>
            </a:r>
            <a:r>
              <a:rPr lang="nb-NO" sz="1100" b="0" dirty="0"/>
              <a:t> med psykiske lidelser i familien og prøve å huske hvordan livssituasjonen var i forkant av første affektive episode.  </a:t>
            </a:r>
          </a:p>
        </p:txBody>
      </p:sp>
      <p:sp>
        <p:nvSpPr>
          <p:cNvPr id="4" name="Plassholder for lysbildenummer 3"/>
          <p:cNvSpPr>
            <a:spLocks noGrp="1"/>
          </p:cNvSpPr>
          <p:nvPr>
            <p:ph type="sldNum" sz="quarter" idx="5"/>
          </p:nvPr>
        </p:nvSpPr>
        <p:spPr/>
        <p:txBody>
          <a:bodyPr/>
          <a:lstStyle/>
          <a:p>
            <a:fld id="{277A062D-1DD5-42D0-A852-D05D00D36C07}" type="slidenum">
              <a:rPr lang="nb-NO" smtClean="0"/>
              <a:t>3</a:t>
            </a:fld>
            <a:endParaRPr lang="nb-NO"/>
          </a:p>
        </p:txBody>
      </p:sp>
    </p:spTree>
    <p:extLst>
      <p:ext uri="{BB962C8B-B14F-4D97-AF65-F5344CB8AC3E}">
        <p14:creationId xmlns:p14="http://schemas.microsoft.com/office/powerpoint/2010/main" val="3449920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r>
              <a:rPr lang="en-US" sz="1100" b="1" dirty="0" err="1"/>
              <a:t>Tekst</a:t>
            </a:r>
            <a:r>
              <a:rPr lang="en-US" sz="1100" b="1" dirty="0"/>
              <a:t>:</a:t>
            </a:r>
            <a:r>
              <a:rPr lang="en-US" sz="1100" b="1" baseline="0" dirty="0"/>
              <a:t> </a:t>
            </a:r>
            <a:endParaRPr lang="nb-NO" altLang="nb-NO" sz="1100" i="0" dirty="0">
              <a:cs typeface="Arial" charset="0"/>
            </a:endParaRPr>
          </a:p>
          <a:p>
            <a:pPr marL="0" indent="0">
              <a:buNone/>
            </a:pPr>
            <a:r>
              <a:rPr lang="nb-NO" sz="1100" i="1" dirty="0">
                <a:cs typeface="Arial" charset="0"/>
              </a:rPr>
              <a:t>Les opp fra lysbildet.</a:t>
            </a:r>
            <a:endParaRPr lang="en-US" sz="1100" i="1" dirty="0"/>
          </a:p>
          <a:p>
            <a:pPr marL="0" indent="0">
              <a:buNone/>
            </a:pPr>
            <a:endParaRPr lang="en-US" sz="1100" b="1" i="0" dirty="0"/>
          </a:p>
          <a:p>
            <a:pPr marL="171450" marR="0" lvl="0" indent="-171450" algn="l" defTabSz="914400" rtl="0" eaLnBrk="1" fontAlgn="auto" latinLnBrk="0" hangingPunct="1">
              <a:lnSpc>
                <a:spcPct val="100000"/>
              </a:lnSpc>
              <a:spcBef>
                <a:spcPct val="0"/>
              </a:spcBef>
              <a:spcAft>
                <a:spcPts val="0"/>
              </a:spcAft>
              <a:buClrTx/>
              <a:buSzTx/>
              <a:buFont typeface="Calibri Light" panose="020F0302020204030204" pitchFamily="34" charset="0"/>
              <a:buChar char="−"/>
              <a:tabLst/>
              <a:defRPr/>
            </a:pPr>
            <a:r>
              <a:rPr lang="nb-NO" altLang="nb-NO" sz="1100" b="0" i="0" u="sng" dirty="0">
                <a:cs typeface="Arial" charset="0"/>
              </a:rPr>
              <a:t>De</a:t>
            </a:r>
            <a:r>
              <a:rPr lang="nb-NO" altLang="nb-NO" sz="1100" b="0" i="0" u="sng" baseline="0" dirty="0">
                <a:cs typeface="Arial" charset="0"/>
              </a:rPr>
              <a:t> tre </a:t>
            </a:r>
            <a:r>
              <a:rPr lang="nb-NO" altLang="nb-NO" sz="1100" b="0" i="0" u="sng" baseline="0" dirty="0" err="1">
                <a:cs typeface="Arial" charset="0"/>
              </a:rPr>
              <a:t>hovedsymptomene</a:t>
            </a:r>
            <a:r>
              <a:rPr lang="nb-NO" altLang="nb-NO" sz="1100" b="0" i="0" u="sng" baseline="0" dirty="0">
                <a:cs typeface="Arial" charset="0"/>
              </a:rPr>
              <a:t> </a:t>
            </a:r>
            <a:r>
              <a:rPr lang="nb-NO" altLang="nb-NO" sz="1100" i="0" baseline="0" dirty="0">
                <a:cs typeface="Arial" charset="0"/>
              </a:rPr>
              <a:t>ved en depresjon </a:t>
            </a:r>
            <a:r>
              <a:rPr lang="nb-NO" altLang="nb-NO" sz="1100" b="1" i="0" baseline="0" dirty="0">
                <a:cs typeface="Arial" charset="0"/>
              </a:rPr>
              <a:t>er </a:t>
            </a:r>
            <a:r>
              <a:rPr lang="nb-NO" altLang="nb-NO" sz="1100" b="1" i="0" dirty="0">
                <a:cs typeface="Arial" charset="0"/>
              </a:rPr>
              <a:t>senket stemningsleie, tap av lyst (interesse) og glede, og redusert energi- og aktivitetsnivå</a:t>
            </a:r>
            <a:r>
              <a:rPr lang="nb-NO" altLang="nb-NO" sz="1100" i="0" dirty="0">
                <a:cs typeface="Arial" charset="0"/>
              </a:rPr>
              <a:t>. </a:t>
            </a:r>
            <a:r>
              <a:rPr lang="en-US" sz="1100" dirty="0"/>
              <a:t>Som vi </a:t>
            </a:r>
            <a:r>
              <a:rPr lang="en-US" sz="1100" dirty="0" err="1"/>
              <a:t>skal</a:t>
            </a:r>
            <a:r>
              <a:rPr lang="en-US" sz="1100" dirty="0"/>
              <a:t> se av </a:t>
            </a:r>
            <a:r>
              <a:rPr lang="en-US" sz="1100" dirty="0" err="1"/>
              <a:t>diagnosekriteriene</a:t>
            </a:r>
            <a:r>
              <a:rPr lang="en-US" sz="1100" dirty="0"/>
              <a:t> </a:t>
            </a:r>
            <a:r>
              <a:rPr lang="en-US" sz="1100" dirty="0" err="1"/>
              <a:t>må</a:t>
            </a:r>
            <a:r>
              <a:rPr lang="en-US" sz="1100" dirty="0"/>
              <a:t> man </a:t>
            </a:r>
            <a:r>
              <a:rPr lang="en-US" sz="1100" dirty="0" err="1"/>
              <a:t>ikke</a:t>
            </a:r>
            <a:r>
              <a:rPr lang="en-US" sz="1100" dirty="0"/>
              <a:t> ha alle </a:t>
            </a:r>
            <a:r>
              <a:rPr lang="en-US" sz="1100" dirty="0" err="1"/>
              <a:t>disse</a:t>
            </a:r>
            <a:r>
              <a:rPr lang="en-US" sz="1100" dirty="0"/>
              <a:t> </a:t>
            </a:r>
            <a:r>
              <a:rPr lang="en-US" sz="1100" dirty="0" err="1"/>
              <a:t>tre</a:t>
            </a:r>
            <a:r>
              <a:rPr lang="en-US" sz="1100" dirty="0"/>
              <a:t> </a:t>
            </a:r>
            <a:r>
              <a:rPr lang="en-US" sz="1100" dirty="0" err="1"/>
              <a:t>hovedsymptomene</a:t>
            </a:r>
            <a:r>
              <a:rPr lang="en-US" sz="1100" dirty="0"/>
              <a:t> for </a:t>
            </a:r>
            <a:r>
              <a:rPr lang="en-US" sz="1100" dirty="0" err="1"/>
              <a:t>å</a:t>
            </a:r>
            <a:r>
              <a:rPr lang="en-US" sz="1100" dirty="0"/>
              <a:t> </a:t>
            </a:r>
            <a:r>
              <a:rPr lang="en-US" sz="1100" dirty="0" err="1"/>
              <a:t>være</a:t>
            </a:r>
            <a:r>
              <a:rPr lang="en-US" sz="1100" dirty="0"/>
              <a:t> </a:t>
            </a:r>
            <a:r>
              <a:rPr lang="en-US" sz="1100" dirty="0" err="1"/>
              <a:t>deprimert</a:t>
            </a:r>
            <a:r>
              <a:rPr lang="en-US" sz="1100" dirty="0"/>
              <a:t>. Jo </a:t>
            </a:r>
            <a:r>
              <a:rPr lang="en-US" sz="1100" dirty="0" err="1"/>
              <a:t>flere</a:t>
            </a:r>
            <a:r>
              <a:rPr lang="en-US" sz="1100" dirty="0"/>
              <a:t> </a:t>
            </a:r>
            <a:r>
              <a:rPr lang="en-US" sz="1100" dirty="0" err="1"/>
              <a:t>symptomer</a:t>
            </a:r>
            <a:r>
              <a:rPr lang="en-US" sz="1100" dirty="0"/>
              <a:t> man </a:t>
            </a:r>
            <a:r>
              <a:rPr lang="en-US" sz="1100" dirty="0" err="1"/>
              <a:t>har</a:t>
            </a:r>
            <a:r>
              <a:rPr lang="en-US" sz="1100" dirty="0"/>
              <a:t> </a:t>
            </a:r>
            <a:r>
              <a:rPr lang="en-US" sz="1100" dirty="0" err="1"/>
              <a:t>og</a:t>
            </a:r>
            <a:r>
              <a:rPr lang="en-US" sz="1100" dirty="0"/>
              <a:t> jo </a:t>
            </a:r>
            <a:r>
              <a:rPr lang="en-US" sz="1100" dirty="0" err="1"/>
              <a:t>mer</a:t>
            </a:r>
            <a:r>
              <a:rPr lang="en-US" sz="1100" dirty="0"/>
              <a:t> </a:t>
            </a:r>
            <a:r>
              <a:rPr lang="nb-NO" sz="1100" noProof="0" dirty="0"/>
              <a:t>alvorlige</a:t>
            </a:r>
            <a:r>
              <a:rPr lang="en-US" sz="1100" dirty="0"/>
              <a:t> </a:t>
            </a:r>
            <a:r>
              <a:rPr lang="nb-NO" sz="1100" noProof="0" dirty="0"/>
              <a:t>symptomene</a:t>
            </a:r>
            <a:r>
              <a:rPr lang="en-US" sz="1100" dirty="0"/>
              <a:t> er, </a:t>
            </a:r>
            <a:r>
              <a:rPr lang="en-US" sz="1100" dirty="0" err="1"/>
              <a:t>desto</a:t>
            </a:r>
            <a:r>
              <a:rPr lang="en-US" sz="1100" dirty="0"/>
              <a:t> </a:t>
            </a:r>
            <a:r>
              <a:rPr lang="en-US" sz="1100" dirty="0" err="1"/>
              <a:t>alvorligere</a:t>
            </a:r>
            <a:r>
              <a:rPr lang="en-US" sz="1100" dirty="0"/>
              <a:t> er </a:t>
            </a:r>
            <a:r>
              <a:rPr lang="en-US" sz="1100" dirty="0" err="1"/>
              <a:t>depresjonen</a:t>
            </a:r>
            <a:r>
              <a:rPr lang="en-US" sz="1100" dirty="0"/>
              <a:t>. </a:t>
            </a:r>
            <a:r>
              <a:rPr lang="en-US" sz="1100" dirty="0" err="1"/>
              <a:t>Depresjon</a:t>
            </a:r>
            <a:r>
              <a:rPr lang="en-US" sz="1100" dirty="0"/>
              <a:t> er </a:t>
            </a:r>
            <a:r>
              <a:rPr lang="en-US" sz="1100" dirty="0" err="1"/>
              <a:t>ved</a:t>
            </a:r>
            <a:r>
              <a:rPr lang="en-US" sz="1100" dirty="0"/>
              <a:t> </a:t>
            </a:r>
            <a:r>
              <a:rPr lang="en-US" sz="1100" dirty="0" err="1"/>
              <a:t>siden</a:t>
            </a:r>
            <a:r>
              <a:rPr lang="en-US" sz="1100" dirty="0"/>
              <a:t> av angst den </a:t>
            </a:r>
            <a:r>
              <a:rPr lang="en-US" sz="1100" dirty="0" err="1"/>
              <a:t>vanligste</a:t>
            </a:r>
            <a:r>
              <a:rPr lang="en-US" sz="1100" dirty="0"/>
              <a:t> </a:t>
            </a:r>
            <a:r>
              <a:rPr lang="en-US" sz="1100" dirty="0" err="1"/>
              <a:t>psykiske</a:t>
            </a:r>
            <a:r>
              <a:rPr lang="en-US" sz="1100" dirty="0"/>
              <a:t> </a:t>
            </a:r>
            <a:r>
              <a:rPr lang="en-US" sz="1100" dirty="0" err="1"/>
              <a:t>lidelsen</a:t>
            </a:r>
            <a:r>
              <a:rPr lang="en-US" sz="1100" dirty="0"/>
              <a:t> </a:t>
            </a:r>
            <a:r>
              <a:rPr lang="en-US" sz="1100" dirty="0" err="1"/>
              <a:t>i</a:t>
            </a:r>
            <a:r>
              <a:rPr lang="en-US" sz="1100" dirty="0"/>
              <a:t> </a:t>
            </a:r>
            <a:r>
              <a:rPr lang="en-US" sz="1100" dirty="0" err="1"/>
              <a:t>befolkningen</a:t>
            </a:r>
            <a:r>
              <a:rPr lang="en-US" sz="1100" dirty="0"/>
              <a:t>.</a:t>
            </a:r>
          </a:p>
          <a:p>
            <a:pPr marL="171450" marR="0" lvl="0" indent="-171450" algn="l" defTabSz="914400" rtl="0" eaLnBrk="1" fontAlgn="auto" latinLnBrk="0" hangingPunct="1">
              <a:lnSpc>
                <a:spcPct val="100000"/>
              </a:lnSpc>
              <a:spcBef>
                <a:spcPct val="0"/>
              </a:spcBef>
              <a:spcAft>
                <a:spcPts val="0"/>
              </a:spcAft>
              <a:buClrTx/>
              <a:buSzTx/>
              <a:buFont typeface="Calibri Light" panose="020F0302020204030204" pitchFamily="34" charset="0"/>
              <a:buChar char="−"/>
              <a:tabLst/>
              <a:defRPr/>
            </a:pPr>
            <a:r>
              <a:rPr lang="en-US" sz="1100" b="0" u="sng" dirty="0"/>
              <a:t>“</a:t>
            </a:r>
            <a:r>
              <a:rPr lang="nb-NO" sz="1100" b="0" u="sng" noProof="0" dirty="0"/>
              <a:t>Unormalt</a:t>
            </a:r>
            <a:r>
              <a:rPr lang="en-US" sz="1100" b="1" dirty="0"/>
              <a:t>”:</a:t>
            </a:r>
            <a:r>
              <a:rPr lang="en-US" sz="1100" dirty="0"/>
              <a:t> For </a:t>
            </a:r>
            <a:r>
              <a:rPr lang="en-US" sz="1100" dirty="0" err="1"/>
              <a:t>å</a:t>
            </a:r>
            <a:r>
              <a:rPr lang="en-US" sz="1100" dirty="0"/>
              <a:t> </a:t>
            </a:r>
            <a:r>
              <a:rPr lang="nb-NO" sz="1100" noProof="0" dirty="0"/>
              <a:t>kalle</a:t>
            </a:r>
            <a:r>
              <a:rPr lang="en-US" sz="1100" dirty="0"/>
              <a:t> </a:t>
            </a:r>
            <a:r>
              <a:rPr lang="nb-NO" sz="1100" noProof="0" dirty="0"/>
              <a:t>en</a:t>
            </a:r>
            <a:r>
              <a:rPr lang="en-US" sz="1100" dirty="0"/>
              <a:t> </a:t>
            </a:r>
            <a:r>
              <a:rPr lang="nb-NO" sz="1100" noProof="0" dirty="0"/>
              <a:t>tilstand</a:t>
            </a:r>
            <a:r>
              <a:rPr lang="en-US" sz="1100" dirty="0"/>
              <a:t> for </a:t>
            </a:r>
            <a:r>
              <a:rPr lang="en-US" sz="1100" dirty="0" err="1"/>
              <a:t>depresjon</a:t>
            </a:r>
            <a:r>
              <a:rPr lang="en-US" sz="1100" dirty="0"/>
              <a:t>, </a:t>
            </a:r>
            <a:r>
              <a:rPr lang="en-US" sz="1100" dirty="0" err="1"/>
              <a:t>må</a:t>
            </a:r>
            <a:r>
              <a:rPr lang="en-US" sz="1100" dirty="0"/>
              <a:t> </a:t>
            </a:r>
            <a:r>
              <a:rPr lang="en-US" sz="1100" dirty="0" err="1"/>
              <a:t>tilstanden</a:t>
            </a:r>
            <a:r>
              <a:rPr lang="en-US" sz="1100" baseline="0" dirty="0"/>
              <a:t> </a:t>
            </a:r>
            <a:r>
              <a:rPr lang="en-US" sz="1100" baseline="0" dirty="0" err="1"/>
              <a:t>innebære</a:t>
            </a:r>
            <a:r>
              <a:rPr lang="en-US" sz="1100" baseline="0" dirty="0"/>
              <a:t> </a:t>
            </a:r>
            <a:r>
              <a:rPr lang="en-US" sz="1100" baseline="0" dirty="0" err="1"/>
              <a:t>en</a:t>
            </a:r>
            <a:r>
              <a:rPr lang="en-US" sz="1100" baseline="0" dirty="0"/>
              <a:t> </a:t>
            </a:r>
            <a:r>
              <a:rPr lang="en-US" sz="1100" b="1" baseline="0" dirty="0" err="1"/>
              <a:t>tydelig</a:t>
            </a:r>
            <a:r>
              <a:rPr lang="en-US" sz="1100" b="1" baseline="0" dirty="0"/>
              <a:t> </a:t>
            </a:r>
            <a:r>
              <a:rPr lang="en-US" sz="1100" b="1" baseline="0" dirty="0" err="1"/>
              <a:t>forskjell</a:t>
            </a:r>
            <a:r>
              <a:rPr lang="en-US" sz="1100" b="1" baseline="0" dirty="0"/>
              <a:t> </a:t>
            </a:r>
            <a:r>
              <a:rPr lang="en-US" sz="1100" b="1" baseline="0" dirty="0" err="1"/>
              <a:t>fra</a:t>
            </a:r>
            <a:r>
              <a:rPr lang="en-US" sz="1100" b="1" baseline="0" dirty="0"/>
              <a:t> </a:t>
            </a:r>
            <a:r>
              <a:rPr lang="en-US" sz="1100" b="1" baseline="0" dirty="0" err="1"/>
              <a:t>personens</a:t>
            </a:r>
            <a:r>
              <a:rPr lang="en-US" sz="1100" b="1" baseline="0" dirty="0"/>
              <a:t> </a:t>
            </a:r>
            <a:r>
              <a:rPr lang="en-US" sz="1100" b="1" baseline="0" dirty="0" err="1"/>
              <a:t>normaltilstand</a:t>
            </a:r>
            <a:r>
              <a:rPr lang="en-US" sz="1100" b="1" baseline="0" dirty="0"/>
              <a:t> </a:t>
            </a:r>
            <a:r>
              <a:rPr lang="en-US" sz="1100" baseline="0" dirty="0"/>
              <a:t>– den </a:t>
            </a:r>
            <a:r>
              <a:rPr lang="en-US" sz="1100" baseline="0" dirty="0" err="1"/>
              <a:t>må</a:t>
            </a:r>
            <a:r>
              <a:rPr lang="en-US" sz="1100" baseline="0" dirty="0"/>
              <a:t> </a:t>
            </a:r>
            <a:r>
              <a:rPr lang="en-US" sz="1100" baseline="0" dirty="0" err="1"/>
              <a:t>være</a:t>
            </a:r>
            <a:r>
              <a:rPr lang="en-US" sz="1100" baseline="0" dirty="0"/>
              <a:t> </a:t>
            </a:r>
            <a:r>
              <a:rPr lang="en-US" sz="1100" baseline="0" dirty="0" err="1"/>
              <a:t>unormal</a:t>
            </a:r>
            <a:r>
              <a:rPr lang="en-US" sz="1100" baseline="0" dirty="0"/>
              <a:t> for </a:t>
            </a:r>
            <a:r>
              <a:rPr lang="en-US" sz="1100" baseline="0" dirty="0" err="1"/>
              <a:t>personen</a:t>
            </a:r>
            <a:r>
              <a:rPr lang="en-US" sz="1100" baseline="0" dirty="0"/>
              <a:t>, </a:t>
            </a:r>
            <a:r>
              <a:rPr lang="en-US" sz="1100" baseline="0" dirty="0" err="1"/>
              <a:t>slik</a:t>
            </a:r>
            <a:r>
              <a:rPr lang="en-US" sz="1100" baseline="0" dirty="0"/>
              <a:t> vi </a:t>
            </a:r>
            <a:r>
              <a:rPr lang="en-US" sz="1100" baseline="0" dirty="0" err="1"/>
              <a:t>også</a:t>
            </a:r>
            <a:r>
              <a:rPr lang="en-US" sz="1100" baseline="0" dirty="0"/>
              <a:t> </a:t>
            </a:r>
            <a:r>
              <a:rPr lang="en-US" sz="1100" baseline="0" dirty="0" err="1"/>
              <a:t>snakket</a:t>
            </a:r>
            <a:r>
              <a:rPr lang="en-US" sz="1100" baseline="0" dirty="0"/>
              <a:t> om for </a:t>
            </a:r>
            <a:r>
              <a:rPr lang="en-US" sz="1100" baseline="0" dirty="0" err="1"/>
              <a:t>hypomani</a:t>
            </a:r>
            <a:r>
              <a:rPr lang="en-US" sz="1100" baseline="0" dirty="0"/>
              <a:t>. </a:t>
            </a:r>
            <a:r>
              <a:rPr lang="en-US" sz="1100" dirty="0" err="1"/>
              <a:t>Hvis</a:t>
            </a:r>
            <a:r>
              <a:rPr lang="en-US" sz="1100" dirty="0"/>
              <a:t> </a:t>
            </a:r>
            <a:r>
              <a:rPr lang="en-US" sz="1100" dirty="0" err="1"/>
              <a:t>en</a:t>
            </a:r>
            <a:r>
              <a:rPr lang="en-US" sz="1100" dirty="0"/>
              <a:t> persons </a:t>
            </a:r>
            <a:r>
              <a:rPr lang="en-US" sz="1100" dirty="0" err="1"/>
              <a:t>normaltilstand</a:t>
            </a:r>
            <a:r>
              <a:rPr lang="en-US" sz="1100" dirty="0"/>
              <a:t> er </a:t>
            </a:r>
            <a:r>
              <a:rPr lang="en-US" sz="1100" dirty="0" err="1"/>
              <a:t>å</a:t>
            </a:r>
            <a:r>
              <a:rPr lang="en-US" sz="1100" dirty="0"/>
              <a:t> </a:t>
            </a:r>
            <a:r>
              <a:rPr lang="en-US" sz="1100" dirty="0" err="1"/>
              <a:t>være</a:t>
            </a:r>
            <a:r>
              <a:rPr lang="en-US" sz="1100" dirty="0"/>
              <a:t> </a:t>
            </a:r>
            <a:r>
              <a:rPr lang="en-US" sz="1100" dirty="0" err="1"/>
              <a:t>nedstemt</a:t>
            </a:r>
            <a:r>
              <a:rPr lang="en-US" sz="1100" dirty="0"/>
              <a:t>, </a:t>
            </a:r>
            <a:r>
              <a:rPr lang="en-US" sz="1100" dirty="0" err="1"/>
              <a:t>negativ</a:t>
            </a:r>
            <a:r>
              <a:rPr lang="en-US" sz="1100" dirty="0"/>
              <a:t> </a:t>
            </a:r>
            <a:r>
              <a:rPr lang="en-US" sz="1100" dirty="0" err="1"/>
              <a:t>og</a:t>
            </a:r>
            <a:r>
              <a:rPr lang="en-US" sz="1100" dirty="0"/>
              <a:t> </a:t>
            </a:r>
            <a:r>
              <a:rPr lang="en-US" sz="1100" dirty="0" err="1"/>
              <a:t>pessimistisk</a:t>
            </a:r>
            <a:r>
              <a:rPr lang="en-US" sz="1100" dirty="0"/>
              <a:t> </a:t>
            </a:r>
            <a:r>
              <a:rPr lang="en-US" sz="1100" dirty="0" err="1"/>
              <a:t>osv</a:t>
            </a:r>
            <a:r>
              <a:rPr lang="en-US" sz="1100" dirty="0"/>
              <a:t>., </a:t>
            </a:r>
            <a:r>
              <a:rPr lang="en-US" sz="1100" dirty="0" err="1"/>
              <a:t>kan</a:t>
            </a:r>
            <a:r>
              <a:rPr lang="en-US" sz="1100" baseline="0" dirty="0"/>
              <a:t> </a:t>
            </a:r>
            <a:r>
              <a:rPr lang="en-US" sz="1100" baseline="0" dirty="0" err="1"/>
              <a:t>dette</a:t>
            </a:r>
            <a:r>
              <a:rPr lang="en-US" sz="1100" baseline="0" dirty="0"/>
              <a:t> handle om </a:t>
            </a:r>
            <a:r>
              <a:rPr lang="en-US" sz="1100" baseline="0" dirty="0" err="1"/>
              <a:t>personlighet</a:t>
            </a:r>
            <a:r>
              <a:rPr lang="en-US" sz="1100" baseline="0" dirty="0"/>
              <a:t>. Da </a:t>
            </a:r>
            <a:r>
              <a:rPr lang="en-US" sz="1100" baseline="0" dirty="0" err="1"/>
              <a:t>bruker</a:t>
            </a:r>
            <a:r>
              <a:rPr lang="en-US" sz="1100" baseline="0" dirty="0"/>
              <a:t> vi </a:t>
            </a:r>
            <a:r>
              <a:rPr lang="en-US" sz="1100" baseline="0" dirty="0" err="1"/>
              <a:t>andre</a:t>
            </a:r>
            <a:r>
              <a:rPr lang="en-US" sz="1100" baseline="0" dirty="0"/>
              <a:t> </a:t>
            </a:r>
            <a:r>
              <a:rPr lang="en-US" sz="1100" baseline="0" dirty="0" err="1"/>
              <a:t>diagnoser</a:t>
            </a:r>
            <a:r>
              <a:rPr lang="en-US" sz="1100" baseline="0" dirty="0"/>
              <a:t> </a:t>
            </a:r>
            <a:r>
              <a:rPr lang="en-US" sz="1100" baseline="0" dirty="0" err="1"/>
              <a:t>som</a:t>
            </a:r>
            <a:r>
              <a:rPr lang="en-US" sz="1100" baseline="0" dirty="0"/>
              <a:t> </a:t>
            </a:r>
            <a:r>
              <a:rPr lang="en-US" sz="1100" baseline="0" dirty="0" err="1"/>
              <a:t>dystymi</a:t>
            </a:r>
            <a:r>
              <a:rPr lang="en-US" sz="1100" baseline="0" dirty="0"/>
              <a:t>.</a:t>
            </a:r>
            <a:r>
              <a:rPr lang="en-US" sz="1100" dirty="0"/>
              <a:t> </a:t>
            </a:r>
          </a:p>
          <a:p>
            <a:pPr marL="171450" marR="0" lvl="0" indent="-171450" algn="l" defTabSz="914400" rtl="0" eaLnBrk="1" fontAlgn="auto" latinLnBrk="0" hangingPunct="1">
              <a:lnSpc>
                <a:spcPct val="100000"/>
              </a:lnSpc>
              <a:spcBef>
                <a:spcPct val="0"/>
              </a:spcBef>
              <a:spcAft>
                <a:spcPts val="0"/>
              </a:spcAft>
              <a:buClrTx/>
              <a:buSzTx/>
              <a:buFont typeface="Calibri Light" panose="020F0302020204030204" pitchFamily="34" charset="0"/>
              <a:buChar char="−"/>
              <a:tabLst/>
              <a:defRPr/>
            </a:pPr>
            <a:r>
              <a:rPr lang="en-US" sz="1100" b="0" u="sng" dirty="0" err="1"/>
              <a:t>Depresjon</a:t>
            </a:r>
            <a:r>
              <a:rPr lang="en-US" sz="1100" b="0" u="sng" dirty="0"/>
              <a:t> er </a:t>
            </a:r>
            <a:r>
              <a:rPr lang="en-US" sz="1100" b="0" u="sng" dirty="0" err="1"/>
              <a:t>en</a:t>
            </a:r>
            <a:r>
              <a:rPr lang="en-US" sz="1100" b="0" u="sng" dirty="0"/>
              <a:t> </a:t>
            </a:r>
            <a:r>
              <a:rPr lang="en-US" sz="1100" b="0" u="sng" dirty="0" err="1"/>
              <a:t>midlertidig</a:t>
            </a:r>
            <a:r>
              <a:rPr lang="en-US" sz="1100" b="0" u="sng" dirty="0"/>
              <a:t> </a:t>
            </a:r>
            <a:r>
              <a:rPr lang="en-US" sz="1100" b="0" u="sng" dirty="0" err="1"/>
              <a:t>tilstand</a:t>
            </a:r>
            <a:r>
              <a:rPr lang="en-US" sz="1100" b="0" u="none" dirty="0"/>
              <a:t>:</a:t>
            </a:r>
            <a:r>
              <a:rPr lang="en-US" sz="1100" b="0" u="sng" dirty="0"/>
              <a:t> </a:t>
            </a:r>
            <a:r>
              <a:rPr lang="en-US" sz="1100" dirty="0" err="1"/>
              <a:t>Depresjoner</a:t>
            </a:r>
            <a:r>
              <a:rPr lang="en-US" sz="1100" dirty="0"/>
              <a:t> </a:t>
            </a:r>
            <a:r>
              <a:rPr lang="en-US" sz="1100" dirty="0" err="1"/>
              <a:t>går</a:t>
            </a:r>
            <a:r>
              <a:rPr lang="en-US" sz="1100" dirty="0"/>
              <a:t> over. Det er </a:t>
            </a:r>
            <a:r>
              <a:rPr lang="en-US" sz="1100" dirty="0" err="1"/>
              <a:t>vanskelig</a:t>
            </a:r>
            <a:r>
              <a:rPr lang="en-US" sz="1100" dirty="0"/>
              <a:t> </a:t>
            </a:r>
            <a:r>
              <a:rPr lang="en-US" sz="1100" dirty="0" err="1"/>
              <a:t>å</a:t>
            </a:r>
            <a:r>
              <a:rPr lang="en-US" sz="1100" dirty="0"/>
              <a:t> </a:t>
            </a:r>
            <a:r>
              <a:rPr lang="en-US" sz="1100" dirty="0" err="1"/>
              <a:t>skjønne</a:t>
            </a:r>
            <a:r>
              <a:rPr lang="en-US" sz="1100" dirty="0"/>
              <a:t> </a:t>
            </a:r>
            <a:r>
              <a:rPr lang="en-US" sz="1100" dirty="0" err="1"/>
              <a:t>dette</a:t>
            </a:r>
            <a:r>
              <a:rPr lang="en-US" sz="1100" dirty="0"/>
              <a:t> </a:t>
            </a:r>
            <a:r>
              <a:rPr lang="en-US" sz="1100" dirty="0" err="1"/>
              <a:t>første</a:t>
            </a:r>
            <a:r>
              <a:rPr lang="en-US" sz="1100" dirty="0"/>
              <a:t> gang man er </a:t>
            </a:r>
            <a:r>
              <a:rPr lang="en-US" sz="1100" dirty="0" err="1"/>
              <a:t>ordentlig</a:t>
            </a:r>
            <a:r>
              <a:rPr lang="en-US" sz="1100" dirty="0"/>
              <a:t> </a:t>
            </a:r>
            <a:r>
              <a:rPr lang="en-US" sz="1100" dirty="0" err="1"/>
              <a:t>deprimert</a:t>
            </a:r>
            <a:r>
              <a:rPr lang="en-US" sz="1100" dirty="0"/>
              <a:t>. </a:t>
            </a:r>
            <a:r>
              <a:rPr lang="en-US" sz="1100" dirty="0" err="1"/>
              <a:t>Når</a:t>
            </a:r>
            <a:r>
              <a:rPr lang="en-US" sz="1100" dirty="0"/>
              <a:t> </a:t>
            </a:r>
            <a:r>
              <a:rPr lang="en-US" sz="1100" dirty="0" err="1"/>
              <a:t>en</a:t>
            </a:r>
            <a:r>
              <a:rPr lang="en-US" sz="1100" dirty="0"/>
              <a:t> </a:t>
            </a:r>
            <a:r>
              <a:rPr lang="en-US" sz="1100" dirty="0" err="1"/>
              <a:t>depresjon</a:t>
            </a:r>
            <a:r>
              <a:rPr lang="en-US" sz="1100" dirty="0"/>
              <a:t> </a:t>
            </a:r>
            <a:r>
              <a:rPr lang="en-US" sz="1100" dirty="0" err="1"/>
              <a:t>har</a:t>
            </a:r>
            <a:r>
              <a:rPr lang="en-US" sz="1100" dirty="0"/>
              <a:t> </a:t>
            </a:r>
            <a:r>
              <a:rPr lang="en-US" sz="1100" dirty="0" err="1"/>
              <a:t>vart</a:t>
            </a:r>
            <a:r>
              <a:rPr lang="en-US" sz="1100" baseline="0" dirty="0"/>
              <a:t> </a:t>
            </a:r>
            <a:r>
              <a:rPr lang="en-US" sz="1100" baseline="0" dirty="0" err="1"/>
              <a:t>i</a:t>
            </a:r>
            <a:r>
              <a:rPr lang="en-US" sz="1100" baseline="0" dirty="0"/>
              <a:t> </a:t>
            </a:r>
            <a:r>
              <a:rPr lang="en-US" sz="1100" baseline="0" dirty="0" err="1"/>
              <a:t>flere</a:t>
            </a:r>
            <a:r>
              <a:rPr lang="en-US" sz="1100" baseline="0" dirty="0"/>
              <a:t> </a:t>
            </a:r>
            <a:r>
              <a:rPr lang="en-US" sz="1100" baseline="0" dirty="0" err="1"/>
              <a:t>måneder</a:t>
            </a:r>
            <a:r>
              <a:rPr lang="en-US" sz="1100" baseline="0" dirty="0"/>
              <a:t>, er det </a:t>
            </a:r>
            <a:r>
              <a:rPr lang="en-US" sz="1100" baseline="0" dirty="0" err="1"/>
              <a:t>lett</a:t>
            </a:r>
            <a:r>
              <a:rPr lang="en-US" sz="1100" baseline="0" dirty="0"/>
              <a:t> </a:t>
            </a:r>
            <a:r>
              <a:rPr lang="en-US" sz="1100" baseline="0" dirty="0" err="1"/>
              <a:t>å</a:t>
            </a:r>
            <a:r>
              <a:rPr lang="en-US" sz="1100" baseline="0" dirty="0"/>
              <a:t> </a:t>
            </a:r>
            <a:r>
              <a:rPr lang="en-US" sz="1100" baseline="0" dirty="0" err="1"/>
              <a:t>miste</a:t>
            </a:r>
            <a:r>
              <a:rPr lang="en-US" sz="1100" baseline="0" dirty="0"/>
              <a:t> alt </a:t>
            </a:r>
            <a:r>
              <a:rPr lang="en-US" sz="1100" baseline="0" dirty="0" err="1"/>
              <a:t>håp</a:t>
            </a:r>
            <a:r>
              <a:rPr lang="en-US" sz="1100" baseline="0" dirty="0"/>
              <a:t> om </a:t>
            </a:r>
            <a:r>
              <a:rPr lang="en-US" sz="1100" baseline="0" dirty="0" err="1"/>
              <a:t>å</a:t>
            </a:r>
            <a:r>
              <a:rPr lang="en-US" sz="1100" baseline="0" dirty="0"/>
              <a:t> </a:t>
            </a:r>
            <a:r>
              <a:rPr lang="en-US" sz="1100" baseline="0" dirty="0" err="1"/>
              <a:t>bli</a:t>
            </a:r>
            <a:r>
              <a:rPr lang="en-US" sz="1100" baseline="0" dirty="0"/>
              <a:t> </a:t>
            </a:r>
            <a:r>
              <a:rPr lang="en-US" sz="1100" baseline="0" dirty="0" err="1"/>
              <a:t>sitt</a:t>
            </a:r>
            <a:r>
              <a:rPr lang="en-US" sz="1100" baseline="0" dirty="0"/>
              <a:t> </a:t>
            </a:r>
            <a:r>
              <a:rPr lang="en-US" sz="1100" baseline="0" dirty="0" err="1"/>
              <a:t>gamle</a:t>
            </a:r>
            <a:r>
              <a:rPr lang="en-US" sz="1100" baseline="0" dirty="0"/>
              <a:t> </a:t>
            </a:r>
            <a:r>
              <a:rPr lang="en-US" sz="1100" baseline="0" dirty="0" err="1"/>
              <a:t>jeg</a:t>
            </a:r>
            <a:r>
              <a:rPr lang="en-US" sz="1100" baseline="0" dirty="0"/>
              <a:t> </a:t>
            </a:r>
            <a:r>
              <a:rPr lang="en-US" sz="1100" baseline="0" dirty="0" err="1"/>
              <a:t>igjen</a:t>
            </a:r>
            <a:r>
              <a:rPr lang="en-US" sz="1100" baseline="0" dirty="0"/>
              <a:t>. Man </a:t>
            </a:r>
            <a:r>
              <a:rPr lang="en-US" sz="1100" baseline="0" dirty="0" err="1"/>
              <a:t>kan</a:t>
            </a:r>
            <a:r>
              <a:rPr lang="en-US" sz="1100" baseline="0" dirty="0"/>
              <a:t> </a:t>
            </a:r>
            <a:r>
              <a:rPr lang="en-US" sz="1100" baseline="0" dirty="0" err="1"/>
              <a:t>tenke</a:t>
            </a:r>
            <a:r>
              <a:rPr lang="en-US" sz="1100" baseline="0" dirty="0"/>
              <a:t> at </a:t>
            </a:r>
            <a:r>
              <a:rPr lang="en-US" sz="1100" baseline="0" dirty="0" err="1"/>
              <a:t>tilstanden</a:t>
            </a:r>
            <a:r>
              <a:rPr lang="en-US" sz="1100" baseline="0" dirty="0"/>
              <a:t> er </a:t>
            </a:r>
            <a:r>
              <a:rPr lang="en-US" sz="1100" baseline="0" dirty="0" err="1"/>
              <a:t>varig</a:t>
            </a:r>
            <a:r>
              <a:rPr lang="en-US" sz="1100" baseline="0" dirty="0"/>
              <a:t>. </a:t>
            </a:r>
            <a:r>
              <a:rPr lang="en-US" sz="1100" baseline="0" dirty="0" err="1"/>
              <a:t>Første</a:t>
            </a:r>
            <a:r>
              <a:rPr lang="en-US" sz="1100" baseline="0" dirty="0"/>
              <a:t> </a:t>
            </a:r>
            <a:r>
              <a:rPr lang="en-US" sz="1100" baseline="0" dirty="0" err="1"/>
              <a:t>alvorlige</a:t>
            </a:r>
            <a:r>
              <a:rPr lang="en-US" sz="1100" baseline="0" dirty="0"/>
              <a:t> </a:t>
            </a:r>
            <a:r>
              <a:rPr lang="en-US" sz="1100" baseline="0" dirty="0" err="1"/>
              <a:t>depresjon</a:t>
            </a:r>
            <a:r>
              <a:rPr lang="en-US" sz="1100" baseline="0" dirty="0"/>
              <a:t> er </a:t>
            </a:r>
            <a:r>
              <a:rPr lang="en-US" sz="1100" baseline="0" dirty="0" err="1"/>
              <a:t>en</a:t>
            </a:r>
            <a:r>
              <a:rPr lang="en-US" sz="1100" baseline="0" dirty="0"/>
              <a:t> </a:t>
            </a:r>
            <a:r>
              <a:rPr lang="en-US" sz="1100" baseline="0" dirty="0" err="1"/>
              <a:t>høyrisikoperiode</a:t>
            </a:r>
            <a:r>
              <a:rPr lang="en-US" sz="1100" baseline="0" dirty="0"/>
              <a:t> for </a:t>
            </a:r>
            <a:r>
              <a:rPr lang="en-US" sz="1100" baseline="0" dirty="0" err="1"/>
              <a:t>selvmord</a:t>
            </a:r>
            <a:r>
              <a:rPr lang="en-US" sz="1100" baseline="0" dirty="0"/>
              <a:t> </a:t>
            </a:r>
            <a:r>
              <a:rPr lang="en-US" sz="1100" baseline="0" dirty="0" err="1"/>
              <a:t>og</a:t>
            </a:r>
            <a:r>
              <a:rPr lang="en-US" sz="1100" baseline="0" dirty="0"/>
              <a:t> </a:t>
            </a:r>
            <a:r>
              <a:rPr lang="en-US" sz="1100" baseline="0" dirty="0" err="1"/>
              <a:t>selvmordsforsøk</a:t>
            </a:r>
            <a:r>
              <a:rPr lang="en-US" sz="1100" baseline="0" dirty="0"/>
              <a:t>. </a:t>
            </a:r>
            <a:endParaRPr lang="en-US" sz="1100" dirty="0"/>
          </a:p>
          <a:p>
            <a:pPr marL="171450" marR="0" lvl="0" indent="-171450" algn="l" defTabSz="914400" rtl="0" eaLnBrk="1" fontAlgn="auto" latinLnBrk="0" hangingPunct="1">
              <a:lnSpc>
                <a:spcPct val="100000"/>
              </a:lnSpc>
              <a:spcBef>
                <a:spcPct val="0"/>
              </a:spcBef>
              <a:spcAft>
                <a:spcPts val="0"/>
              </a:spcAft>
              <a:buClrTx/>
              <a:buSzTx/>
              <a:buFontTx/>
              <a:buChar char="-"/>
              <a:tabLst/>
              <a:defRPr/>
            </a:pPr>
            <a:endParaRPr lang="en-US" sz="1200" dirty="0"/>
          </a:p>
        </p:txBody>
      </p:sp>
      <p:sp>
        <p:nvSpPr>
          <p:cNvPr id="31748"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0F031FE-FC4C-46E7-9D2B-3B1C5B465552}" type="slidenum">
              <a:rPr lang="nb-NO" altLang="nb-NO" smtClean="0">
                <a:latin typeface="Arial" charset="0"/>
              </a:rPr>
              <a:pPr fontAlgn="base">
                <a:spcBef>
                  <a:spcPct val="0"/>
                </a:spcBef>
                <a:spcAft>
                  <a:spcPct val="0"/>
                </a:spcAft>
                <a:defRPr/>
              </a:pPr>
              <a:t>4</a:t>
            </a:fld>
            <a:endParaRPr lang="nb-NO" altLang="nb-NO">
              <a:latin typeface="Arial" charset="0"/>
            </a:endParaRPr>
          </a:p>
        </p:txBody>
      </p:sp>
    </p:spTree>
    <p:extLst>
      <p:ext uri="{BB962C8B-B14F-4D97-AF65-F5344CB8AC3E}">
        <p14:creationId xmlns:p14="http://schemas.microsoft.com/office/powerpoint/2010/main" val="3321516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dirty="0"/>
              <a:t>FILM</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1" baseline="0" dirty="0"/>
              <a:t>Varighet: 04.18 min</a:t>
            </a:r>
            <a:endParaRPr lang="nb-NO" sz="1100" i="1" dirty="0"/>
          </a:p>
          <a:p>
            <a:endParaRPr lang="nb-NO" sz="1100" i="1" dirty="0"/>
          </a:p>
          <a:p>
            <a:r>
              <a:rPr lang="nb-NO" sz="1100" i="1" dirty="0"/>
              <a:t>Kursholderne</a:t>
            </a:r>
            <a:r>
              <a:rPr lang="nb-NO" sz="1100" i="1" baseline="0" dirty="0"/>
              <a:t> avgjør om filmen skal vises eller anbefales som egenaktivitet </a:t>
            </a:r>
            <a:r>
              <a:rPr lang="nb-NO" sz="1100" i="1" baseline="0" dirty="0" err="1"/>
              <a:t>mtp</a:t>
            </a:r>
            <a:r>
              <a:rPr lang="nb-NO" sz="1100" i="1" baseline="0" dirty="0"/>
              <a:t>. tidsbruk. </a:t>
            </a:r>
          </a:p>
          <a:p>
            <a:endParaRPr lang="nb-NO" sz="1100" i="1" baseline="0" dirty="0"/>
          </a:p>
          <a:p>
            <a:r>
              <a:rPr lang="nb-NO" sz="1100" i="1" baseline="0" dirty="0"/>
              <a:t>Start filmen ved å </a:t>
            </a:r>
            <a:r>
              <a:rPr lang="nb-NO" sz="1100" i="1" baseline="0" dirty="0" err="1"/>
              <a:t>høyreklikke</a:t>
            </a:r>
            <a:r>
              <a:rPr lang="nb-NO" sz="1100" i="1" baseline="0" dirty="0"/>
              <a:t> på lenke, deretter «åpne hyperkobling».</a:t>
            </a:r>
          </a:p>
        </p:txBody>
      </p:sp>
      <p:sp>
        <p:nvSpPr>
          <p:cNvPr id="4" name="Plassholder for lysbildenummer 3"/>
          <p:cNvSpPr>
            <a:spLocks noGrp="1"/>
          </p:cNvSpPr>
          <p:nvPr>
            <p:ph type="sldNum" sz="quarter" idx="10"/>
          </p:nvPr>
        </p:nvSpPr>
        <p:spPr/>
        <p:txBody>
          <a:bodyPr/>
          <a:lstStyle/>
          <a:p>
            <a:fld id="{277A062D-1DD5-42D0-A852-D05D00D36C07}" type="slidenum">
              <a:rPr lang="nb-NO" smtClean="0"/>
              <a:t>5</a:t>
            </a:fld>
            <a:endParaRPr lang="nb-NO"/>
          </a:p>
        </p:txBody>
      </p:sp>
    </p:spTree>
    <p:extLst>
      <p:ext uri="{BB962C8B-B14F-4D97-AF65-F5344CB8AC3E}">
        <p14:creationId xmlns:p14="http://schemas.microsoft.com/office/powerpoint/2010/main" val="293839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a:solidFill>
                  <a:schemeClr val="tx1"/>
                </a:solidFill>
                <a:latin typeface="Arial" charset="0"/>
              </a:defRPr>
            </a:lvl1pPr>
            <a:lvl2pPr marL="742950" indent="-285750" defTabSz="903288" eaLnBrk="0" hangingPunct="0">
              <a:defRPr>
                <a:solidFill>
                  <a:schemeClr val="tx1"/>
                </a:solidFill>
                <a:latin typeface="Arial" charset="0"/>
              </a:defRPr>
            </a:lvl2pPr>
            <a:lvl3pPr marL="1143000" indent="-228600" defTabSz="903288" eaLnBrk="0" hangingPunct="0">
              <a:defRPr>
                <a:solidFill>
                  <a:schemeClr val="tx1"/>
                </a:solidFill>
                <a:latin typeface="Arial" charset="0"/>
              </a:defRPr>
            </a:lvl3pPr>
            <a:lvl4pPr marL="1600200" indent="-228600" defTabSz="903288" eaLnBrk="0" hangingPunct="0">
              <a:defRPr>
                <a:solidFill>
                  <a:schemeClr val="tx1"/>
                </a:solidFill>
                <a:latin typeface="Arial" charset="0"/>
              </a:defRPr>
            </a:lvl4pPr>
            <a:lvl5pPr marL="2057400" indent="-228600" defTabSz="903288" eaLnBrk="0" hangingPunct="0">
              <a:defRPr>
                <a:solidFill>
                  <a:schemeClr val="tx1"/>
                </a:solidFill>
                <a:latin typeface="Arial" charset="0"/>
              </a:defRPr>
            </a:lvl5pPr>
            <a:lvl6pPr marL="2514600" indent="-228600" defTabSz="903288" eaLnBrk="0" fontAlgn="base" hangingPunct="0">
              <a:spcBef>
                <a:spcPct val="0"/>
              </a:spcBef>
              <a:spcAft>
                <a:spcPct val="0"/>
              </a:spcAft>
              <a:defRPr>
                <a:solidFill>
                  <a:schemeClr val="tx1"/>
                </a:solidFill>
                <a:latin typeface="Arial" charset="0"/>
              </a:defRPr>
            </a:lvl6pPr>
            <a:lvl7pPr marL="2971800" indent="-228600" defTabSz="903288" eaLnBrk="0" fontAlgn="base" hangingPunct="0">
              <a:spcBef>
                <a:spcPct val="0"/>
              </a:spcBef>
              <a:spcAft>
                <a:spcPct val="0"/>
              </a:spcAft>
              <a:defRPr>
                <a:solidFill>
                  <a:schemeClr val="tx1"/>
                </a:solidFill>
                <a:latin typeface="Arial" charset="0"/>
              </a:defRPr>
            </a:lvl7pPr>
            <a:lvl8pPr marL="3429000" indent="-228600" defTabSz="903288" eaLnBrk="0" fontAlgn="base" hangingPunct="0">
              <a:spcBef>
                <a:spcPct val="0"/>
              </a:spcBef>
              <a:spcAft>
                <a:spcPct val="0"/>
              </a:spcAft>
              <a:defRPr>
                <a:solidFill>
                  <a:schemeClr val="tx1"/>
                </a:solidFill>
                <a:latin typeface="Arial" charset="0"/>
              </a:defRPr>
            </a:lvl8pPr>
            <a:lvl9pPr marL="3886200" indent="-228600" defTabSz="903288" eaLnBrk="0" fontAlgn="base" hangingPunct="0">
              <a:spcBef>
                <a:spcPct val="0"/>
              </a:spcBef>
              <a:spcAft>
                <a:spcPct val="0"/>
              </a:spcAft>
              <a:defRPr>
                <a:solidFill>
                  <a:schemeClr val="tx1"/>
                </a:solidFill>
                <a:latin typeface="Arial" charset="0"/>
              </a:defRPr>
            </a:lvl9pPr>
          </a:lstStyle>
          <a:p>
            <a:pPr eaLnBrk="1" hangingPunct="1">
              <a:defRPr/>
            </a:pPr>
            <a:fld id="{F98ADFC8-A641-42DD-BB05-24C47AC03314}" type="slidenum">
              <a:rPr lang="nb-NO" altLang="nb-NO" smtClean="0"/>
              <a:pPr eaLnBrk="1" hangingPunct="1">
                <a:defRPr/>
              </a:pPr>
              <a:t>6</a:t>
            </a:fld>
            <a:endParaRPr lang="nb-NO" altLang="nb-NO"/>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altLang="nb-NO" sz="1100" b="1" dirty="0"/>
              <a:t>Tekst:</a:t>
            </a:r>
            <a:r>
              <a:rPr lang="nb-NO" altLang="nb-NO" sz="1100" b="1" baseline="0" dirty="0"/>
              <a:t> </a:t>
            </a:r>
          </a:p>
          <a:p>
            <a:pPr marL="171450" indent="-171450" eaLnBrk="1" hangingPunct="1">
              <a:lnSpc>
                <a:spcPct val="90000"/>
              </a:lnSpc>
              <a:buFont typeface="Arial" panose="020B0604020202020204" pitchFamily="34" charset="0"/>
              <a:buChar char="•"/>
            </a:pPr>
            <a:r>
              <a:rPr lang="nb-NO" altLang="nb-NO" sz="1100" dirty="0"/>
              <a:t>For å kalle noe for depresjon, må tilstanden vanligvis vare i minst </a:t>
            </a:r>
            <a:r>
              <a:rPr lang="nb-NO" altLang="nb-NO" sz="1100" b="0" dirty="0"/>
              <a:t>to uker </a:t>
            </a:r>
            <a:r>
              <a:rPr lang="nb-NO" altLang="nb-NO" sz="1100" dirty="0"/>
              <a:t>for at diagnosen skal kunne stilles. </a:t>
            </a:r>
            <a:r>
              <a:rPr lang="nb-NO" altLang="nb-NO" sz="1100" baseline="0" dirty="0"/>
              <a:t>Dette er viktig for å skille en depresjon fra det å være nedstemt eller «deppa» noen dager, noe alle kan oppleve. Varighetskriteriet er først og fremst viktig for milde og moderate tilstander. </a:t>
            </a:r>
          </a:p>
          <a:p>
            <a:pPr marL="628650" lvl="1" indent="-171450">
              <a:lnSpc>
                <a:spcPct val="90000"/>
              </a:lnSpc>
              <a:buFont typeface="Arial" panose="020B0604020202020204" pitchFamily="34" charset="0"/>
              <a:buChar char="•"/>
              <a:defRPr/>
            </a:pPr>
            <a:r>
              <a:rPr lang="nb-NO" altLang="nb-NO" sz="1100" dirty="0"/>
              <a:t>Tidskriteriet faller bort hvis symptomene er svært alvorlige og har brå debut.</a:t>
            </a:r>
            <a:r>
              <a:rPr lang="nb-NO" altLang="nb-NO" sz="1100" baseline="0" dirty="0"/>
              <a:t> Noen tilbakevendende depresjoner kan ha kortere varighet enn to uker. Da bruker man andre diagnoser. </a:t>
            </a:r>
          </a:p>
          <a:p>
            <a:pPr>
              <a:lnSpc>
                <a:spcPct val="90000"/>
              </a:lnSpc>
              <a:defRPr/>
            </a:pPr>
            <a:endParaRPr lang="nb-NO" altLang="nb-NO" sz="1100" dirty="0"/>
          </a:p>
          <a:p>
            <a:pPr>
              <a:lnSpc>
                <a:spcPct val="90000"/>
              </a:lnSpc>
              <a:defRPr/>
            </a:pPr>
            <a:r>
              <a:rPr lang="nb-NO" altLang="nb-NO" sz="1100" baseline="0" dirty="0"/>
              <a:t>Ved </a:t>
            </a:r>
            <a:r>
              <a:rPr lang="nb-NO" altLang="nb-NO" sz="1100" b="1" baseline="0" dirty="0"/>
              <a:t>bipolar lidelse skal man reagere raskt </a:t>
            </a:r>
            <a:r>
              <a:rPr lang="nb-NO" altLang="nb-NO" sz="1100" baseline="0" dirty="0"/>
              <a:t>hvis man gjenkjenner en depresjon under utvikling. Dette kommer vi tilbake til senere i kurset.</a:t>
            </a:r>
          </a:p>
          <a:p>
            <a:pPr marR="0" lvl="1" algn="l" defTabSz="914400" rtl="0" eaLnBrk="1" fontAlgn="auto" latinLnBrk="0" hangingPunct="1">
              <a:lnSpc>
                <a:spcPct val="90000"/>
              </a:lnSpc>
              <a:buClrTx/>
              <a:buSzTx/>
              <a:tabLst/>
              <a:defRPr/>
            </a:pPr>
            <a:endParaRPr lang="nb-NO" altLang="nb-NO" sz="1100" dirty="0"/>
          </a:p>
          <a:p>
            <a:pPr marL="171450" indent="-171450">
              <a:buFont typeface="Arial" panose="020B0604020202020204" pitchFamily="34" charset="0"/>
              <a:buChar char="•"/>
            </a:pPr>
            <a:r>
              <a:rPr lang="nb-NO" altLang="nb-NO" sz="1100" dirty="0"/>
              <a:t>Depresjoner</a:t>
            </a:r>
            <a:r>
              <a:rPr lang="nb-NO" altLang="nb-NO" sz="1100" baseline="0" dirty="0"/>
              <a:t> f</a:t>
            </a:r>
            <a:r>
              <a:rPr lang="nb-NO" altLang="nb-NO" sz="1100" dirty="0"/>
              <a:t>orandrer seg ofte lite fra dag til dag og varierer lite med situasjoner. </a:t>
            </a:r>
            <a:r>
              <a:rPr lang="nb-NO" altLang="nb-NO" sz="1100" u="sng" dirty="0"/>
              <a:t>Men</a:t>
            </a:r>
            <a:r>
              <a:rPr lang="nb-NO" altLang="nb-NO" sz="1100" dirty="0"/>
              <a:t>, unntak er også vanlig:</a:t>
            </a:r>
          </a:p>
          <a:p>
            <a:pPr marL="628650" lvl="1" indent="-171450">
              <a:buFont typeface="Arial" panose="020B0604020202020204" pitchFamily="34" charset="0"/>
              <a:buChar char="•"/>
            </a:pPr>
            <a:r>
              <a:rPr lang="nb-NO" altLang="nb-NO" sz="1100" dirty="0"/>
              <a:t>Døgnvariasjoner (verst om morgenen, best om kvelden)</a:t>
            </a:r>
          </a:p>
          <a:p>
            <a:pPr marL="628650" lvl="1" indent="-171450">
              <a:buFont typeface="Arial" panose="020B0604020202020204" pitchFamily="34" charset="0"/>
              <a:buChar char="•"/>
            </a:pPr>
            <a:r>
              <a:rPr lang="nb-NO" altLang="nb-NO" sz="1100" dirty="0"/>
              <a:t>Plutselige, markante variasjoner gjennom dagen</a:t>
            </a:r>
          </a:p>
          <a:p>
            <a:pPr marL="628650" lvl="1" indent="-171450">
              <a:buFont typeface="Arial" panose="020B0604020202020204" pitchFamily="34" charset="0"/>
              <a:buChar char="•"/>
            </a:pPr>
            <a:r>
              <a:rPr lang="nb-NO" altLang="nb-NO" sz="1100" dirty="0"/>
              <a:t>Humøret lysner ved hyggelige hendelser</a:t>
            </a:r>
          </a:p>
          <a:p>
            <a:pPr marL="0" marR="0" indent="0" algn="l" defTabSz="914400" rtl="0" eaLnBrk="1" fontAlgn="auto" latinLnBrk="0" hangingPunct="1">
              <a:lnSpc>
                <a:spcPct val="100000"/>
              </a:lnSpc>
              <a:spcBef>
                <a:spcPts val="0"/>
              </a:spcBef>
              <a:spcAft>
                <a:spcPts val="0"/>
              </a:spcAft>
              <a:buClrTx/>
              <a:buSzTx/>
              <a:buFontTx/>
              <a:buNone/>
              <a:tabLst/>
              <a:defRPr/>
            </a:pPr>
            <a:endParaRPr lang="nb-NO" altLang="nb-NO" sz="1100" dirty="0"/>
          </a:p>
          <a:p>
            <a:pPr marL="0" marR="0" indent="0" algn="l" defTabSz="914400" rtl="0" eaLnBrk="1" fontAlgn="auto" latinLnBrk="0" hangingPunct="1">
              <a:lnSpc>
                <a:spcPct val="100000"/>
              </a:lnSpc>
              <a:spcBef>
                <a:spcPts val="0"/>
              </a:spcBef>
              <a:spcAft>
                <a:spcPts val="0"/>
              </a:spcAft>
              <a:buClrTx/>
              <a:buSzTx/>
              <a:buFontTx/>
              <a:buNone/>
              <a:tabLst/>
              <a:defRPr/>
            </a:pPr>
            <a:r>
              <a:rPr lang="nb-NO" altLang="nb-NO" sz="1100" b="0" u="sng" dirty="0"/>
              <a:t>Tilleggsinformasjon ved behov:</a:t>
            </a:r>
          </a:p>
          <a:p>
            <a:pPr marL="0" marR="0" indent="0" algn="l" defTabSz="914400" rtl="0" eaLnBrk="1" fontAlgn="auto" latinLnBrk="0" hangingPunct="1">
              <a:lnSpc>
                <a:spcPct val="100000"/>
              </a:lnSpc>
              <a:spcBef>
                <a:spcPts val="0"/>
              </a:spcBef>
              <a:spcAft>
                <a:spcPts val="0"/>
              </a:spcAft>
              <a:buClrTx/>
              <a:buSzTx/>
              <a:buFontTx/>
              <a:buNone/>
              <a:tabLst/>
              <a:defRPr/>
            </a:pPr>
            <a:r>
              <a:rPr lang="nb-NO" altLang="nb-NO" sz="1100" b="1" u="none" dirty="0"/>
              <a:t>Om ulike depresjonsutforminger</a:t>
            </a:r>
          </a:p>
          <a:p>
            <a:pPr marL="171450" indent="-171450" eaLnBrk="1" hangingPunct="1">
              <a:buFontTx/>
              <a:buChar char="-"/>
            </a:pPr>
            <a:r>
              <a:rPr lang="nb-NO" altLang="nb-NO" sz="1100" dirty="0"/>
              <a:t>Mange depresjoner vil variere lite over tid og</a:t>
            </a:r>
            <a:r>
              <a:rPr lang="nb-NO" altLang="nb-NO" sz="1100" baseline="0" dirty="0"/>
              <a:t> i liten grad påvirkes av </a:t>
            </a:r>
            <a:r>
              <a:rPr lang="nb-NO" altLang="nb-NO" sz="1100" dirty="0"/>
              <a:t>situasjon/kontekst. Men dette er en sannhet med modifikasjoner,</a:t>
            </a:r>
            <a:r>
              <a:rPr lang="nb-NO" altLang="nb-NO" sz="1100" baseline="0" dirty="0"/>
              <a:t> som det er viktig å være klar over for klinikere slik at depressive tilstander ikke overses. Ved depresjoner med </a:t>
            </a:r>
            <a:r>
              <a:rPr lang="nb-NO" altLang="nb-NO" sz="1100" b="1" baseline="0" dirty="0"/>
              <a:t>somatisk (melankolsk) syndrom</a:t>
            </a:r>
            <a:r>
              <a:rPr lang="nb-NO" altLang="nb-NO" sz="1100" baseline="0" dirty="0"/>
              <a:t> vil man oppleve døgnvariasjoner. Tilstanden er tyngst om morgenen og lettest om kvelden. Det er varighet av våkentid som synes å påvirke positivt, ikke ytre hendelser. Dette har muligens sammenheng med at man ved en del depressive tilstander kan erfare symptomlette ved søvnrestriksjon. Somatisk/melankolsk syndrom er nesten alltid til stede ved alvorlige depresjoner. Mange rapporterer også at de opplever plutselige og markante fluktuasjoner i tilstanden i løpet av en dag (man kan føle seg OK og så blir depresjonen plutselig «kastet på en»). </a:t>
            </a:r>
          </a:p>
          <a:p>
            <a:pPr marL="171450" indent="-171450" eaLnBrk="1" hangingPunct="1">
              <a:buFontTx/>
              <a:buChar char="-"/>
            </a:pPr>
            <a:r>
              <a:rPr lang="nb-NO" altLang="nb-NO" sz="1100" b="1" baseline="0" dirty="0"/>
              <a:t>Atypiske depresjoner </a:t>
            </a:r>
            <a:r>
              <a:rPr lang="nb-NO" altLang="nb-NO" sz="1100" baseline="0" dirty="0"/>
              <a:t>defineres av at humøret er reaktivt, dvs. at det bedres ved positive hendelser. Andre symptomer ved atypiske depresjoner er bl.a. at man sover mer enn vanlig (</a:t>
            </a:r>
            <a:r>
              <a:rPr lang="nb-NO" altLang="nb-NO" sz="1100" baseline="0" dirty="0" err="1"/>
              <a:t>hypersomni</a:t>
            </a:r>
            <a:r>
              <a:rPr lang="nb-NO" altLang="nb-NO" sz="1100" baseline="0" dirty="0"/>
              <a:t>) og har økt matlyst (</a:t>
            </a:r>
            <a:r>
              <a:rPr lang="nb-NO" altLang="nb-NO" sz="1100" baseline="0" dirty="0" err="1"/>
              <a:t>hyperfagi</a:t>
            </a:r>
            <a:r>
              <a:rPr lang="nb-NO" altLang="nb-NO" sz="1100" baseline="0" dirty="0"/>
              <a:t>). Tilstanden kalles atypisk fordi kjennetegnene står i kontrast til det man vanligvis forbinder med depresjon. At symptomene er atypiske betyr ikke at de er sjeldne. 1/4 til 1/3 av alle depresjoner anses som atypiske. Atypiske depresjoner er vanligere hos yngre mennesker, og synes å være noe overrepresentert ved bipolare lidelser.</a:t>
            </a:r>
          </a:p>
        </p:txBody>
      </p:sp>
    </p:spTree>
    <p:extLst>
      <p:ext uri="{BB962C8B-B14F-4D97-AF65-F5344CB8AC3E}">
        <p14:creationId xmlns:p14="http://schemas.microsoft.com/office/powerpoint/2010/main" val="3934269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a:solidFill>
                  <a:schemeClr val="tx1"/>
                </a:solidFill>
                <a:latin typeface="Arial" charset="0"/>
              </a:defRPr>
            </a:lvl1pPr>
            <a:lvl2pPr marL="742950" indent="-285750" defTabSz="903288" eaLnBrk="0" hangingPunct="0">
              <a:defRPr>
                <a:solidFill>
                  <a:schemeClr val="tx1"/>
                </a:solidFill>
                <a:latin typeface="Arial" charset="0"/>
              </a:defRPr>
            </a:lvl2pPr>
            <a:lvl3pPr marL="1143000" indent="-228600" defTabSz="903288" eaLnBrk="0" hangingPunct="0">
              <a:defRPr>
                <a:solidFill>
                  <a:schemeClr val="tx1"/>
                </a:solidFill>
                <a:latin typeface="Arial" charset="0"/>
              </a:defRPr>
            </a:lvl3pPr>
            <a:lvl4pPr marL="1600200" indent="-228600" defTabSz="903288" eaLnBrk="0" hangingPunct="0">
              <a:defRPr>
                <a:solidFill>
                  <a:schemeClr val="tx1"/>
                </a:solidFill>
                <a:latin typeface="Arial" charset="0"/>
              </a:defRPr>
            </a:lvl4pPr>
            <a:lvl5pPr marL="2057400" indent="-228600" defTabSz="903288" eaLnBrk="0" hangingPunct="0">
              <a:defRPr>
                <a:solidFill>
                  <a:schemeClr val="tx1"/>
                </a:solidFill>
                <a:latin typeface="Arial" charset="0"/>
              </a:defRPr>
            </a:lvl5pPr>
            <a:lvl6pPr marL="2514600" indent="-228600" defTabSz="903288" eaLnBrk="0" fontAlgn="base" hangingPunct="0">
              <a:spcBef>
                <a:spcPct val="0"/>
              </a:spcBef>
              <a:spcAft>
                <a:spcPct val="0"/>
              </a:spcAft>
              <a:defRPr>
                <a:solidFill>
                  <a:schemeClr val="tx1"/>
                </a:solidFill>
                <a:latin typeface="Arial" charset="0"/>
              </a:defRPr>
            </a:lvl6pPr>
            <a:lvl7pPr marL="2971800" indent="-228600" defTabSz="903288" eaLnBrk="0" fontAlgn="base" hangingPunct="0">
              <a:spcBef>
                <a:spcPct val="0"/>
              </a:spcBef>
              <a:spcAft>
                <a:spcPct val="0"/>
              </a:spcAft>
              <a:defRPr>
                <a:solidFill>
                  <a:schemeClr val="tx1"/>
                </a:solidFill>
                <a:latin typeface="Arial" charset="0"/>
              </a:defRPr>
            </a:lvl7pPr>
            <a:lvl8pPr marL="3429000" indent="-228600" defTabSz="903288" eaLnBrk="0" fontAlgn="base" hangingPunct="0">
              <a:spcBef>
                <a:spcPct val="0"/>
              </a:spcBef>
              <a:spcAft>
                <a:spcPct val="0"/>
              </a:spcAft>
              <a:defRPr>
                <a:solidFill>
                  <a:schemeClr val="tx1"/>
                </a:solidFill>
                <a:latin typeface="Arial" charset="0"/>
              </a:defRPr>
            </a:lvl8pPr>
            <a:lvl9pPr marL="3886200" indent="-228600" defTabSz="903288" eaLnBrk="0" fontAlgn="base" hangingPunct="0">
              <a:spcBef>
                <a:spcPct val="0"/>
              </a:spcBef>
              <a:spcAft>
                <a:spcPct val="0"/>
              </a:spcAft>
              <a:defRPr>
                <a:solidFill>
                  <a:schemeClr val="tx1"/>
                </a:solidFill>
                <a:latin typeface="Arial" charset="0"/>
              </a:defRPr>
            </a:lvl9pPr>
          </a:lstStyle>
          <a:p>
            <a:pPr eaLnBrk="1" hangingPunct="1">
              <a:defRPr/>
            </a:pPr>
            <a:fld id="{96D99981-FAA3-4B5D-BE13-0C6F99752806}" type="slidenum">
              <a:rPr lang="nb-NO" altLang="nb-NO" smtClean="0"/>
              <a:pPr eaLnBrk="1" hangingPunct="1">
                <a:defRPr/>
              </a:pPr>
              <a:t>7</a:t>
            </a:fld>
            <a:endParaRPr lang="nb-NO" altLang="nb-NO"/>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i="1" dirty="0">
                <a:latin typeface="+mn-lt"/>
              </a:rPr>
              <a:t>Gjennomgå kriteriene og forklar betydningen, men </a:t>
            </a:r>
            <a:r>
              <a:rPr lang="nb-NO" altLang="nb-NO" sz="1100" i="1" u="sng" dirty="0">
                <a:latin typeface="+mn-lt"/>
              </a:rPr>
              <a:t>unngå å bruke for mye tid</a:t>
            </a:r>
            <a:r>
              <a:rPr lang="nb-NO" altLang="nb-NO" sz="1100" i="1" u="none" dirty="0">
                <a:latin typeface="+mn-lt"/>
              </a:rPr>
              <a:t> på plansjen. Prioriter depresjonsspiralen.</a:t>
            </a:r>
          </a:p>
          <a:p>
            <a:pPr marL="0" indent="0" eaLnBrk="1" hangingPunct="1">
              <a:buFontTx/>
              <a:buNone/>
            </a:pPr>
            <a:endParaRPr lang="nb-NO" altLang="nb-NO" sz="1100" b="1" dirty="0">
              <a:latin typeface="+mn-lt"/>
            </a:endParaRPr>
          </a:p>
          <a:p>
            <a:pPr marL="0" indent="0" eaLnBrk="1" hangingPunct="1">
              <a:buFontTx/>
              <a:buNone/>
            </a:pPr>
            <a:r>
              <a:rPr lang="nb-NO" altLang="nb-NO" sz="1100" b="1" dirty="0">
                <a:latin typeface="+mn-lt"/>
              </a:rPr>
              <a:t>Tekst:</a:t>
            </a:r>
            <a:r>
              <a:rPr lang="nb-NO" altLang="nb-NO" sz="1100" b="1" baseline="0" dirty="0">
                <a:latin typeface="+mn-lt"/>
              </a:rPr>
              <a:t> </a:t>
            </a:r>
          </a:p>
          <a:p>
            <a:pPr marL="0" indent="0" eaLnBrk="1" hangingPunct="1">
              <a:buFontTx/>
              <a:buNone/>
            </a:pPr>
            <a:r>
              <a:rPr lang="nb-NO" altLang="nb-NO" sz="1100" i="0" baseline="0" dirty="0">
                <a:latin typeface="+mn-lt"/>
              </a:rPr>
              <a:t>A. Varighet</a:t>
            </a:r>
          </a:p>
          <a:p>
            <a:pPr marL="0" indent="0" eaLnBrk="1" hangingPunct="1">
              <a:buFontTx/>
              <a:buNone/>
            </a:pPr>
            <a:r>
              <a:rPr lang="nb-NO" altLang="nb-NO" sz="1100" b="0" i="0" dirty="0">
                <a:latin typeface="+mn-lt"/>
              </a:rPr>
              <a:t>B.</a:t>
            </a:r>
            <a:r>
              <a:rPr lang="nb-NO" altLang="nb-NO" sz="1100" b="0" i="0" baseline="0" dirty="0">
                <a:latin typeface="+mn-lt"/>
              </a:rPr>
              <a:t> </a:t>
            </a:r>
            <a:r>
              <a:rPr lang="nb-NO" altLang="nb-NO" sz="1100" b="0" dirty="0">
                <a:latin typeface="+mn-lt"/>
              </a:rPr>
              <a:t>Kjernesymptomer: </a:t>
            </a:r>
          </a:p>
          <a:p>
            <a:pPr marL="171450" indent="-171450" eaLnBrk="1" hangingPunct="1">
              <a:buFontTx/>
              <a:buChar char="-"/>
            </a:pPr>
            <a:r>
              <a:rPr lang="nb-NO" altLang="nb-NO" sz="1100" dirty="0">
                <a:latin typeface="+mn-lt"/>
              </a:rPr>
              <a:t>Depresjon kan arte seg</a:t>
            </a:r>
            <a:r>
              <a:rPr lang="nb-NO" altLang="nb-NO" sz="1100" baseline="0" dirty="0">
                <a:latin typeface="+mn-lt"/>
              </a:rPr>
              <a:t> forskjellig fra person til person. F.eks. kan man oppleve depresjon preget av lav energi og manglende interesse og glede (apati) uten at man nødvendigvis føler seg nedstemt i betydningen trist, negativ og pessimistisk. Man kan i stedet føle seg flat og likegyldig. </a:t>
            </a:r>
          </a:p>
          <a:p>
            <a:pPr marL="0" indent="0" eaLnBrk="1" hangingPunct="1">
              <a:buFontTx/>
              <a:buNone/>
            </a:pPr>
            <a:r>
              <a:rPr lang="nb-NO" altLang="nb-NO" sz="1100" baseline="0" dirty="0">
                <a:latin typeface="+mn-lt"/>
              </a:rPr>
              <a:t>C. Tilleggssymptomer </a:t>
            </a:r>
          </a:p>
          <a:p>
            <a:pPr marL="171450" indent="-171450" eaLnBrk="1" hangingPunct="1">
              <a:buFontTx/>
              <a:buChar char="-"/>
            </a:pPr>
            <a:r>
              <a:rPr lang="nb-NO" altLang="nb-NO" sz="1100" baseline="0" dirty="0">
                <a:latin typeface="+mn-lt"/>
              </a:rPr>
              <a:t>Vi skal ikke snakke om </a:t>
            </a:r>
            <a:r>
              <a:rPr lang="nb-NO" altLang="nb-NO" sz="1100" b="1" baseline="0" dirty="0">
                <a:latin typeface="+mn-lt"/>
              </a:rPr>
              <a:t>selvmordstanker</a:t>
            </a:r>
            <a:r>
              <a:rPr lang="nb-NO" altLang="nb-NO" sz="1100" baseline="0" dirty="0">
                <a:latin typeface="+mn-lt"/>
              </a:rPr>
              <a:t> og håndtering av disse i dag. Dette er et eget tema på </a:t>
            </a:r>
            <a:r>
              <a:rPr lang="nb-NO" altLang="nb-NO" sz="1100" baseline="0" dirty="0" err="1">
                <a:latin typeface="+mn-lt"/>
              </a:rPr>
              <a:t>kursgang</a:t>
            </a:r>
            <a:r>
              <a:rPr lang="nb-NO" altLang="nb-NO" sz="1100" baseline="0" dirty="0">
                <a:latin typeface="+mn-lt"/>
              </a:rPr>
              <a:t> 11.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Hvorvidt en depresjon anses som mild, moderat eller alvorlig, avhenger av </a:t>
            </a:r>
            <a:r>
              <a:rPr lang="nb-NO" altLang="nb-NO" sz="1100" b="1" dirty="0">
                <a:latin typeface="+mn-lt"/>
              </a:rPr>
              <a:t>antall</a:t>
            </a:r>
            <a:r>
              <a:rPr lang="nb-NO" altLang="nb-NO" sz="1100" baseline="0" dirty="0">
                <a:latin typeface="+mn-lt"/>
              </a:rPr>
              <a:t> </a:t>
            </a:r>
            <a:r>
              <a:rPr lang="nb-NO" altLang="nb-NO" sz="1100" dirty="0">
                <a:latin typeface="+mn-lt"/>
              </a:rPr>
              <a:t>symptomer, </a:t>
            </a:r>
            <a:r>
              <a:rPr lang="nb-NO" altLang="nb-NO" sz="1100" b="1" dirty="0">
                <a:latin typeface="+mn-lt"/>
              </a:rPr>
              <a:t>type</a:t>
            </a:r>
            <a:r>
              <a:rPr lang="nb-NO" altLang="nb-NO" sz="1100" dirty="0">
                <a:latin typeface="+mn-lt"/>
              </a:rPr>
              <a:t> symptomer og symptomenes </a:t>
            </a:r>
            <a:r>
              <a:rPr lang="nb-NO" altLang="nb-NO" sz="1100" b="1" dirty="0">
                <a:latin typeface="+mn-lt"/>
              </a:rPr>
              <a:t>intensitet </a:t>
            </a:r>
            <a:r>
              <a:rPr lang="nb-NO" altLang="nb-NO" sz="1100" b="0" dirty="0">
                <a:latin typeface="+mn-lt"/>
              </a:rPr>
              <a:t>(se</a:t>
            </a:r>
            <a:r>
              <a:rPr lang="nb-NO" altLang="nb-NO" sz="1100" b="0" baseline="0" dirty="0">
                <a:latin typeface="+mn-lt"/>
              </a:rPr>
              <a:t> tilleggsinformasjon)</a:t>
            </a:r>
            <a:r>
              <a:rPr lang="nb-NO" altLang="nb-NO" sz="1100" b="0" dirty="0">
                <a:latin typeface="+mn-lt"/>
              </a:rPr>
              <a:t>.</a:t>
            </a:r>
          </a:p>
          <a:p>
            <a:endParaRPr lang="nb-NO" sz="1100" i="0" u="sng" dirty="0">
              <a:latin typeface="+mn-lt"/>
            </a:endParaRPr>
          </a:p>
          <a:p>
            <a:r>
              <a:rPr lang="nb-NO" sz="1100" i="0" u="sng" dirty="0" err="1">
                <a:latin typeface="+mn-lt"/>
              </a:rPr>
              <a:t>Tillleggsinformasjon</a:t>
            </a:r>
            <a:r>
              <a:rPr lang="nb-NO" sz="1100" i="0" u="sng" dirty="0">
                <a:latin typeface="+mn-lt"/>
              </a:rPr>
              <a:t> ved behov:</a:t>
            </a:r>
            <a:r>
              <a:rPr lang="nb-NO" sz="1100" i="1" dirty="0">
                <a:latin typeface="+mn-lt"/>
              </a:rPr>
              <a:t> </a:t>
            </a:r>
          </a:p>
          <a:p>
            <a:pPr marL="171450" indent="-171450">
              <a:buFontTx/>
              <a:buChar char="-"/>
            </a:pPr>
            <a:r>
              <a:rPr lang="nb-NO" sz="1100" b="0" i="1" u="none" dirty="0">
                <a:latin typeface="+mn-lt"/>
              </a:rPr>
              <a:t>Mild depresjon: </a:t>
            </a:r>
            <a:r>
              <a:rPr lang="nb-NO" sz="1100" dirty="0">
                <a:latin typeface="+mn-lt"/>
              </a:rPr>
              <a:t>Minst 4 symptomer, hvorav minst 2 kjernesymptomer</a:t>
            </a:r>
          </a:p>
          <a:p>
            <a:pPr marL="171450" indent="-171450">
              <a:buFontTx/>
              <a:buChar char="-"/>
            </a:pPr>
            <a:r>
              <a:rPr lang="nb-NO" sz="1100" b="0" i="1" u="none" dirty="0">
                <a:latin typeface="+mn-lt"/>
              </a:rPr>
              <a:t>Moderat depresjon:</a:t>
            </a:r>
            <a:r>
              <a:rPr lang="nb-NO" sz="1100" i="1" u="none" dirty="0">
                <a:latin typeface="+mn-lt"/>
              </a:rPr>
              <a:t> </a:t>
            </a:r>
            <a:r>
              <a:rPr lang="nb-NO" sz="1100" dirty="0">
                <a:latin typeface="+mn-lt"/>
              </a:rPr>
              <a:t>Minst 6 symptomer, hvorav minst 2 kjernesymptomer</a:t>
            </a:r>
          </a:p>
          <a:p>
            <a:pPr marL="171450" indent="-171450">
              <a:buFontTx/>
              <a:buChar char="-"/>
            </a:pPr>
            <a:r>
              <a:rPr lang="en-GB" sz="1100" b="0" i="1" u="none" dirty="0" err="1">
                <a:latin typeface="+mn-lt"/>
              </a:rPr>
              <a:t>Alvorlig</a:t>
            </a:r>
            <a:r>
              <a:rPr lang="en-GB" sz="1100" b="0" i="1" u="none" dirty="0">
                <a:latin typeface="+mn-lt"/>
              </a:rPr>
              <a:t> </a:t>
            </a:r>
            <a:r>
              <a:rPr lang="en-GB" sz="1100" b="0" i="1" u="none" dirty="0" err="1">
                <a:latin typeface="+mn-lt"/>
              </a:rPr>
              <a:t>depresjon</a:t>
            </a:r>
            <a:r>
              <a:rPr lang="en-GB" sz="1100" b="0" i="1" u="none" dirty="0">
                <a:latin typeface="+mn-lt"/>
              </a:rPr>
              <a:t>: </a:t>
            </a:r>
            <a:r>
              <a:rPr lang="nb-NO" sz="1100" dirty="0">
                <a:latin typeface="+mn-lt"/>
              </a:rPr>
              <a:t>Minst 8 symptomer, hvorav 3 kjernesymptomer </a:t>
            </a:r>
          </a:p>
          <a:p>
            <a:pPr marL="0" indent="0" eaLnBrk="1" hangingPunct="1">
              <a:buFontTx/>
              <a:buNone/>
            </a:pPr>
            <a:endParaRPr lang="nb-NO" altLang="nb-NO" sz="1100" baseline="0" dirty="0">
              <a:latin typeface="+mn-lt"/>
            </a:endParaRPr>
          </a:p>
          <a:p>
            <a:pPr marL="0" indent="0" eaLnBrk="1" hangingPunct="1">
              <a:buFontTx/>
              <a:buNone/>
            </a:pPr>
            <a:r>
              <a:rPr lang="nb-NO" altLang="nb-NO" sz="1100" u="sng" baseline="0" dirty="0">
                <a:latin typeface="+mn-lt"/>
              </a:rPr>
              <a:t>Kilde</a:t>
            </a:r>
            <a:r>
              <a:rPr lang="nb-NO" altLang="nb-NO" sz="1100" baseline="0" dirty="0">
                <a:latin typeface="+mn-lt"/>
              </a:rPr>
              <a:t>: </a:t>
            </a:r>
            <a:r>
              <a:rPr lang="nb-NO" altLang="nb-NO" sz="1100" dirty="0">
                <a:latin typeface="+mn-lt"/>
              </a:rPr>
              <a:t>Oversatt fra ICD-10 forskningskriterier (grønn bok), Skjelstad (2021). </a:t>
            </a:r>
          </a:p>
        </p:txBody>
      </p:sp>
    </p:spTree>
    <p:extLst>
      <p:ext uri="{BB962C8B-B14F-4D97-AF65-F5344CB8AC3E}">
        <p14:creationId xmlns:p14="http://schemas.microsoft.com/office/powerpoint/2010/main" val="3171092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anose="020B0604030504040204" pitchFamily="34" charset="0"/>
              </a:defRPr>
            </a:lvl1pPr>
            <a:lvl2pPr marL="742950" indent="-285750" eaLnBrk="0" hangingPunct="0">
              <a:defRPr sz="1400">
                <a:solidFill>
                  <a:schemeClr val="tx1"/>
                </a:solidFill>
                <a:latin typeface="Verdana" panose="020B0604030504040204" pitchFamily="34" charset="0"/>
              </a:defRPr>
            </a:lvl2pPr>
            <a:lvl3pPr marL="1143000" indent="-228600" eaLnBrk="0" hangingPunct="0">
              <a:defRPr sz="1400">
                <a:solidFill>
                  <a:schemeClr val="tx1"/>
                </a:solidFill>
                <a:latin typeface="Verdana" panose="020B0604030504040204" pitchFamily="34" charset="0"/>
              </a:defRPr>
            </a:lvl3pPr>
            <a:lvl4pPr marL="1600200" indent="-228600" eaLnBrk="0" hangingPunct="0">
              <a:defRPr sz="1400">
                <a:solidFill>
                  <a:schemeClr val="tx1"/>
                </a:solidFill>
                <a:latin typeface="Verdana" panose="020B0604030504040204" pitchFamily="34" charset="0"/>
              </a:defRPr>
            </a:lvl4pPr>
            <a:lvl5pPr marL="2057400" indent="-228600" eaLnBrk="0" hangingPunct="0">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86B1DB"/>
              </a:buClr>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86B1DB"/>
              </a:buClr>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86B1DB"/>
              </a:buClr>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86B1DB"/>
              </a:buClr>
              <a:defRPr sz="1400">
                <a:solidFill>
                  <a:schemeClr val="tx1"/>
                </a:solidFill>
                <a:latin typeface="Verdana" panose="020B0604030504040204" pitchFamily="34" charset="0"/>
              </a:defRPr>
            </a:lvl9pPr>
          </a:lstStyle>
          <a:p>
            <a:pPr eaLnBrk="1" hangingPunct="1"/>
            <a:fld id="{84DF8833-D619-4A99-A5C3-A89F62616C21}" type="slidenum">
              <a:rPr lang="nb-NO" altLang="nb-NO" sz="1200"/>
              <a:pPr eaLnBrk="1" hangingPunct="1"/>
              <a:t>8</a:t>
            </a:fld>
            <a:endParaRPr lang="nb-NO" altLang="nb-NO" sz="1200"/>
          </a:p>
        </p:txBody>
      </p:sp>
      <p:sp>
        <p:nvSpPr>
          <p:cNvPr id="9421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100" b="0" i="1" dirty="0"/>
              <a:t>Det er verdt å bruke tid på denne plansjen</a:t>
            </a:r>
            <a:r>
              <a:rPr lang="nb-NO" altLang="nb-NO" sz="1100" b="0" i="1" baseline="0" dirty="0"/>
              <a:t> slik at deltagerne forstår sammenhengene.</a:t>
            </a:r>
            <a:endParaRPr lang="nb-NO" altLang="nb-NO" sz="1100" b="0" i="1" dirty="0"/>
          </a:p>
          <a:p>
            <a:pPr marL="171450" indent="-171450" eaLnBrk="1" hangingPunct="1">
              <a:spcBef>
                <a:spcPct val="0"/>
              </a:spcBef>
              <a:buFontTx/>
              <a:buChar char="-"/>
            </a:pPr>
            <a:endParaRPr lang="nb-NO" altLang="nb-NO" sz="1100" dirty="0"/>
          </a:p>
          <a:p>
            <a:pPr marL="0" indent="0" eaLnBrk="1" hangingPunct="1">
              <a:spcBef>
                <a:spcPct val="0"/>
              </a:spcBef>
              <a:buFontTx/>
              <a:buNone/>
            </a:pPr>
            <a:r>
              <a:rPr lang="nb-NO" altLang="nb-NO" sz="1100" b="1" dirty="0"/>
              <a:t>Tekst: </a:t>
            </a:r>
          </a:p>
          <a:p>
            <a:pPr marL="0" indent="0" eaLnBrk="1" hangingPunct="1">
              <a:spcBef>
                <a:spcPct val="0"/>
              </a:spcBef>
              <a:buFontTx/>
              <a:buNone/>
            </a:pPr>
            <a:r>
              <a:rPr lang="nb-NO" altLang="nb-NO" sz="1100" dirty="0"/>
              <a:t>Depresjon er en psykisk sykdom som går til angrep på selvet,</a:t>
            </a:r>
            <a:r>
              <a:rPr lang="nb-NO" altLang="nb-NO" sz="1100" baseline="0" dirty="0"/>
              <a:t> altså den grunnleggende opplevelsen av hvem vi er. </a:t>
            </a:r>
            <a:r>
              <a:rPr lang="nb-NO" altLang="nb-NO" sz="1100" dirty="0"/>
              <a:t>På samme måte som man kan komme inn i en manispiral,</a:t>
            </a:r>
            <a:r>
              <a:rPr lang="nb-NO" altLang="nb-NO" sz="1100" baseline="0" dirty="0"/>
              <a:t> kan man komme inn i en depresjonsspiral </a:t>
            </a:r>
            <a:r>
              <a:rPr lang="nb-NO" altLang="nb-NO" sz="1100" dirty="0"/>
              <a:t>der tankeprosesser, tankeinnhold, følelser og atferd forsterker hverandre gjensidig. </a:t>
            </a:r>
          </a:p>
          <a:p>
            <a:pPr marL="171450" indent="-171450">
              <a:spcBef>
                <a:spcPct val="0"/>
              </a:spcBef>
              <a:buClrTx/>
              <a:buFontTx/>
              <a:buChar char="-"/>
            </a:pPr>
            <a:r>
              <a:rPr lang="nb-NO" altLang="nb-NO" sz="1100" b="0" u="sng" dirty="0"/>
              <a:t>Tankeprosesser: </a:t>
            </a:r>
          </a:p>
          <a:p>
            <a:pPr marL="628650" lvl="1" indent="-171450">
              <a:spcBef>
                <a:spcPct val="0"/>
              </a:spcBef>
              <a:buClrTx/>
              <a:buFontTx/>
              <a:buChar char="-"/>
            </a:pPr>
            <a:r>
              <a:rPr lang="nb-NO" altLang="nb-NO" sz="1100" baseline="0" dirty="0">
                <a:latin typeface="+mn-lt"/>
              </a:rPr>
              <a:t>Man t</a:t>
            </a:r>
            <a:r>
              <a:rPr lang="nb-NO" altLang="nb-NO" sz="1100" dirty="0">
                <a:latin typeface="+mn-lt"/>
              </a:rPr>
              <a:t>enker saktere, får redusert</a:t>
            </a:r>
            <a:r>
              <a:rPr lang="nb-NO" altLang="nb-NO" sz="1100" baseline="0" dirty="0">
                <a:latin typeface="+mn-lt"/>
              </a:rPr>
              <a:t> </a:t>
            </a:r>
            <a:r>
              <a:rPr lang="nb-NO" altLang="nb-NO" sz="1100" dirty="0">
                <a:latin typeface="+mn-lt"/>
              </a:rPr>
              <a:t>konsentrasjon, oppmerksomhet, utholdenhet, kan bli ubesluttsom og</a:t>
            </a:r>
            <a:r>
              <a:rPr lang="nb-NO" altLang="nb-NO" sz="1100" baseline="0" dirty="0">
                <a:latin typeface="+mn-lt"/>
              </a:rPr>
              <a:t> legger merke til og huske det negative. Læringsevnen og hukommelsen svekkes. </a:t>
            </a:r>
            <a:endParaRPr lang="nb-NO" altLang="nb-NO" sz="1100" baseline="0" dirty="0"/>
          </a:p>
          <a:p>
            <a:pPr marL="171450" indent="-171450" eaLnBrk="1" hangingPunct="1">
              <a:spcBef>
                <a:spcPct val="0"/>
              </a:spcBef>
              <a:buFontTx/>
              <a:buChar char="-"/>
            </a:pPr>
            <a:r>
              <a:rPr lang="nb-NO" altLang="nb-NO" sz="1100" b="0" u="sng" baseline="0" dirty="0"/>
              <a:t>Tankeinnhold: </a:t>
            </a:r>
          </a:p>
          <a:p>
            <a:pPr marL="628650" lvl="1" indent="-171450" eaLnBrk="1" hangingPunct="1">
              <a:spcBef>
                <a:spcPct val="0"/>
              </a:spcBef>
              <a:buFontTx/>
              <a:buChar char="-"/>
            </a:pPr>
            <a:r>
              <a:rPr lang="nb-NO" altLang="nb-NO" sz="1100" baseline="0" dirty="0"/>
              <a:t>Når man er deprimert er det som om man opprettholder normale forventninger og krav til seg selv, til tross for at man er deprimert og har redusert kapasitet. Man kritiserer seg selv for ikke å klare å fungere på normal måte. Gapet mellom normal og depressiv fungering gjør at man føler at man ikke er bra nok, ikke strekker til, kommer til kort, skuffer, svikter, feiler. </a:t>
            </a:r>
          </a:p>
          <a:p>
            <a:pPr marL="628650" lvl="1" indent="-171450" eaLnBrk="1" hangingPunct="1">
              <a:spcBef>
                <a:spcPct val="0"/>
              </a:spcBef>
              <a:buFontTx/>
              <a:buChar char="-"/>
            </a:pPr>
            <a:r>
              <a:rPr lang="nb-NO" altLang="nb-NO" sz="1100" baseline="0" dirty="0"/>
              <a:t>Selvfølelsen/opplevelsen av egenverdi rammes (skam). Man tenker at man «burde» ha gjort og «må» gjøre ting for å være bra nok (skyldfølelse som rammer selvfølelsen). </a:t>
            </a:r>
          </a:p>
          <a:p>
            <a:pPr marL="628650" lvl="1" indent="-171450" eaLnBrk="1" hangingPunct="1">
              <a:spcBef>
                <a:spcPct val="0"/>
              </a:spcBef>
              <a:buFontTx/>
              <a:buChar char="-"/>
            </a:pPr>
            <a:r>
              <a:rPr lang="nb-NO" altLang="nb-NO" sz="1100" baseline="0" dirty="0"/>
              <a:t>Selvkritiskheten gjenspeiles også i hvordan man tenker at andre opplever en. Følelser av utilstrekkelighet/udugelighet mørklegger tankene både om fortid, nåtid og framtid (pessimisme). </a:t>
            </a:r>
          </a:p>
          <a:p>
            <a:pPr marL="171450" indent="-171450" eaLnBrk="1" hangingPunct="1">
              <a:spcBef>
                <a:spcPct val="0"/>
              </a:spcBef>
              <a:buFontTx/>
              <a:buChar char="-"/>
            </a:pPr>
            <a:r>
              <a:rPr lang="nb-NO" altLang="nb-NO" sz="1100" b="0" u="sng" baseline="0" dirty="0"/>
              <a:t>Følelser</a:t>
            </a:r>
            <a:r>
              <a:rPr lang="nb-NO" altLang="nb-NO" sz="1100" b="0" u="none" baseline="0" dirty="0"/>
              <a:t>: </a:t>
            </a:r>
          </a:p>
          <a:p>
            <a:pPr marL="628650" lvl="1" indent="-171450" eaLnBrk="1" hangingPunct="1">
              <a:spcBef>
                <a:spcPct val="0"/>
              </a:spcBef>
              <a:buFontTx/>
              <a:buChar char="-"/>
            </a:pPr>
            <a:r>
              <a:rPr lang="nb-NO" altLang="nb-NO" sz="1100" baseline="0" dirty="0"/>
              <a:t>Det er viktig å understreke at depresjoner kan oppleves forskjellig. Noen ganger oppleves sterke følelser som tristhet, mens andre ganger oppleves fravær av følelser i form av likegyldighet, følelsesflathet, apati og tomhet. Da kan alt føles meningsløst. Hva vi føler påvirker tenkningen og motsatt.</a:t>
            </a:r>
          </a:p>
          <a:p>
            <a:pPr marL="171450" indent="-171450" eaLnBrk="1" hangingPunct="1">
              <a:spcBef>
                <a:spcPct val="0"/>
              </a:spcBef>
              <a:buFontTx/>
              <a:buChar char="-"/>
            </a:pPr>
            <a:r>
              <a:rPr lang="nb-NO" altLang="nb-NO" sz="1100" b="0" u="sng" baseline="0" dirty="0"/>
              <a:t>Atferd: </a:t>
            </a:r>
          </a:p>
          <a:p>
            <a:pPr marL="628650" lvl="1" indent="-171450" eaLnBrk="1" hangingPunct="1">
              <a:spcBef>
                <a:spcPct val="0"/>
              </a:spcBef>
              <a:buFontTx/>
              <a:buChar char="-"/>
            </a:pPr>
            <a:r>
              <a:rPr lang="nb-NO" altLang="nb-NO" sz="1100" baseline="0" dirty="0"/>
              <a:t>Energien er lavere. Vanligvis er også bevegelsestempoet lavere og kan stoppe helt opp (handlingslammet). </a:t>
            </a:r>
          </a:p>
          <a:p>
            <a:pPr marL="628650" lvl="1" indent="-171450" eaLnBrk="1" hangingPunct="1">
              <a:spcBef>
                <a:spcPct val="0"/>
              </a:spcBef>
              <a:buFontTx/>
              <a:buChar char="-"/>
            </a:pPr>
            <a:r>
              <a:rPr lang="nb-NO" altLang="nb-NO" sz="1100" baseline="0" dirty="0"/>
              <a:t>Mangel på vitalitet gjør mimikken fattig, ansiktsuttrykket stivt og trist, stemmen monoton og man snakker lavt, sakte, med få ord og med l</a:t>
            </a:r>
            <a:r>
              <a:rPr lang="nb-NO" altLang="nb-NO" sz="1100" dirty="0"/>
              <a:t>atenstid. </a:t>
            </a:r>
          </a:p>
          <a:p>
            <a:pPr marL="628650" lvl="1" indent="-171450" eaLnBrk="1" hangingPunct="1">
              <a:spcBef>
                <a:spcPct val="0"/>
              </a:spcBef>
              <a:buFontTx/>
              <a:buChar char="-"/>
            </a:pPr>
            <a:r>
              <a:rPr lang="nb-NO" altLang="nb-NO" sz="1100" dirty="0"/>
              <a:t>Kroppsholdningen er lutet: kroppen trekkes sammen i en beskyttet og mest mulig usynlig positur. </a:t>
            </a:r>
          </a:p>
          <a:p>
            <a:pPr marL="628650" lvl="1" indent="-171450" eaLnBrk="1" hangingPunct="1">
              <a:spcBef>
                <a:spcPct val="0"/>
              </a:spcBef>
              <a:buFontTx/>
              <a:buChar char="-"/>
            </a:pPr>
            <a:r>
              <a:rPr lang="nb-NO" altLang="nb-NO" sz="1100" dirty="0"/>
              <a:t>Ved</a:t>
            </a:r>
            <a:r>
              <a:rPr lang="nb-NO" altLang="nb-NO" sz="1100" baseline="0" dirty="0"/>
              <a:t> opplevd tristhet kan man gråte.</a:t>
            </a:r>
            <a:r>
              <a:rPr lang="nb-NO" altLang="nb-NO" sz="1100" dirty="0"/>
              <a:t> </a:t>
            </a:r>
          </a:p>
          <a:p>
            <a:pPr marL="628650" lvl="1" indent="-171450" eaLnBrk="1" hangingPunct="1">
              <a:spcBef>
                <a:spcPct val="0"/>
              </a:spcBef>
              <a:buFontTx/>
              <a:buChar char="-"/>
            </a:pPr>
            <a:r>
              <a:rPr lang="nb-NO" altLang="nb-NO" sz="1100" dirty="0"/>
              <a:t>Man kan få søvnvansker med for lite og dårlig søvn (vansker med innsovning, hyppige oppvåkninger og for tidlig oppvåkning) eller for mye søvn. </a:t>
            </a:r>
          </a:p>
          <a:p>
            <a:pPr marL="628650" lvl="1" indent="-171450" eaLnBrk="1" hangingPunct="1">
              <a:spcBef>
                <a:spcPct val="0"/>
              </a:spcBef>
              <a:buFontTx/>
              <a:buChar char="-"/>
            </a:pPr>
            <a:r>
              <a:rPr lang="nb-NO" altLang="nb-NO" sz="1100" dirty="0"/>
              <a:t>Redusert matlyst reduserer matinntaket og svekker energinivået ytterligere. Andre kan spise mer (trøstespise?). Man trekker seg unna andre mennesker/isolerer seg.  </a:t>
            </a:r>
          </a:p>
          <a:p>
            <a:pPr marL="171450" indent="-171450" eaLnBrk="1" hangingPunct="1">
              <a:spcBef>
                <a:spcPct val="0"/>
              </a:spcBef>
              <a:buFontTx/>
              <a:buChar char="-"/>
            </a:pPr>
            <a:endParaRPr lang="nb-NO" altLang="nb-NO" sz="1100" baseline="0" dirty="0"/>
          </a:p>
          <a:p>
            <a:pPr marL="0" indent="0" eaLnBrk="1" hangingPunct="1">
              <a:spcBef>
                <a:spcPct val="0"/>
              </a:spcBef>
              <a:buFontTx/>
              <a:buNone/>
            </a:pPr>
            <a:r>
              <a:rPr lang="nb-NO" altLang="nb-NO" sz="1100" baseline="0" dirty="0"/>
              <a:t>SPØRSMÅL:</a:t>
            </a:r>
          </a:p>
          <a:p>
            <a:pPr marL="0" indent="0" eaLnBrk="1" hangingPunct="1">
              <a:spcBef>
                <a:spcPct val="0"/>
              </a:spcBef>
              <a:buFontTx/>
              <a:buNone/>
            </a:pPr>
            <a:r>
              <a:rPr lang="nb-NO" altLang="nb-NO" sz="1100" b="0" i="1" u="none" dirty="0"/>
              <a:t>Spør deltagerne om deres erfaringer med hvordan tanker, følelser og atferd forsterker hverandre i en spiral.</a:t>
            </a:r>
            <a:endParaRPr lang="nb-NO" altLang="nb-NO" sz="1100" b="0" i="1" u="none" baseline="0" dirty="0"/>
          </a:p>
          <a:p>
            <a:pPr marL="0" indent="0" eaLnBrk="1" hangingPunct="1">
              <a:spcBef>
                <a:spcPct val="0"/>
              </a:spcBef>
              <a:buFontTx/>
              <a:buNone/>
            </a:pPr>
            <a:endParaRPr lang="nb-NO" altLang="nb-NO" sz="1100" baseline="0" dirty="0"/>
          </a:p>
          <a:p>
            <a:pPr marL="0" indent="0" eaLnBrk="1" hangingPunct="1">
              <a:spcBef>
                <a:spcPct val="0"/>
              </a:spcBef>
              <a:buFontTx/>
              <a:buNone/>
            </a:pPr>
            <a:r>
              <a:rPr lang="nb-NO" altLang="nb-NO" sz="1100" u="sng" baseline="0" dirty="0"/>
              <a:t>Tilleggsinformasjon ved behov:</a:t>
            </a:r>
          </a:p>
          <a:p>
            <a:pPr marL="171450" indent="-171450" eaLnBrk="1" hangingPunct="1">
              <a:spcBef>
                <a:spcPct val="0"/>
              </a:spcBef>
              <a:buFontTx/>
              <a:buChar char="-"/>
            </a:pPr>
            <a:r>
              <a:rPr lang="nb-NO" altLang="nb-NO" sz="1100" baseline="0" dirty="0"/>
              <a:t>Selvkritiskheten og den lave egenomsorgen som mange erfarer, forverrer depresjonen. Vi skal snakke om hvordan håndtere depresjon senere i kurset. En ting som kan bremse </a:t>
            </a:r>
            <a:r>
              <a:rPr lang="nb-NO" altLang="nb-NO" sz="1100" baseline="0" dirty="0" err="1"/>
              <a:t>depresjonspiralen</a:t>
            </a:r>
            <a:r>
              <a:rPr lang="nb-NO" altLang="nb-NO" sz="1100" baseline="0" dirty="0"/>
              <a:t> er å akseptere situasjonen, tenke at dette handler om sykdom i en viss tidsperiode, ikke om dårlige personlige egenskaper som manglende vilje eller latskap. Hvis man klarer dette, og klarer å justere ambisjonsnivået og fokusere på det som er overkommelig /realistisk å få til i tilstanden, vil depresjonen være lettere å bære. For mange legger det sten til egen byrde at også pårørende og andre er kritiske og ber personen om å «ta seg sammen» eller «skjerpe seg». </a:t>
            </a:r>
          </a:p>
          <a:p>
            <a:pPr marL="0" indent="0" eaLnBrk="1" hangingPunct="1">
              <a:spcBef>
                <a:spcPct val="0"/>
              </a:spcBef>
              <a:buFontTx/>
              <a:buNone/>
            </a:pPr>
            <a:endParaRPr lang="nb-NO" altLang="nb-NO" sz="1100" baseline="0" dirty="0"/>
          </a:p>
        </p:txBody>
      </p:sp>
    </p:spTree>
    <p:extLst>
      <p:ext uri="{BB962C8B-B14F-4D97-AF65-F5344CB8AC3E}">
        <p14:creationId xmlns:p14="http://schemas.microsoft.com/office/powerpoint/2010/main" val="1464483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fld id="{3285EA4A-60C2-4ECE-9583-3D2D1E12D327}" type="slidenum">
              <a:rPr lang="nb-NO" altLang="nb-NO"/>
              <a:pPr eaLnBrk="1" hangingPunct="1"/>
              <a:t>9</a:t>
            </a:fld>
            <a:endParaRPr lang="nb-NO" altLang="nb-NO"/>
          </a:p>
        </p:txBody>
      </p:sp>
      <p:sp>
        <p:nvSpPr>
          <p:cNvPr id="30723" name="Rectangle 1026"/>
          <p:cNvSpPr>
            <a:spLocks noGrp="1" noRot="1" noChangeAspect="1" noChangeArrowheads="1" noTextEdit="1"/>
          </p:cNvSpPr>
          <p:nvPr>
            <p:ph type="sldImg"/>
          </p:nvPr>
        </p:nvSpPr>
        <p:spPr>
          <a:ln/>
        </p:spPr>
      </p:sp>
      <p:sp>
        <p:nvSpPr>
          <p:cNvPr id="307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nb-NO" altLang="nb-NO" sz="1100" b="1" dirty="0"/>
              <a:t>Tekst: </a:t>
            </a:r>
          </a:p>
          <a:p>
            <a:pPr marL="0" indent="0" eaLnBrk="1" hangingPunct="1">
              <a:buFont typeface="Arial" panose="020B0604020202020204" pitchFamily="34" charset="0"/>
              <a:buNone/>
            </a:pPr>
            <a:r>
              <a:rPr lang="nb-NO" altLang="nb-NO" sz="1100" b="0" dirty="0"/>
              <a:t>Ved</a:t>
            </a:r>
            <a:r>
              <a:rPr lang="nb-NO" altLang="nb-NO" sz="1100" b="0" baseline="0" dirty="0"/>
              <a:t> maskert depresjon er d</a:t>
            </a:r>
            <a:r>
              <a:rPr lang="nb-NO" altLang="nb-NO" sz="1100" dirty="0"/>
              <a:t>epresjonssymptomene tilstede, men er vanskelige å oppdage da det kliniske bildet domineres av andre mer fremtredende symptomer, slik som stort alkoholforbruk. </a:t>
            </a:r>
          </a:p>
          <a:p>
            <a:pPr marL="171450" indent="-171450">
              <a:spcBef>
                <a:spcPct val="70000"/>
              </a:spcBef>
              <a:buFont typeface="Arial" panose="020B0604020202020204" pitchFamily="34" charset="0"/>
              <a:buChar char="•"/>
            </a:pPr>
            <a:r>
              <a:rPr lang="nb-NO" altLang="nb-NO" sz="1100" dirty="0"/>
              <a:t>Den depressive tilstanden kan skjules av:</a:t>
            </a:r>
          </a:p>
          <a:p>
            <a:pPr marL="628650" lvl="1" indent="-171450" eaLnBrk="1" hangingPunct="1">
              <a:buFont typeface="Arial" panose="020B0604020202020204" pitchFamily="34" charset="0"/>
              <a:buChar char="•"/>
            </a:pPr>
            <a:r>
              <a:rPr lang="nb-NO" altLang="nb-NO" sz="1100" dirty="0"/>
              <a:t>irritabilitet</a:t>
            </a:r>
          </a:p>
          <a:p>
            <a:pPr marL="628650" marR="0" lvl="1" indent="-171450" algn="l" defTabSz="914400" rtl="0" eaLnBrk="1" fontAlgn="auto" latinLnBrk="0" hangingPunct="1">
              <a:lnSpc>
                <a:spcPct val="100000"/>
              </a:lnSpc>
              <a:spcBef>
                <a:spcPts val="0"/>
              </a:spcBef>
              <a:spcAft>
                <a:spcPts val="0"/>
              </a:spcAft>
              <a:buSzTx/>
              <a:buFont typeface="Arial" panose="020B0604020202020204" pitchFamily="34" charset="0"/>
              <a:buChar char="•"/>
              <a:tabLst/>
              <a:defRPr/>
            </a:pPr>
            <a:r>
              <a:rPr lang="nb-NO" altLang="nb-NO" sz="1100" dirty="0"/>
              <a:t>stort alkoholkonsum eller økt forbruk av andre rusmidler. Depresjonen kan være skjult både for personen selv, pårørende og helsepersonell. For eksempel merkes et behov for å drikke mer, mens problemet er økende depresjon</a:t>
            </a:r>
          </a:p>
          <a:p>
            <a:pPr marL="628650" lvl="1" indent="-171450" eaLnBrk="1" hangingPunct="1">
              <a:buFont typeface="Arial" panose="020B0604020202020204" pitchFamily="34" charset="0"/>
              <a:buChar char="•"/>
            </a:pPr>
            <a:r>
              <a:rPr lang="nb-NO" altLang="nb-NO" sz="1100" dirty="0"/>
              <a:t>angst og uro</a:t>
            </a:r>
          </a:p>
          <a:p>
            <a:pPr marL="628650" lvl="1" indent="-171450" eaLnBrk="1" hangingPunct="1">
              <a:buFont typeface="Arial" panose="020B0604020202020204" pitchFamily="34" charset="0"/>
              <a:buChar char="•"/>
            </a:pPr>
            <a:r>
              <a:rPr lang="nb-NO" altLang="nb-NO" sz="1100" dirty="0"/>
              <a:t>forverring av tidligere angstplager, f.eks. fobier, tvangstanker eller hypokondriske tanker</a:t>
            </a:r>
          </a:p>
          <a:p>
            <a:pPr marL="628650" lvl="1" indent="-171450" eaLnBrk="1" hangingPunct="1">
              <a:buFont typeface="Arial" panose="020B0604020202020204" pitchFamily="34" charset="0"/>
              <a:buChar char="•"/>
            </a:pPr>
            <a:r>
              <a:rPr lang="nb-NO" altLang="nb-NO" sz="1100" dirty="0"/>
              <a:t>at humøret kan bedres ved hyggelige hendelser</a:t>
            </a:r>
            <a:endParaRPr lang="nb-NO" altLang="nb-NO" sz="1100" baseline="0" dirty="0"/>
          </a:p>
          <a:p>
            <a:pPr marL="914400" lvl="1" indent="-457200" eaLnBrk="1" hangingPunct="1">
              <a:buClr>
                <a:srgbClr val="00338D"/>
              </a:buClr>
              <a:buFont typeface="Arial" panose="020B0604020202020204" pitchFamily="34" charset="0"/>
              <a:buChar char="•"/>
            </a:pPr>
            <a:endParaRPr lang="nb-NO" altLang="nb-NO" sz="1100" baseline="0" dirty="0"/>
          </a:p>
          <a:p>
            <a:pPr marL="0" lvl="0" indent="0" eaLnBrk="1" hangingPunct="1">
              <a:buClr>
                <a:srgbClr val="00338D"/>
              </a:buClr>
              <a:buFont typeface="Arial" panose="020B0604020202020204" pitchFamily="34" charset="0"/>
              <a:buNone/>
            </a:pPr>
            <a:r>
              <a:rPr lang="nb-NO" altLang="nb-NO" sz="1100" u="sng" baseline="0" dirty="0"/>
              <a:t>Tilleggsinformasjon ved behov:</a:t>
            </a:r>
          </a:p>
          <a:p>
            <a:pPr marL="171450" marR="0" lvl="0" indent="-171450" algn="l" defTabSz="914400" rtl="0" eaLnBrk="1" fontAlgn="auto" latinLnBrk="0" hangingPunct="1">
              <a:lnSpc>
                <a:spcPct val="100000"/>
              </a:lnSpc>
              <a:spcBef>
                <a:spcPts val="0"/>
              </a:spcBef>
              <a:spcAft>
                <a:spcPts val="0"/>
              </a:spcAft>
              <a:buClr>
                <a:srgbClr val="00338D"/>
              </a:buClr>
              <a:buSzTx/>
              <a:buFontTx/>
              <a:buChar char="-"/>
              <a:tabLst/>
              <a:defRPr/>
            </a:pPr>
            <a:r>
              <a:rPr lang="nb-NO" altLang="nb-NO" sz="1100" dirty="0"/>
              <a:t>Atypisk depresjon (</a:t>
            </a:r>
            <a:r>
              <a:rPr lang="nb-NO" altLang="nb-NO" sz="1100" baseline="0" dirty="0"/>
              <a:t>beskrevet under </a:t>
            </a:r>
            <a:r>
              <a:rPr lang="nb-NO" altLang="nb-NO" sz="1100" dirty="0"/>
              <a:t>tilleggsinformasjonen til lysbildet «Kjennetegn på depresjon») kjennetegnes ved </a:t>
            </a:r>
            <a:r>
              <a:rPr lang="nb-NO" altLang="nb-NO" sz="1100" baseline="0" dirty="0"/>
              <a:t>at humøret kan bedres ved hyggelige hendelser. Personen kan respondere</a:t>
            </a:r>
            <a:r>
              <a:rPr lang="nb-NO" altLang="nb-NO" sz="1100" dirty="0"/>
              <a:t> positivt i</a:t>
            </a:r>
            <a:r>
              <a:rPr lang="nb-NO" altLang="nb-NO" sz="1100" baseline="0" dirty="0"/>
              <a:t> </a:t>
            </a:r>
            <a:r>
              <a:rPr lang="nb-NO" altLang="nb-NO" sz="1100" dirty="0"/>
              <a:t>sosiale sammenhenger og framstå som upåfallende der og da. </a:t>
            </a:r>
            <a:r>
              <a:rPr lang="nb-NO" altLang="nb-NO" sz="1100" baseline="0" dirty="0"/>
              <a:t>Den midlertidige symptomlettelsen kan gjøre det vanskelig for andre å skjønne at personen egentlig er deprimert. </a:t>
            </a:r>
          </a:p>
          <a:p>
            <a:pPr marL="0" marR="0" lvl="0" indent="0" algn="l" defTabSz="914400" rtl="0" eaLnBrk="1" fontAlgn="auto" latinLnBrk="0" hangingPunct="1">
              <a:lnSpc>
                <a:spcPct val="100000"/>
              </a:lnSpc>
              <a:spcBef>
                <a:spcPts val="0"/>
              </a:spcBef>
              <a:spcAft>
                <a:spcPts val="0"/>
              </a:spcAft>
              <a:buClr>
                <a:srgbClr val="00338D"/>
              </a:buClr>
              <a:buSzTx/>
              <a:buFontTx/>
              <a:buNone/>
              <a:tabLst/>
              <a:defRPr/>
            </a:pPr>
            <a:endParaRPr lang="nb-NO" altLang="nb-NO" sz="1100" baseline="0" dirty="0"/>
          </a:p>
          <a:p>
            <a:pPr marL="0" lvl="0" indent="0" eaLnBrk="1" hangingPunct="1">
              <a:buClr>
                <a:srgbClr val="00338D"/>
              </a:buClr>
              <a:buFont typeface="Arial" panose="020B0604020202020204" pitchFamily="34" charset="0"/>
              <a:buNone/>
            </a:pPr>
            <a:endParaRPr lang="nb-NO" altLang="nb-NO" sz="1100" u="sng" baseline="0" dirty="0"/>
          </a:p>
        </p:txBody>
      </p:sp>
    </p:spTree>
    <p:extLst>
      <p:ext uri="{BB962C8B-B14F-4D97-AF65-F5344CB8AC3E}">
        <p14:creationId xmlns:p14="http://schemas.microsoft.com/office/powerpoint/2010/main" val="2660375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dirty="0"/>
              <a:t>Klikk for å redigere tittelstil</a:t>
            </a:r>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712811337"/>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952752678"/>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147907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296746756"/>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4D3D85-9AC8-84E6-B8C9-20981DEEC7D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35E624E-502F-6227-39B4-CB26004E3AB4}"/>
              </a:ext>
            </a:extLst>
          </p:cNvPr>
          <p:cNvSpPr>
            <a:spLocks noGrp="1"/>
          </p:cNvSpPr>
          <p:nvPr>
            <p:ph sz="half" idx="1"/>
          </p:nvPr>
        </p:nvSpPr>
        <p:spPr>
          <a:xfrm>
            <a:off x="695325" y="1957387"/>
            <a:ext cx="5181600" cy="4351338"/>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B2E7829B-5770-9DFC-946E-734E526F15C1}"/>
              </a:ext>
            </a:extLst>
          </p:cNvPr>
          <p:cNvSpPr>
            <a:spLocks noGrp="1"/>
          </p:cNvSpPr>
          <p:nvPr>
            <p:ph sz="half" idx="2"/>
          </p:nvPr>
        </p:nvSpPr>
        <p:spPr>
          <a:xfrm>
            <a:off x="6315074" y="1957387"/>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DA5021FD-EB2E-C366-6A65-12C8B3777E02}"/>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6" name="Plassholder for bunntekst 5">
            <a:extLst>
              <a:ext uri="{FF2B5EF4-FFF2-40B4-BE49-F238E27FC236}">
                <a16:creationId xmlns:a16="http://schemas.microsoft.com/office/drawing/2014/main" id="{C9DC511E-6863-27A8-688E-FC3DC8351A0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F8BF91F-CAA2-FB84-0E5C-C7A29D712BB1}"/>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860795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6B828C-667A-2B13-8511-E33CD7FCC6C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F0FF130D-7310-4E41-72A9-6B33710E1077}"/>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4" name="Plassholder for bunntekst 3">
            <a:extLst>
              <a:ext uri="{FF2B5EF4-FFF2-40B4-BE49-F238E27FC236}">
                <a16:creationId xmlns:a16="http://schemas.microsoft.com/office/drawing/2014/main" id="{3DF81875-1D92-BACC-D2B6-A79607DF495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551865E-5970-15E9-F084-9F6A684852E9}"/>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853064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95828A35-7E24-4350-849F-5FA916A7A985}" type="datetimeFigureOut">
              <a:rPr lang="nb-NO" smtClean="0"/>
              <a:t>19.12.2024</a:t>
            </a:fld>
            <a:endParaRPr lang="nb-NO"/>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265B449E-B2BF-4413-8619-DBC99474E968}" type="slidenum">
              <a:rPr lang="nb-NO" smtClean="0"/>
              <a:t>‹#›</a:t>
            </a:fld>
            <a:endParaRPr lang="nb-NO"/>
          </a:p>
        </p:txBody>
      </p:sp>
    </p:spTree>
    <p:extLst>
      <p:ext uri="{BB962C8B-B14F-4D97-AF65-F5344CB8AC3E}">
        <p14:creationId xmlns:p14="http://schemas.microsoft.com/office/powerpoint/2010/main" val="24096469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p15:clr>
            <a:srgbClr val="F26B43"/>
          </p15:clr>
        </p15:guide>
        <p15:guide id="6" pos="7242">
          <p15:clr>
            <a:srgbClr val="F26B43"/>
          </p15:clr>
        </p15:guide>
        <p15:guide id="7" orient="horz" pos="346">
          <p15:clr>
            <a:srgbClr val="F26B43"/>
          </p15:clr>
        </p15:guide>
        <p15:guide id="8" orient="horz" pos="3974">
          <p15:clr>
            <a:srgbClr val="F26B43"/>
          </p15:clr>
        </p15:guide>
        <p15:guide id="9"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XiCrniLQGYc"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F54F7F-D49B-5DD9-4DDF-AAA1C54E4ACE}"/>
              </a:ext>
            </a:extLst>
          </p:cNvPr>
          <p:cNvPicPr>
            <a:picLocks noChangeAspect="1"/>
          </p:cNvPicPr>
          <p:nvPr/>
        </p:nvPicPr>
        <p:blipFill>
          <a:blip r:embed="rId3">
            <a:extLst>
              <a:ext uri="{28A0092B-C50C-407E-A947-70E740481C1C}">
                <a14:useLocalDpi xmlns:a14="http://schemas.microsoft.com/office/drawing/2010/main" val="0"/>
              </a:ext>
            </a:extLst>
          </a:blip>
          <a:srcRect t="513" b="513"/>
          <a:stretch/>
        </p:blipFill>
        <p:spPr>
          <a:xfrm>
            <a:off x="91843" y="86293"/>
            <a:ext cx="12008314" cy="6685415"/>
          </a:xfrm>
          <a:prstGeom prst="roundRect">
            <a:avLst>
              <a:gd name="adj" fmla="val 2914"/>
            </a:avLst>
          </a:prstGeom>
        </p:spPr>
      </p:pic>
      <p:sp>
        <p:nvSpPr>
          <p:cNvPr id="2" name="Tittel 1"/>
          <p:cNvSpPr>
            <a:spLocks noGrp="1"/>
          </p:cNvSpPr>
          <p:nvPr>
            <p:ph type="ctrTitle"/>
          </p:nvPr>
        </p:nvSpPr>
        <p:spPr>
          <a:xfrm>
            <a:off x="708917" y="786730"/>
            <a:ext cx="10787757" cy="784830"/>
          </a:xfrm>
        </p:spPr>
        <p:txBody>
          <a:bodyPr anchor="t">
            <a:normAutofit/>
          </a:bodyPr>
          <a:lstStyle/>
          <a:p>
            <a:r>
              <a:rPr lang="nb-NO" sz="5000" dirty="0"/>
              <a:t>Depresjon og blandede tilstander</a:t>
            </a:r>
          </a:p>
        </p:txBody>
      </p:sp>
      <p:sp>
        <p:nvSpPr>
          <p:cNvPr id="3" name="Ellipse 2">
            <a:extLst>
              <a:ext uri="{FF2B5EF4-FFF2-40B4-BE49-F238E27FC236}">
                <a16:creationId xmlns:a16="http://schemas.microsoft.com/office/drawing/2014/main" id="{D16CB780-8489-251A-E9EA-3859344A5990}"/>
              </a:ext>
            </a:extLst>
          </p:cNvPr>
          <p:cNvSpPr/>
          <p:nvPr/>
        </p:nvSpPr>
        <p:spPr>
          <a:xfrm>
            <a:off x="11119338" y="5767753"/>
            <a:ext cx="685800" cy="685800"/>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3500">
                <a:solidFill>
                  <a:schemeClr val="tx1"/>
                </a:solidFill>
                <a:latin typeface="Calibri Light" panose="020F0302020204030204" pitchFamily="34" charset="0"/>
                <a:cs typeface="Calibri Light" panose="020F0302020204030204" pitchFamily="34" charset="0"/>
              </a:rPr>
              <a:t>4</a:t>
            </a:r>
            <a:endParaRPr lang="nb-NO" sz="350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90034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chor="t">
            <a:normAutofit/>
          </a:bodyPr>
          <a:lstStyle/>
          <a:p>
            <a:pPr>
              <a:defRPr/>
            </a:pPr>
            <a:r>
              <a:rPr lang="nb-NO" dirty="0"/>
              <a:t>Psykose: depressive vrangforestillinger</a:t>
            </a:r>
            <a:endParaRPr lang="nb-NO" sz="2200" dirty="0"/>
          </a:p>
        </p:txBody>
      </p:sp>
      <p:sp>
        <p:nvSpPr>
          <p:cNvPr id="63491" name="Rectangle 3"/>
          <p:cNvSpPr>
            <a:spLocks noGrp="1" noChangeArrowheads="1"/>
          </p:cNvSpPr>
          <p:nvPr>
            <p:ph idx="1"/>
          </p:nvPr>
        </p:nvSpPr>
        <p:spPr/>
        <p:txBody>
          <a:bodyPr anchor="b"/>
          <a:lstStyle/>
          <a:p>
            <a:r>
              <a:rPr lang="nb-NO" altLang="nb-NO" sz="3200" dirty="0"/>
              <a:t>Irrasjonelle forestillinger om at man for eksempel…</a:t>
            </a:r>
          </a:p>
          <a:p>
            <a:endParaRPr lang="nb-NO" altLang="nb-NO" dirty="0"/>
          </a:p>
          <a:p>
            <a:pPr lvl="1"/>
            <a:r>
              <a:rPr lang="nb-NO" altLang="nb-NO" sz="2800" dirty="0"/>
              <a:t>har skyld for andres lidelse </a:t>
            </a:r>
          </a:p>
          <a:p>
            <a:pPr lvl="1"/>
            <a:r>
              <a:rPr lang="nb-NO" altLang="nb-NO" sz="2800" dirty="0"/>
              <a:t>blir eller kommer til å bli straffet </a:t>
            </a:r>
          </a:p>
          <a:p>
            <a:pPr lvl="1"/>
            <a:r>
              <a:rPr lang="nb-NO" altLang="nb-NO" sz="2800" dirty="0"/>
              <a:t>er dødelig syk</a:t>
            </a:r>
          </a:p>
        </p:txBody>
      </p:sp>
    </p:spTree>
    <p:extLst>
      <p:ext uri="{BB962C8B-B14F-4D97-AF65-F5344CB8AC3E}">
        <p14:creationId xmlns:p14="http://schemas.microsoft.com/office/powerpoint/2010/main" val="33548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500"/>
                                        <p:tgtEl>
                                          <p:spTgt spid="6349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491">
                                            <p:txEl>
                                              <p:pRg st="2" end="2"/>
                                            </p:txEl>
                                          </p:spTgt>
                                        </p:tgtEl>
                                        <p:attrNameLst>
                                          <p:attrName>style.visibility</p:attrName>
                                        </p:attrNameLst>
                                      </p:cBhvr>
                                      <p:to>
                                        <p:strVal val="visible"/>
                                      </p:to>
                                    </p:set>
                                    <p:animEffect transition="in" filter="fade">
                                      <p:cBhvr>
                                        <p:cTn id="10" dur="500"/>
                                        <p:tgtEl>
                                          <p:spTgt spid="63491">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3491">
                                            <p:txEl>
                                              <p:pRg st="3" end="3"/>
                                            </p:txEl>
                                          </p:spTgt>
                                        </p:tgtEl>
                                        <p:attrNameLst>
                                          <p:attrName>style.visibility</p:attrName>
                                        </p:attrNameLst>
                                      </p:cBhvr>
                                      <p:to>
                                        <p:strVal val="visible"/>
                                      </p:to>
                                    </p:set>
                                    <p:animEffect transition="in" filter="fade">
                                      <p:cBhvr>
                                        <p:cTn id="13" dur="500"/>
                                        <p:tgtEl>
                                          <p:spTgt spid="63491">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3491">
                                            <p:txEl>
                                              <p:pRg st="4" end="4"/>
                                            </p:txEl>
                                          </p:spTgt>
                                        </p:tgtEl>
                                        <p:attrNameLst>
                                          <p:attrName>style.visibility</p:attrName>
                                        </p:attrNameLst>
                                      </p:cBhvr>
                                      <p:to>
                                        <p:strVal val="visible"/>
                                      </p:to>
                                    </p:set>
                                    <p:animEffect transition="in" filter="fade">
                                      <p:cBhvr>
                                        <p:cTn id="16" dur="500"/>
                                        <p:tgtEl>
                                          <p:spTgt spid="634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E9C4D543-6967-D0F3-6A83-26BB0111EBB2}"/>
              </a:ext>
            </a:extLst>
          </p:cNvPr>
          <p:cNvSpPr/>
          <p:nvPr/>
        </p:nvSpPr>
        <p:spPr>
          <a:xfrm>
            <a:off x="626249" y="5776473"/>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Ellipse 4">
            <a:extLst>
              <a:ext uri="{FF2B5EF4-FFF2-40B4-BE49-F238E27FC236}">
                <a16:creationId xmlns:a16="http://schemas.microsoft.com/office/drawing/2014/main" id="{FF45FBBC-9321-242B-0A6E-6447CA1E3F91}"/>
              </a:ext>
            </a:extLst>
          </p:cNvPr>
          <p:cNvSpPr/>
          <p:nvPr/>
        </p:nvSpPr>
        <p:spPr>
          <a:xfrm>
            <a:off x="626249" y="3594921"/>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FF99BCC8-26C4-8EE9-7923-A52903FAFDD2}"/>
              </a:ext>
            </a:extLst>
          </p:cNvPr>
          <p:cNvSpPr/>
          <p:nvPr/>
        </p:nvSpPr>
        <p:spPr>
          <a:xfrm>
            <a:off x="626249" y="4693761"/>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t>Summegruppe</a:t>
            </a:r>
          </a:p>
        </p:txBody>
      </p:sp>
      <p:sp>
        <p:nvSpPr>
          <p:cNvPr id="3" name="Plassholder for innhold 2"/>
          <p:cNvSpPr>
            <a:spLocks noGrp="1"/>
          </p:cNvSpPr>
          <p:nvPr>
            <p:ph idx="1"/>
          </p:nvPr>
        </p:nvSpPr>
        <p:spPr/>
        <p:txBody>
          <a:bodyPr anchor="b">
            <a:normAutofit/>
          </a:bodyPr>
          <a:lstStyle/>
          <a:p>
            <a:pPr marL="0" indent="0">
              <a:buNone/>
            </a:pPr>
            <a:r>
              <a:rPr lang="nb-NO" sz="3600" dirty="0">
                <a:latin typeface="+mj-lt"/>
              </a:rPr>
              <a:t>Klarer du å skille mellom ditt </a:t>
            </a:r>
            <a:br>
              <a:rPr lang="nb-NO" sz="3600" dirty="0">
                <a:latin typeface="+mj-lt"/>
              </a:rPr>
            </a:br>
            <a:r>
              <a:rPr lang="nb-NO" sz="3600" dirty="0">
                <a:latin typeface="+mj-lt"/>
              </a:rPr>
              <a:t>vanlige jeg og depresjon?</a:t>
            </a:r>
          </a:p>
          <a:p>
            <a:endParaRPr lang="nb-NO" dirty="0">
              <a:latin typeface="+mj-lt"/>
            </a:endParaRPr>
          </a:p>
          <a:p>
            <a:pPr marL="514350" indent="-514350">
              <a:buFont typeface="+mj-lt"/>
              <a:buAutoNum type="arabicPeriod"/>
            </a:pPr>
            <a:r>
              <a:rPr lang="nb-NO" dirty="0">
                <a:latin typeface="+mj-lt"/>
              </a:rPr>
              <a:t>Hva er deg og hva er depresjon?</a:t>
            </a:r>
          </a:p>
          <a:p>
            <a:pPr marL="514350" indent="-514350">
              <a:buFont typeface="+mj-lt"/>
              <a:buAutoNum type="arabicPeriod"/>
            </a:pPr>
            <a:endParaRPr lang="nb-NO" dirty="0">
              <a:latin typeface="+mj-lt"/>
            </a:endParaRPr>
          </a:p>
          <a:p>
            <a:pPr marL="514350" indent="-514350">
              <a:buFont typeface="+mj-lt"/>
              <a:buAutoNum type="arabicPeriod"/>
            </a:pPr>
            <a:r>
              <a:rPr lang="nb-NO" dirty="0">
                <a:latin typeface="+mj-lt"/>
              </a:rPr>
              <a:t>Hva merker du det på?</a:t>
            </a:r>
          </a:p>
          <a:p>
            <a:pPr marL="514350" indent="-514350">
              <a:buFont typeface="+mj-lt"/>
              <a:buAutoNum type="arabicPeriod"/>
            </a:pPr>
            <a:endParaRPr lang="nb-NO" dirty="0">
              <a:latin typeface="+mj-lt"/>
            </a:endParaRPr>
          </a:p>
          <a:p>
            <a:pPr marL="514350" indent="-514350">
              <a:buFont typeface="+mj-lt"/>
              <a:buAutoNum type="arabicPeriod"/>
            </a:pPr>
            <a:r>
              <a:rPr lang="nb-NO" dirty="0">
                <a:latin typeface="+mj-lt"/>
              </a:rPr>
              <a:t>Hvordan merker du forskjellen?</a:t>
            </a:r>
          </a:p>
        </p:txBody>
      </p:sp>
      <p:pic>
        <p:nvPicPr>
          <p:cNvPr id="6" name="Bilde 5" descr="Et bilde som inneholder clip art, tegning, illustrasjon, Grafikk&#10;&#10;Automatisk generert beskrivelse">
            <a:extLst>
              <a:ext uri="{FF2B5EF4-FFF2-40B4-BE49-F238E27FC236}">
                <a16:creationId xmlns:a16="http://schemas.microsoft.com/office/drawing/2014/main" id="{39A75E52-4CF2-6417-C539-DA24B61FE6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spTree>
    <p:extLst>
      <p:ext uri="{BB962C8B-B14F-4D97-AF65-F5344CB8AC3E}">
        <p14:creationId xmlns:p14="http://schemas.microsoft.com/office/powerpoint/2010/main" val="5820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gning, illustrasjon, sketch, strektegning&#10;&#10;Automatisk generert beskrivelse">
            <a:extLst>
              <a:ext uri="{FF2B5EF4-FFF2-40B4-BE49-F238E27FC236}">
                <a16:creationId xmlns:a16="http://schemas.microsoft.com/office/drawing/2014/main" id="{74333361-E267-5DBC-EA58-997E8787CDCA}"/>
              </a:ext>
            </a:extLst>
          </p:cNvPr>
          <p:cNvPicPr>
            <a:picLocks noChangeAspect="1"/>
          </p:cNvPicPr>
          <p:nvPr/>
        </p:nvPicPr>
        <p:blipFill rotWithShape="1">
          <a:blip r:embed="rId3">
            <a:extLst>
              <a:ext uri="{28A0092B-C50C-407E-A947-70E740481C1C}">
                <a14:useLocalDpi xmlns:a14="http://schemas.microsoft.com/office/drawing/2010/main" val="0"/>
              </a:ext>
            </a:extLst>
          </a:blip>
          <a:srcRect l="17364" r="12886"/>
          <a:stretch/>
        </p:blipFill>
        <p:spPr>
          <a:xfrm>
            <a:off x="7969955" y="926746"/>
            <a:ext cx="3763787" cy="5396089"/>
          </a:xfrm>
          <a:prstGeom prst="rect">
            <a:avLst/>
          </a:prstGeom>
        </p:spPr>
      </p:pic>
      <p:sp>
        <p:nvSpPr>
          <p:cNvPr id="12290" name="Rectangle 2"/>
          <p:cNvSpPr>
            <a:spLocks noGrp="1" noChangeArrowheads="1"/>
          </p:cNvSpPr>
          <p:nvPr>
            <p:ph type="title"/>
          </p:nvPr>
        </p:nvSpPr>
        <p:spPr/>
        <p:txBody>
          <a:bodyPr anchor="t">
            <a:normAutofit/>
          </a:bodyPr>
          <a:lstStyle/>
          <a:p>
            <a:pPr eaLnBrk="1" hangingPunct="1"/>
            <a:r>
              <a:rPr lang="nb-NO" altLang="nb-NO" dirty="0"/>
              <a:t>Blandet episode</a:t>
            </a:r>
          </a:p>
        </p:txBody>
      </p:sp>
      <p:sp>
        <p:nvSpPr>
          <p:cNvPr id="12291" name="Rectangle 3"/>
          <p:cNvSpPr>
            <a:spLocks noGrp="1" noChangeArrowheads="1"/>
          </p:cNvSpPr>
          <p:nvPr>
            <p:ph idx="1"/>
          </p:nvPr>
        </p:nvSpPr>
        <p:spPr/>
        <p:txBody>
          <a:bodyPr anchor="b">
            <a:normAutofit/>
          </a:bodyPr>
          <a:lstStyle/>
          <a:p>
            <a:pPr>
              <a:spcBef>
                <a:spcPts val="3600"/>
              </a:spcBef>
              <a:buClr>
                <a:srgbClr val="00338D"/>
              </a:buClr>
            </a:pPr>
            <a:r>
              <a:rPr lang="nb-NO" altLang="nb-NO" sz="3200" dirty="0"/>
              <a:t>Blanding av </a:t>
            </a:r>
            <a:r>
              <a:rPr lang="nb-NO" altLang="nb-NO" sz="3200" u="sng" dirty="0"/>
              <a:t>eller</a:t>
            </a:r>
            <a:r>
              <a:rPr lang="nb-NO" altLang="nb-NO" sz="3200" dirty="0"/>
              <a:t> rask veksling mellom </a:t>
            </a:r>
            <a:br>
              <a:rPr lang="nb-NO" altLang="nb-NO" sz="3200" dirty="0"/>
            </a:br>
            <a:r>
              <a:rPr lang="nb-NO" altLang="nb-NO" sz="3200" dirty="0"/>
              <a:t>maniske og depressive symptomer</a:t>
            </a:r>
          </a:p>
          <a:p>
            <a:pPr>
              <a:spcBef>
                <a:spcPts val="3600"/>
              </a:spcBef>
              <a:buClr>
                <a:srgbClr val="00338D"/>
              </a:buClr>
            </a:pPr>
            <a:r>
              <a:rPr lang="nb-NO" altLang="nb-NO" sz="3200" dirty="0"/>
              <a:t>Begge symptomgrupper er framtredende </a:t>
            </a:r>
            <a:br>
              <a:rPr lang="nb-NO" altLang="nb-NO" sz="3200" dirty="0"/>
            </a:br>
            <a:r>
              <a:rPr lang="nb-NO" altLang="nb-NO" sz="3200" dirty="0"/>
              <a:t>i det meste av sykdomsepisoden </a:t>
            </a:r>
          </a:p>
          <a:p>
            <a:pPr>
              <a:spcBef>
                <a:spcPts val="3600"/>
              </a:spcBef>
              <a:buClr>
                <a:srgbClr val="00338D"/>
              </a:buClr>
            </a:pPr>
            <a:r>
              <a:rPr lang="nb-NO" altLang="nb-NO" sz="3200" dirty="0"/>
              <a:t>Må være til stede det meste av tiden </a:t>
            </a:r>
            <a:br>
              <a:rPr lang="nb-NO" altLang="nb-NO" sz="3200" dirty="0"/>
            </a:br>
            <a:r>
              <a:rPr lang="nb-NO" altLang="nb-NO" sz="3200" dirty="0"/>
              <a:t>i </a:t>
            </a:r>
            <a:r>
              <a:rPr lang="nb-NO" altLang="nb-NO" sz="3200" b="1" dirty="0"/>
              <a:t>minst to uker</a:t>
            </a:r>
          </a:p>
        </p:txBody>
      </p:sp>
    </p:spTree>
    <p:extLst>
      <p:ext uri="{BB962C8B-B14F-4D97-AF65-F5344CB8AC3E}">
        <p14:creationId xmlns:p14="http://schemas.microsoft.com/office/powerpoint/2010/main" val="37263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91">
                                            <p:txEl>
                                              <p:pRg st="0" end="0"/>
                                            </p:txEl>
                                          </p:spTgt>
                                        </p:tgtEl>
                                        <p:attrNameLst>
                                          <p:attrName>style.visibility</p:attrName>
                                        </p:attrNameLst>
                                      </p:cBhvr>
                                      <p:to>
                                        <p:strVal val="visible"/>
                                      </p:to>
                                    </p:set>
                                    <p:animEffect transition="in" filter="fade">
                                      <p:cBhvr>
                                        <p:cTn id="10" dur="500"/>
                                        <p:tgtEl>
                                          <p:spTgt spid="1229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Effect transition="in" filter="fade">
                                      <p:cBhvr>
                                        <p:cTn id="13" dur="500"/>
                                        <p:tgtEl>
                                          <p:spTgt spid="12291">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291">
                                            <p:txEl>
                                              <p:pRg st="2" end="2"/>
                                            </p:txEl>
                                          </p:spTgt>
                                        </p:tgtEl>
                                        <p:attrNameLst>
                                          <p:attrName>style.visibility</p:attrName>
                                        </p:attrNameLst>
                                      </p:cBhvr>
                                      <p:to>
                                        <p:strVal val="visible"/>
                                      </p:to>
                                    </p:set>
                                    <p:animEffect transition="in" filter="fade">
                                      <p:cBhvr>
                                        <p:cTn id="16"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8377" name="Rektangel 4"/>
          <p:cNvSpPr>
            <a:spLocks noChangeArrowheads="1"/>
          </p:cNvSpPr>
          <p:nvPr/>
        </p:nvSpPr>
        <p:spPr bwMode="auto">
          <a:xfrm>
            <a:off x="731837" y="5804368"/>
            <a:ext cx="107648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ClrTx/>
              <a:buFontTx/>
              <a:buNone/>
            </a:pPr>
            <a:r>
              <a:rPr lang="nb-NO" altLang="nb-NO" sz="2800" dirty="0">
                <a:latin typeface="+mj-lt"/>
              </a:rPr>
              <a:t>Modell for blandede tilstander med samtidige symptomer fra begge poler</a:t>
            </a:r>
          </a:p>
        </p:txBody>
      </p:sp>
      <p:pic>
        <p:nvPicPr>
          <p:cNvPr id="9" name="Bilde 8">
            <a:extLst>
              <a:ext uri="{FF2B5EF4-FFF2-40B4-BE49-F238E27FC236}">
                <a16:creationId xmlns:a16="http://schemas.microsoft.com/office/drawing/2014/main" id="{0B5A9D03-2355-991B-4FFB-D0B00949E4C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31837" y="0"/>
            <a:ext cx="11274198" cy="6523375"/>
          </a:xfrm>
          <a:prstGeom prst="rect">
            <a:avLst/>
          </a:prstGeom>
        </p:spPr>
      </p:pic>
      <p:sp>
        <p:nvSpPr>
          <p:cNvPr id="2" name="Ellipse 1">
            <a:extLst>
              <a:ext uri="{FF2B5EF4-FFF2-40B4-BE49-F238E27FC236}">
                <a16:creationId xmlns:a16="http://schemas.microsoft.com/office/drawing/2014/main" id="{465A3DF3-2965-ADA9-8A94-3282089768C1}"/>
              </a:ext>
            </a:extLst>
          </p:cNvPr>
          <p:cNvSpPr/>
          <p:nvPr/>
        </p:nvSpPr>
        <p:spPr>
          <a:xfrm>
            <a:off x="3503850" y="315589"/>
            <a:ext cx="2103931" cy="5235547"/>
          </a:xfrm>
          <a:prstGeom prst="ellipse">
            <a:avLst/>
          </a:prstGeom>
          <a:noFill/>
          <a:ln w="28575">
            <a:solidFill>
              <a:srgbClr val="F4C2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Ellipse 2">
            <a:extLst>
              <a:ext uri="{FF2B5EF4-FFF2-40B4-BE49-F238E27FC236}">
                <a16:creationId xmlns:a16="http://schemas.microsoft.com/office/drawing/2014/main" id="{213E8CC9-C3CF-0C88-60E2-FE6CBB0A9543}"/>
              </a:ext>
            </a:extLst>
          </p:cNvPr>
          <p:cNvSpPr/>
          <p:nvPr/>
        </p:nvSpPr>
        <p:spPr>
          <a:xfrm>
            <a:off x="4911864" y="315589"/>
            <a:ext cx="2103931" cy="5235547"/>
          </a:xfrm>
          <a:prstGeom prst="ellipse">
            <a:avLst/>
          </a:prstGeom>
          <a:noFill/>
          <a:ln w="28575">
            <a:solidFill>
              <a:srgbClr val="F4C2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TekstSylinder 3">
            <a:extLst>
              <a:ext uri="{FF2B5EF4-FFF2-40B4-BE49-F238E27FC236}">
                <a16:creationId xmlns:a16="http://schemas.microsoft.com/office/drawing/2014/main" id="{0FE4E29D-C541-A368-A0C1-7C55A9910144}"/>
              </a:ext>
            </a:extLst>
          </p:cNvPr>
          <p:cNvSpPr txBox="1"/>
          <p:nvPr/>
        </p:nvSpPr>
        <p:spPr>
          <a:xfrm rot="3219882">
            <a:off x="2832212" y="548340"/>
            <a:ext cx="2128205" cy="646331"/>
          </a:xfrm>
          <a:prstGeom prst="rect">
            <a:avLst/>
          </a:prstGeom>
          <a:noFill/>
        </p:spPr>
        <p:txBody>
          <a:bodyPr wrap="square" rtlCol="0">
            <a:spAutoFit/>
          </a:bodyPr>
          <a:lstStyle/>
          <a:p>
            <a:pPr algn="ctr"/>
            <a:r>
              <a:rPr lang="nb-NO" b="1" dirty="0"/>
              <a:t>Selvmords-</a:t>
            </a:r>
            <a:br>
              <a:rPr lang="nb-NO" b="1" dirty="0"/>
            </a:br>
            <a:r>
              <a:rPr lang="nb-NO" b="1" dirty="0"/>
              <a:t>fare</a:t>
            </a:r>
          </a:p>
        </p:txBody>
      </p:sp>
    </p:spTree>
    <p:extLst>
      <p:ext uri="{BB962C8B-B14F-4D97-AF65-F5344CB8AC3E}">
        <p14:creationId xmlns:p14="http://schemas.microsoft.com/office/powerpoint/2010/main" val="328654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repeatCount="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tekst, skjermbilde, Parallell, line&#10;&#10;Automatisk generert beskrivelse">
            <a:extLst>
              <a:ext uri="{FF2B5EF4-FFF2-40B4-BE49-F238E27FC236}">
                <a16:creationId xmlns:a16="http://schemas.microsoft.com/office/drawing/2014/main" id="{EDD03164-1F8A-69D9-7919-2FBFA00CB44A}"/>
              </a:ext>
            </a:extLst>
          </p:cNvPr>
          <p:cNvPicPr>
            <a:picLocks noChangeAspect="1"/>
          </p:cNvPicPr>
          <p:nvPr/>
        </p:nvPicPr>
        <p:blipFill>
          <a:blip r:embed="rId3">
            <a:extLst>
              <a:ext uri="{28A0092B-C50C-407E-A947-70E740481C1C}">
                <a14:useLocalDpi xmlns:a14="http://schemas.microsoft.com/office/drawing/2010/main" val="0"/>
              </a:ext>
            </a:extLst>
          </a:blip>
          <a:srcRect t="15983" b="32919"/>
          <a:stretch/>
        </p:blipFill>
        <p:spPr>
          <a:xfrm>
            <a:off x="695325" y="549275"/>
            <a:ext cx="7962055" cy="5759450"/>
          </a:xfrm>
          <a:prstGeom prst="rect">
            <a:avLst/>
          </a:prstGeom>
        </p:spPr>
      </p:pic>
      <p:pic>
        <p:nvPicPr>
          <p:cNvPr id="12" name="Bilde 11" descr="Et bilde som inneholder skjermbilde, mønster, sort og hvit, Symmetri&#10;&#10;Automatisk generert beskrivelse">
            <a:extLst>
              <a:ext uri="{FF2B5EF4-FFF2-40B4-BE49-F238E27FC236}">
                <a16:creationId xmlns:a16="http://schemas.microsoft.com/office/drawing/2014/main" id="{EECEE57D-ABBE-6B40-B57D-4DCFCF61A3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0610" y="1120711"/>
            <a:ext cx="1921855" cy="1921855"/>
          </a:xfrm>
          <a:prstGeom prst="rect">
            <a:avLst/>
          </a:prstGeom>
        </p:spPr>
      </p:pic>
      <p:pic>
        <p:nvPicPr>
          <p:cNvPr id="13" name="Bilde 12" descr="Et bilde som inneholder skjermbilde, mønster, sort og hvit, Symmetri">
            <a:extLst>
              <a:ext uri="{FF2B5EF4-FFF2-40B4-BE49-F238E27FC236}">
                <a16:creationId xmlns:a16="http://schemas.microsoft.com/office/drawing/2014/main" id="{3552FDFB-0EA6-F2D8-4E98-E8DEF00CBE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9712" y="3869776"/>
            <a:ext cx="1918154" cy="1918154"/>
          </a:xfrm>
          <a:prstGeom prst="rect">
            <a:avLst/>
          </a:prstGeom>
        </p:spPr>
      </p:pic>
      <p:sp>
        <p:nvSpPr>
          <p:cNvPr id="14" name="TekstSylinder 13">
            <a:extLst>
              <a:ext uri="{FF2B5EF4-FFF2-40B4-BE49-F238E27FC236}">
                <a16:creationId xmlns:a16="http://schemas.microsoft.com/office/drawing/2014/main" id="{18B78044-6C78-2DCD-5454-0A2C940F1679}"/>
              </a:ext>
            </a:extLst>
          </p:cNvPr>
          <p:cNvSpPr txBox="1"/>
          <p:nvPr/>
        </p:nvSpPr>
        <p:spPr>
          <a:xfrm>
            <a:off x="10127752" y="3009024"/>
            <a:ext cx="820663" cy="461665"/>
          </a:xfrm>
          <a:prstGeom prst="rect">
            <a:avLst/>
          </a:prstGeom>
          <a:noFill/>
        </p:spPr>
        <p:txBody>
          <a:bodyPr wrap="square" rtlCol="0">
            <a:spAutoFit/>
          </a:bodyPr>
          <a:lstStyle/>
          <a:p>
            <a:r>
              <a:rPr lang="nb-NO" sz="2400" dirty="0" err="1"/>
              <a:t>Pdf</a:t>
            </a:r>
            <a:endParaRPr lang="nb-NO" sz="2400" dirty="0"/>
          </a:p>
        </p:txBody>
      </p:sp>
      <p:sp>
        <p:nvSpPr>
          <p:cNvPr id="15" name="TekstSylinder 14">
            <a:extLst>
              <a:ext uri="{FF2B5EF4-FFF2-40B4-BE49-F238E27FC236}">
                <a16:creationId xmlns:a16="http://schemas.microsoft.com/office/drawing/2014/main" id="{C0C6CD17-44AF-C409-90DD-C8CADBF3DBC0}"/>
              </a:ext>
            </a:extLst>
          </p:cNvPr>
          <p:cNvSpPr txBox="1"/>
          <p:nvPr/>
        </p:nvSpPr>
        <p:spPr>
          <a:xfrm>
            <a:off x="9446094" y="5751930"/>
            <a:ext cx="1904657" cy="461665"/>
          </a:xfrm>
          <a:prstGeom prst="rect">
            <a:avLst/>
          </a:prstGeom>
          <a:noFill/>
        </p:spPr>
        <p:txBody>
          <a:bodyPr wrap="square" rtlCol="0">
            <a:spAutoFit/>
          </a:bodyPr>
          <a:lstStyle/>
          <a:p>
            <a:pPr algn="ctr"/>
            <a:r>
              <a:rPr lang="nb-NO" sz="2400" dirty="0"/>
              <a:t>Redigerbar</a:t>
            </a:r>
          </a:p>
        </p:txBody>
      </p:sp>
    </p:spTree>
    <p:extLst>
      <p:ext uri="{BB962C8B-B14F-4D97-AF65-F5344CB8AC3E}">
        <p14:creationId xmlns:p14="http://schemas.microsoft.com/office/powerpoint/2010/main" val="3956782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a:extLst>
              <a:ext uri="{FF2B5EF4-FFF2-40B4-BE49-F238E27FC236}">
                <a16:creationId xmlns:a16="http://schemas.microsoft.com/office/drawing/2014/main" id="{B0621E8F-E0C5-3C6F-9CAA-F9FF2ACCC61C}"/>
              </a:ext>
            </a:extLst>
          </p:cNvPr>
          <p:cNvSpPr/>
          <p:nvPr/>
        </p:nvSpPr>
        <p:spPr>
          <a:xfrm>
            <a:off x="668091" y="1826205"/>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0ECD64CF-B8AD-3356-4003-94ABE627C730}"/>
              </a:ext>
            </a:extLst>
          </p:cNvPr>
          <p:cNvSpPr/>
          <p:nvPr/>
        </p:nvSpPr>
        <p:spPr>
          <a:xfrm>
            <a:off x="668091" y="2919951"/>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0CA7408E-CF6C-67D6-DB6E-4B229C8B3500}"/>
              </a:ext>
            </a:extLst>
          </p:cNvPr>
          <p:cNvSpPr/>
          <p:nvPr/>
        </p:nvSpPr>
        <p:spPr>
          <a:xfrm>
            <a:off x="668091" y="4405177"/>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Ellipse 8">
            <a:extLst>
              <a:ext uri="{FF2B5EF4-FFF2-40B4-BE49-F238E27FC236}">
                <a16:creationId xmlns:a16="http://schemas.microsoft.com/office/drawing/2014/main" id="{747B0778-1C4D-E250-EB82-9C179908DFB2}"/>
              </a:ext>
            </a:extLst>
          </p:cNvPr>
          <p:cNvSpPr/>
          <p:nvPr/>
        </p:nvSpPr>
        <p:spPr>
          <a:xfrm>
            <a:off x="668091" y="5841319"/>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t>Egenaktivitet til neste gang</a:t>
            </a:r>
          </a:p>
        </p:txBody>
      </p:sp>
      <p:sp>
        <p:nvSpPr>
          <p:cNvPr id="3" name="Plassholder for innhold 2"/>
          <p:cNvSpPr>
            <a:spLocks noGrp="1"/>
          </p:cNvSpPr>
          <p:nvPr>
            <p:ph idx="1"/>
          </p:nvPr>
        </p:nvSpPr>
        <p:spPr/>
        <p:txBody>
          <a:bodyPr anchor="b">
            <a:noAutofit/>
          </a:bodyPr>
          <a:lstStyle/>
          <a:p>
            <a:pPr marL="514350" indent="-514350">
              <a:lnSpc>
                <a:spcPct val="100000"/>
              </a:lnSpc>
              <a:spcBef>
                <a:spcPts val="0"/>
              </a:spcBef>
              <a:buFont typeface="+mj-lt"/>
              <a:buAutoNum type="arabicPeriod"/>
            </a:pPr>
            <a:r>
              <a:rPr lang="nb-NO" sz="2400" dirty="0"/>
              <a:t>Føre inn grunner for å forebygge depresjon under delen </a:t>
            </a:r>
            <a:br>
              <a:rPr lang="nb-NO" sz="2400" dirty="0"/>
            </a:br>
            <a:r>
              <a:rPr lang="nb-NO" sz="2400" dirty="0"/>
              <a:t>«Motivasjon for forebygging»  i forebyggelsesplanen</a:t>
            </a:r>
          </a:p>
          <a:p>
            <a:pPr marL="514350" indent="-514350">
              <a:lnSpc>
                <a:spcPct val="100000"/>
              </a:lnSpc>
              <a:spcBef>
                <a:spcPts val="0"/>
              </a:spcBef>
              <a:buFont typeface="+mj-lt"/>
              <a:buAutoNum type="arabicPeriod"/>
            </a:pPr>
            <a:endParaRPr lang="nb-NO" sz="2400" dirty="0"/>
          </a:p>
          <a:p>
            <a:pPr marL="514350" indent="-514350">
              <a:lnSpc>
                <a:spcPct val="100000"/>
              </a:lnSpc>
              <a:spcBef>
                <a:spcPts val="0"/>
              </a:spcBef>
              <a:buFont typeface="+mj-lt"/>
              <a:buAutoNum type="arabicPeriod"/>
            </a:pPr>
            <a:r>
              <a:rPr lang="nb-NO" sz="2400" dirty="0"/>
              <a:t>Fylle ut et </a:t>
            </a:r>
            <a:r>
              <a:rPr lang="nb-NO" sz="2400" dirty="0" err="1"/>
              <a:t>familietre</a:t>
            </a:r>
            <a:r>
              <a:rPr lang="nb-NO" sz="2400" dirty="0"/>
              <a:t> med eventuelle kjente psykiske </a:t>
            </a:r>
            <a:br>
              <a:rPr lang="nb-NO" sz="2400" dirty="0"/>
            </a:br>
            <a:r>
              <a:rPr lang="nb-NO" sz="2400" dirty="0"/>
              <a:t>lidelser hos biologiske foreldre og besteforeldre. </a:t>
            </a:r>
            <a:br>
              <a:rPr lang="nb-NO" sz="2400" dirty="0"/>
            </a:br>
            <a:r>
              <a:rPr lang="nb-NO" sz="2400" dirty="0"/>
              <a:t>Spør familien ved behov</a:t>
            </a:r>
          </a:p>
          <a:p>
            <a:pPr marL="514350" indent="-514350">
              <a:lnSpc>
                <a:spcPct val="100000"/>
              </a:lnSpc>
              <a:spcBef>
                <a:spcPts val="0"/>
              </a:spcBef>
              <a:buFont typeface="+mj-lt"/>
              <a:buAutoNum type="arabicPeriod"/>
            </a:pPr>
            <a:endParaRPr lang="nb-NO" sz="2400" dirty="0"/>
          </a:p>
          <a:p>
            <a:pPr marL="514350" indent="-514350">
              <a:lnSpc>
                <a:spcPct val="100000"/>
              </a:lnSpc>
              <a:spcBef>
                <a:spcPts val="0"/>
              </a:spcBef>
              <a:buFont typeface="+mj-lt"/>
              <a:buAutoNum type="arabicPeriod"/>
            </a:pPr>
            <a:r>
              <a:rPr lang="nb-NO" sz="2400" dirty="0"/>
              <a:t>Prøve å huske hvordan livssituasjonen var i </a:t>
            </a:r>
            <a:br>
              <a:rPr lang="nb-NO" sz="2400" dirty="0"/>
            </a:br>
            <a:r>
              <a:rPr lang="nb-NO" sz="2400" dirty="0"/>
              <a:t>forkant av første affektive episode. Spør gjerne </a:t>
            </a:r>
            <a:br>
              <a:rPr lang="nb-NO" sz="2400" dirty="0"/>
            </a:br>
            <a:r>
              <a:rPr lang="nb-NO" sz="2400" dirty="0"/>
              <a:t>andre som kan vite</a:t>
            </a:r>
          </a:p>
          <a:p>
            <a:pPr marL="514350" indent="-514350">
              <a:lnSpc>
                <a:spcPct val="100000"/>
              </a:lnSpc>
              <a:spcBef>
                <a:spcPts val="0"/>
              </a:spcBef>
              <a:buFont typeface="+mj-lt"/>
              <a:buAutoNum type="arabicPeriod"/>
            </a:pPr>
            <a:endParaRPr lang="nb-NO" sz="2400" dirty="0"/>
          </a:p>
          <a:p>
            <a:pPr marL="514350" indent="-514350">
              <a:lnSpc>
                <a:spcPct val="100000"/>
              </a:lnSpc>
              <a:spcBef>
                <a:spcPts val="0"/>
              </a:spcBef>
              <a:buFont typeface="+mj-lt"/>
              <a:buAutoNum type="arabicPeriod"/>
            </a:pPr>
            <a:r>
              <a:rPr lang="nb-NO" sz="2400" dirty="0"/>
              <a:t>Fortsett å fylle ut stemningsdagboken daglig</a:t>
            </a:r>
          </a:p>
        </p:txBody>
      </p:sp>
      <p:pic>
        <p:nvPicPr>
          <p:cNvPr id="5" name="Bilde 4" descr="Et bilde som inneholder clip art, tegning, illustrasjon, strektegning&#10;&#10;Automatisk generert beskrivelse">
            <a:extLst>
              <a:ext uri="{FF2B5EF4-FFF2-40B4-BE49-F238E27FC236}">
                <a16:creationId xmlns:a16="http://schemas.microsoft.com/office/drawing/2014/main" id="{5FB64454-06CD-FD85-E711-015033E750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pic>
        <p:nvPicPr>
          <p:cNvPr id="17" name="Bilde 16" descr="Et bilde som inneholder skjermbilde, mønster, sirkel, Grafikk&#10;&#10;Automatisk generert beskrivelse">
            <a:extLst>
              <a:ext uri="{FF2B5EF4-FFF2-40B4-BE49-F238E27FC236}">
                <a16:creationId xmlns:a16="http://schemas.microsoft.com/office/drawing/2014/main" id="{7984CDC0-2BAF-50B0-CAFD-619C2783A9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0447" y="4512641"/>
            <a:ext cx="1796084" cy="1796084"/>
          </a:xfrm>
          <a:prstGeom prst="rect">
            <a:avLst/>
          </a:prstGeom>
        </p:spPr>
      </p:pic>
      <p:sp>
        <p:nvSpPr>
          <p:cNvPr id="19" name="TekstSylinder 18">
            <a:extLst>
              <a:ext uri="{FF2B5EF4-FFF2-40B4-BE49-F238E27FC236}">
                <a16:creationId xmlns:a16="http://schemas.microsoft.com/office/drawing/2014/main" id="{B461D3D2-9C5D-DE2D-8F0B-D4589128F2E9}"/>
              </a:ext>
            </a:extLst>
          </p:cNvPr>
          <p:cNvSpPr txBox="1"/>
          <p:nvPr/>
        </p:nvSpPr>
        <p:spPr>
          <a:xfrm>
            <a:off x="9311545" y="4104287"/>
            <a:ext cx="1817280" cy="369332"/>
          </a:xfrm>
          <a:prstGeom prst="rect">
            <a:avLst/>
          </a:prstGeom>
          <a:noFill/>
        </p:spPr>
        <p:txBody>
          <a:bodyPr wrap="square" rtlCol="0" anchor="b">
            <a:spAutoFit/>
          </a:bodyPr>
          <a:lstStyle/>
          <a:p>
            <a:pPr algn="ctr"/>
            <a:r>
              <a:rPr lang="nb-NO" dirty="0" err="1">
                <a:latin typeface="+mj-lt"/>
              </a:rPr>
              <a:t>Familietre</a:t>
            </a:r>
            <a:endParaRPr lang="nb-NO" dirty="0">
              <a:latin typeface="+mj-lt"/>
            </a:endParaRPr>
          </a:p>
        </p:txBody>
      </p:sp>
    </p:spTree>
    <p:extLst>
      <p:ext uri="{BB962C8B-B14F-4D97-AF65-F5344CB8AC3E}">
        <p14:creationId xmlns:p14="http://schemas.microsoft.com/office/powerpoint/2010/main" val="359557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3" grpId="0" build="allAtOnce"/>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tekst, skjermbilde, nummer, Font&#10;&#10;Automatisk generert beskrivelse">
            <a:extLst>
              <a:ext uri="{FF2B5EF4-FFF2-40B4-BE49-F238E27FC236}">
                <a16:creationId xmlns:a16="http://schemas.microsoft.com/office/drawing/2014/main" id="{6921CA8B-81FE-B061-1BDD-EE23B2A2AD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615" y="-182034"/>
            <a:ext cx="12839230" cy="7222067"/>
          </a:xfrm>
          <a:prstGeom prst="rect">
            <a:avLst/>
          </a:prstGeom>
        </p:spPr>
      </p:pic>
      <p:sp>
        <p:nvSpPr>
          <p:cNvPr id="137" name="Title 136"/>
          <p:cNvSpPr>
            <a:spLocks noGrp="1"/>
          </p:cNvSpPr>
          <p:nvPr>
            <p:ph type="title"/>
          </p:nvPr>
        </p:nvSpPr>
        <p:spPr/>
        <p:txBody>
          <a:bodyPr>
            <a:normAutofit/>
          </a:bodyPr>
          <a:lstStyle/>
          <a:p>
            <a:r>
              <a:rPr lang="en-US" dirty="0" err="1"/>
              <a:t>Eksempel</a:t>
            </a:r>
            <a:r>
              <a:rPr lang="en-US" dirty="0"/>
              <a:t> </a:t>
            </a:r>
            <a:r>
              <a:rPr lang="en-US" dirty="0" err="1"/>
              <a:t>på</a:t>
            </a:r>
            <a:r>
              <a:rPr lang="en-US" dirty="0"/>
              <a:t> </a:t>
            </a:r>
            <a:r>
              <a:rPr lang="en-US" dirty="0" err="1"/>
              <a:t>enkelt</a:t>
            </a:r>
            <a:r>
              <a:rPr lang="en-US" dirty="0"/>
              <a:t> </a:t>
            </a:r>
            <a:r>
              <a:rPr lang="en-US" dirty="0" err="1"/>
              <a:t>familietre</a:t>
            </a:r>
            <a:endParaRPr lang="en-US" dirty="0"/>
          </a:p>
        </p:txBody>
      </p:sp>
    </p:spTree>
    <p:extLst>
      <p:ext uri="{BB962C8B-B14F-4D97-AF65-F5344CB8AC3E}">
        <p14:creationId xmlns:p14="http://schemas.microsoft.com/office/powerpoint/2010/main" val="262457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skjermbilde, tekst, Font, nummer&#10;&#10;Automatisk generert beskrivelse">
            <a:extLst>
              <a:ext uri="{FF2B5EF4-FFF2-40B4-BE49-F238E27FC236}">
                <a16:creationId xmlns:a16="http://schemas.microsoft.com/office/drawing/2014/main" id="{95F59F62-7A9D-5357-5D47-6181572676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7" y="632178"/>
            <a:ext cx="12011379" cy="6756401"/>
          </a:xfrm>
          <a:prstGeom prst="rect">
            <a:avLst/>
          </a:prstGeom>
        </p:spPr>
      </p:pic>
      <p:sp>
        <p:nvSpPr>
          <p:cNvPr id="137" name="Title 136"/>
          <p:cNvSpPr>
            <a:spLocks noGrp="1"/>
          </p:cNvSpPr>
          <p:nvPr>
            <p:ph type="title"/>
          </p:nvPr>
        </p:nvSpPr>
        <p:spPr/>
        <p:txBody>
          <a:bodyPr anchor="t">
            <a:noAutofit/>
          </a:bodyPr>
          <a:lstStyle/>
          <a:p>
            <a:r>
              <a:rPr lang="en-US" dirty="0" err="1"/>
              <a:t>Familietre</a:t>
            </a:r>
            <a:r>
              <a:rPr lang="en-US" dirty="0"/>
              <a:t> med </a:t>
            </a:r>
            <a:r>
              <a:rPr lang="en-US" dirty="0" err="1"/>
              <a:t>onkel</a:t>
            </a:r>
            <a:r>
              <a:rPr lang="en-US" dirty="0"/>
              <a:t>, </a:t>
            </a:r>
            <a:r>
              <a:rPr lang="en-US" dirty="0" err="1"/>
              <a:t>tanter</a:t>
            </a:r>
            <a:r>
              <a:rPr lang="en-US" dirty="0"/>
              <a:t> og </a:t>
            </a:r>
            <a:r>
              <a:rPr lang="en-US" dirty="0" err="1"/>
              <a:t>søsken</a:t>
            </a:r>
            <a:endParaRPr lang="en-US" dirty="0"/>
          </a:p>
        </p:txBody>
      </p:sp>
    </p:spTree>
    <p:extLst>
      <p:ext uri="{BB962C8B-B14F-4D97-AF65-F5344CB8AC3E}">
        <p14:creationId xmlns:p14="http://schemas.microsoft.com/office/powerpoint/2010/main" val="276447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F40B05B2-8F67-02BE-82AC-953EC6256B82}"/>
              </a:ext>
            </a:extLst>
          </p:cNvPr>
          <p:cNvSpPr>
            <a:spLocks noGrp="1"/>
          </p:cNvSpPr>
          <p:nvPr>
            <p:ph idx="1"/>
          </p:nvPr>
        </p:nvSpPr>
        <p:spPr>
          <a:xfrm>
            <a:off x="695325" y="549276"/>
            <a:ext cx="10801350" cy="3413124"/>
          </a:xfrm>
        </p:spPr>
        <p:txBody>
          <a:bodyPr>
            <a:normAutofit/>
          </a:bodyPr>
          <a:lstStyle/>
          <a:p>
            <a:r>
              <a:rPr lang="nb-NO" dirty="0"/>
              <a:t>Presentasjonen er utformet av Vestre Viken, i samarbeid </a:t>
            </a:r>
            <a:br>
              <a:rPr lang="nb-NO" dirty="0"/>
            </a:br>
            <a:r>
              <a:rPr lang="nb-NO" dirty="0"/>
              <a:t>med erfaringsspesialister og Bipolarforeningen. </a:t>
            </a:r>
            <a:br>
              <a:rPr lang="nb-NO" dirty="0"/>
            </a:br>
            <a:br>
              <a:rPr lang="nb-NO" dirty="0"/>
            </a:br>
            <a:r>
              <a:rPr lang="nb-NO" dirty="0"/>
              <a:t>Prosjektet er støttet av Rådet for psykisk helse </a:t>
            </a:r>
            <a:br>
              <a:rPr lang="nb-NO" dirty="0"/>
            </a:br>
            <a:r>
              <a:rPr lang="nb-NO" dirty="0"/>
              <a:t>gjennom Stiftelsen Dam</a:t>
            </a:r>
          </a:p>
          <a:p>
            <a:endParaRPr lang="nb-NO" dirty="0"/>
          </a:p>
          <a:p>
            <a:endParaRPr lang="nb-NO" dirty="0"/>
          </a:p>
          <a:p>
            <a:endParaRPr lang="nb-NO" dirty="0"/>
          </a:p>
          <a:p>
            <a:endParaRPr lang="nb-NO" dirty="0"/>
          </a:p>
          <a:p>
            <a:endParaRPr lang="nb-NO" dirty="0"/>
          </a:p>
          <a:p>
            <a:endParaRPr lang="nb-NO" dirty="0"/>
          </a:p>
        </p:txBody>
      </p:sp>
      <p:pic>
        <p:nvPicPr>
          <p:cNvPr id="7" name="LOGO png Rådet for psykisk helse.png" descr="LOGO png Rådet for psykisk helse.png">
            <a:extLst>
              <a:ext uri="{FF2B5EF4-FFF2-40B4-BE49-F238E27FC236}">
                <a16:creationId xmlns:a16="http://schemas.microsoft.com/office/drawing/2014/main" id="{8C1989B5-2560-4950-4E5E-E2E702C082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8" name="Bilde" descr="Bilde">
            <a:extLst>
              <a:ext uri="{FF2B5EF4-FFF2-40B4-BE49-F238E27FC236}">
                <a16:creationId xmlns:a16="http://schemas.microsoft.com/office/drawing/2014/main" id="{0779697E-129C-6638-8AB6-88D24A4584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9" name="logo_transparent-01.png" descr="logo_transparent-01.png">
            <a:extLst>
              <a:ext uri="{FF2B5EF4-FFF2-40B4-BE49-F238E27FC236}">
                <a16:creationId xmlns:a16="http://schemas.microsoft.com/office/drawing/2014/main" id="{C360ECCB-42CB-0E61-27BE-787CEAE2C827}"/>
              </a:ext>
            </a:extLst>
          </p:cNvPr>
          <p:cNvPicPr>
            <a:picLocks noChangeAspect="1"/>
          </p:cNvPicPr>
          <p:nvPr/>
        </p:nvPicPr>
        <p:blipFill>
          <a:blip r:embed="rId5"/>
          <a:stretch>
            <a:fillRect/>
          </a:stretch>
        </p:blipFill>
        <p:spPr>
          <a:xfrm>
            <a:off x="4117024" y="5365041"/>
            <a:ext cx="2280625" cy="791423"/>
          </a:xfrm>
          <a:prstGeom prst="rect">
            <a:avLst/>
          </a:prstGeom>
          <a:ln w="12700">
            <a:miter lim="400000"/>
          </a:ln>
        </p:spPr>
      </p:pic>
      <p:pic>
        <p:nvPicPr>
          <p:cNvPr id="10" name="50830959051_658d4b82a4_o.png" descr="50830959051_658d4b82a4_o.png">
            <a:extLst>
              <a:ext uri="{FF2B5EF4-FFF2-40B4-BE49-F238E27FC236}">
                <a16:creationId xmlns:a16="http://schemas.microsoft.com/office/drawing/2014/main" id="{10E65250-2A4B-55EF-7215-BD72414003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11" name="TekstSylinder 10">
            <a:extLst>
              <a:ext uri="{FF2B5EF4-FFF2-40B4-BE49-F238E27FC236}">
                <a16:creationId xmlns:a16="http://schemas.microsoft.com/office/drawing/2014/main" id="{2D9AC949-0A89-73AE-13F9-964E495C385B}"/>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extLst>
      <p:ext uri="{BB962C8B-B14F-4D97-AF65-F5344CB8AC3E}">
        <p14:creationId xmlns:p14="http://schemas.microsoft.com/office/powerpoint/2010/main" val="2375891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C9DA324D-A9CE-5E51-9BF8-0CB83C9D9DB5}"/>
              </a:ext>
            </a:extLst>
          </p:cNvPr>
          <p:cNvSpPr/>
          <p:nvPr/>
        </p:nvSpPr>
        <p:spPr>
          <a:xfrm>
            <a:off x="639696" y="4278729"/>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33A2CBBA-CE86-2F98-707A-BCFCFC4417A8}"/>
              </a:ext>
            </a:extLst>
          </p:cNvPr>
          <p:cNvSpPr/>
          <p:nvPr/>
        </p:nvSpPr>
        <p:spPr>
          <a:xfrm>
            <a:off x="626249" y="5790443"/>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t>Egenaktivitet til i dag</a:t>
            </a:r>
          </a:p>
        </p:txBody>
      </p:sp>
      <p:sp>
        <p:nvSpPr>
          <p:cNvPr id="3" name="Plassholder for innhold 2"/>
          <p:cNvSpPr>
            <a:spLocks noGrp="1"/>
          </p:cNvSpPr>
          <p:nvPr>
            <p:ph idx="1"/>
          </p:nvPr>
        </p:nvSpPr>
        <p:spPr/>
        <p:txBody>
          <a:bodyPr anchor="b"/>
          <a:lstStyle/>
          <a:p>
            <a:pPr marL="514350" indent="-514350">
              <a:buFont typeface="+mj-lt"/>
              <a:buAutoNum type="arabicPeriod"/>
            </a:pPr>
            <a:r>
              <a:rPr lang="nb-NO" dirty="0"/>
              <a:t>Føre inn grunner for å forebygge hypomani/mani under delen «Motivasjon for forebygging»  i forebyggelsesplanen</a:t>
            </a:r>
          </a:p>
          <a:p>
            <a:pPr marL="514350" indent="-514350">
              <a:buFont typeface="+mj-lt"/>
              <a:buAutoNum type="arabicPeriod"/>
            </a:pPr>
            <a:endParaRPr lang="nb-NO" dirty="0"/>
          </a:p>
          <a:p>
            <a:pPr marL="514350" indent="-514350">
              <a:buFont typeface="+mj-lt"/>
              <a:buAutoNum type="arabicPeriod"/>
            </a:pPr>
            <a:r>
              <a:rPr lang="nb-NO" dirty="0"/>
              <a:t>Fortsette å registrere stemningsleiet i stemningsdagboken</a:t>
            </a:r>
          </a:p>
        </p:txBody>
      </p:sp>
      <p:pic>
        <p:nvPicPr>
          <p:cNvPr id="4" name="Bilde 3" descr="Et bilde som inneholder clip art, tegning, illustrasjon, strektegning&#10;&#10;Automatisk generert beskrivelse">
            <a:extLst>
              <a:ext uri="{FF2B5EF4-FFF2-40B4-BE49-F238E27FC236}">
                <a16:creationId xmlns:a16="http://schemas.microsoft.com/office/drawing/2014/main" id="{BFD46A41-1947-CE6E-2935-F0B738662E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spTree>
    <p:extLst>
      <p:ext uri="{BB962C8B-B14F-4D97-AF65-F5344CB8AC3E}">
        <p14:creationId xmlns:p14="http://schemas.microsoft.com/office/powerpoint/2010/main" val="77647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01DFF9-9E12-34C8-E436-96E953D4DDBE}"/>
              </a:ext>
            </a:extLst>
          </p:cNvPr>
          <p:cNvSpPr>
            <a:spLocks noGrp="1"/>
          </p:cNvSpPr>
          <p:nvPr>
            <p:ph type="title"/>
          </p:nvPr>
        </p:nvSpPr>
        <p:spPr/>
        <p:txBody>
          <a:bodyPr anchor="t"/>
          <a:lstStyle/>
          <a:p>
            <a:r>
              <a:rPr lang="nb-NO" dirty="0"/>
              <a:t>Dagens tema</a:t>
            </a:r>
          </a:p>
        </p:txBody>
      </p:sp>
      <p:sp>
        <p:nvSpPr>
          <p:cNvPr id="3" name="Plassholder for innhold 2">
            <a:extLst>
              <a:ext uri="{FF2B5EF4-FFF2-40B4-BE49-F238E27FC236}">
                <a16:creationId xmlns:a16="http://schemas.microsoft.com/office/drawing/2014/main" id="{FE78DCFB-F646-92CC-ED18-933D88A1D77A}"/>
              </a:ext>
            </a:extLst>
          </p:cNvPr>
          <p:cNvSpPr>
            <a:spLocks noGrp="1"/>
          </p:cNvSpPr>
          <p:nvPr>
            <p:ph idx="1"/>
          </p:nvPr>
        </p:nvSpPr>
        <p:spPr/>
        <p:txBody>
          <a:bodyPr anchor="b">
            <a:normAutofit lnSpcReduction="10000"/>
          </a:bodyPr>
          <a:lstStyle/>
          <a:p>
            <a:r>
              <a:rPr lang="nb-NO" dirty="0"/>
              <a:t>Depresjon</a:t>
            </a:r>
          </a:p>
          <a:p>
            <a:pPr lvl="1"/>
            <a:r>
              <a:rPr lang="nb-NO" dirty="0"/>
              <a:t>Hva, kjennetegn, diagnostiske kriterier, depresjonsspiralen, maskert depresjon, depresjon med psykose</a:t>
            </a:r>
          </a:p>
          <a:p>
            <a:pPr lvl="1"/>
            <a:r>
              <a:rPr lang="nb-NO" dirty="0"/>
              <a:t>Summegruppe: skillet mellom ditt vanlige jeg og depresjon</a:t>
            </a:r>
          </a:p>
          <a:p>
            <a:pPr lvl="1"/>
            <a:endParaRPr lang="nb-NO" dirty="0"/>
          </a:p>
          <a:p>
            <a:r>
              <a:rPr lang="nb-NO" dirty="0"/>
              <a:t>Blandet episode</a:t>
            </a:r>
          </a:p>
          <a:p>
            <a:pPr lvl="1"/>
            <a:r>
              <a:rPr lang="nb-NO" dirty="0"/>
              <a:t>Hva, modell for blandede tilstander</a:t>
            </a:r>
          </a:p>
          <a:p>
            <a:endParaRPr lang="nb-NO" dirty="0"/>
          </a:p>
          <a:p>
            <a:r>
              <a:rPr lang="nb-NO" dirty="0"/>
              <a:t>Egenaktivitet til neste gang</a:t>
            </a:r>
          </a:p>
          <a:p>
            <a:pPr lvl="1"/>
            <a:r>
              <a:rPr lang="nb-NO" dirty="0"/>
              <a:t>Motivasjon i forebyggelsesplanen, fylle ut </a:t>
            </a:r>
            <a:r>
              <a:rPr lang="nb-NO" dirty="0" err="1"/>
              <a:t>familietre</a:t>
            </a:r>
            <a:r>
              <a:rPr lang="nb-NO" dirty="0"/>
              <a:t>, livssituasjon før første affektive episode</a:t>
            </a:r>
          </a:p>
        </p:txBody>
      </p:sp>
    </p:spTree>
    <p:extLst>
      <p:ext uri="{BB962C8B-B14F-4D97-AF65-F5344CB8AC3E}">
        <p14:creationId xmlns:p14="http://schemas.microsoft.com/office/powerpoint/2010/main" val="345744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tel 1"/>
          <p:cNvSpPr>
            <a:spLocks noGrp="1"/>
          </p:cNvSpPr>
          <p:nvPr>
            <p:ph type="title"/>
          </p:nvPr>
        </p:nvSpPr>
        <p:spPr/>
        <p:txBody>
          <a:bodyPr anchor="t"/>
          <a:lstStyle/>
          <a:p>
            <a:pPr eaLnBrk="1" hangingPunct="1"/>
            <a:r>
              <a:rPr lang="nb-NO" altLang="nb-NO" dirty="0">
                <a:latin typeface="+mj-lt"/>
              </a:rPr>
              <a:t>Hva er depresjon?</a:t>
            </a:r>
          </a:p>
        </p:txBody>
      </p:sp>
      <p:sp>
        <p:nvSpPr>
          <p:cNvPr id="6" name="Plassholder for innhold 2"/>
          <p:cNvSpPr txBox="1">
            <a:spLocks/>
          </p:cNvSpPr>
          <p:nvPr/>
        </p:nvSpPr>
        <p:spPr>
          <a:xfrm>
            <a:off x="731837" y="1636889"/>
            <a:ext cx="6289852" cy="4639951"/>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nb-NO" altLang="nb-NO" dirty="0">
              <a:cs typeface="Arial" charset="0"/>
            </a:endParaRPr>
          </a:p>
          <a:p>
            <a:pPr marL="0" indent="0">
              <a:lnSpc>
                <a:spcPct val="100000"/>
              </a:lnSpc>
              <a:spcBef>
                <a:spcPts val="0"/>
              </a:spcBef>
              <a:buNone/>
            </a:pPr>
            <a:r>
              <a:rPr lang="nb-NO" altLang="nb-NO" dirty="0">
                <a:cs typeface="Arial" charset="0"/>
              </a:rPr>
              <a:t>Perioder med unormalt senket stemningsleie, tap av lyst og glede, </a:t>
            </a:r>
            <a:br>
              <a:rPr lang="nb-NO" altLang="nb-NO" dirty="0">
                <a:cs typeface="Arial" charset="0"/>
              </a:rPr>
            </a:br>
            <a:r>
              <a:rPr lang="nb-NO" altLang="nb-NO" dirty="0">
                <a:cs typeface="Arial" charset="0"/>
              </a:rPr>
              <a:t>og redusert energi- og aktivitetsnivå</a:t>
            </a:r>
          </a:p>
          <a:p>
            <a:pPr marL="0" indent="0">
              <a:lnSpc>
                <a:spcPct val="100000"/>
              </a:lnSpc>
              <a:spcBef>
                <a:spcPts val="0"/>
              </a:spcBef>
              <a:buFont typeface="Arial" panose="020B0604020202020204" pitchFamily="34" charset="0"/>
              <a:buNone/>
            </a:pPr>
            <a:endParaRPr lang="nb-NO" altLang="nb-NO" dirty="0">
              <a:cs typeface="Arial" charset="0"/>
            </a:endParaRPr>
          </a:p>
          <a:p>
            <a:pPr marL="0" indent="0">
              <a:lnSpc>
                <a:spcPct val="100000"/>
              </a:lnSpc>
              <a:spcBef>
                <a:spcPts val="0"/>
              </a:spcBef>
              <a:buFont typeface="Arial" panose="020B0604020202020204" pitchFamily="34" charset="0"/>
              <a:buNone/>
            </a:pPr>
            <a:r>
              <a:rPr lang="nb-NO" altLang="nb-NO" dirty="0">
                <a:cs typeface="Arial" charset="0"/>
              </a:rPr>
              <a:t>Man kan føle seg håpløs, hjelpeløs</a:t>
            </a:r>
            <a:br>
              <a:rPr lang="nb-NO" altLang="nb-NO" dirty="0">
                <a:cs typeface="Arial" charset="0"/>
              </a:rPr>
            </a:br>
            <a:r>
              <a:rPr lang="nb-NO" altLang="nb-NO" dirty="0">
                <a:cs typeface="Arial" charset="0"/>
              </a:rPr>
              <a:t>og at alt er meningsløst</a:t>
            </a:r>
          </a:p>
        </p:txBody>
      </p:sp>
      <p:pic>
        <p:nvPicPr>
          <p:cNvPr id="4" name="Bilde 3" descr="Et bilde som inneholder måne, hodeskalle&#10;&#10;Automatisk generert beskrivelse med lav konfidens">
            <a:extLst>
              <a:ext uri="{FF2B5EF4-FFF2-40B4-BE49-F238E27FC236}">
                <a16:creationId xmlns:a16="http://schemas.microsoft.com/office/drawing/2014/main" id="{E6956E92-6845-9E86-0867-C73EFA38D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3046" y="-237066"/>
            <a:ext cx="10960010" cy="7754108"/>
          </a:xfrm>
          <a:prstGeom prst="rect">
            <a:avLst/>
          </a:prstGeom>
        </p:spPr>
      </p:pic>
    </p:spTree>
    <p:extLst>
      <p:ext uri="{BB962C8B-B14F-4D97-AF65-F5344CB8AC3E}">
        <p14:creationId xmlns:p14="http://schemas.microsoft.com/office/powerpoint/2010/main" val="70133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45275" y="5897226"/>
            <a:ext cx="5735866" cy="400110"/>
          </a:xfrm>
          <a:prstGeom prst="rect">
            <a:avLst/>
          </a:prstGeom>
        </p:spPr>
        <p:txBody>
          <a:bodyPr wrap="square">
            <a:spAutoFit/>
          </a:bodyPr>
          <a:lstStyle/>
          <a:p>
            <a:pPr>
              <a:spcBef>
                <a:spcPct val="0"/>
              </a:spcBef>
            </a:pPr>
            <a:r>
              <a:rPr lang="en-US" sz="2000" dirty="0">
                <a:solidFill>
                  <a:srgbClr val="003087"/>
                </a:solidFill>
                <a:latin typeface="+mj-lt"/>
                <a:hlinkClick r:id="rId3">
                  <a:extLst>
                    <a:ext uri="{A12FA001-AC4F-418D-AE19-62706E023703}">
                      <ahyp:hlinkClr xmlns:ahyp="http://schemas.microsoft.com/office/drawing/2018/hyperlinkcolor" val="tx"/>
                    </a:ext>
                  </a:extLst>
                </a:hlinkClick>
              </a:rPr>
              <a:t>I had a black dog, his name was depression - YouTube</a:t>
            </a:r>
            <a:endParaRPr lang="nb-NO" altLang="nb-NO" sz="2000" dirty="0">
              <a:solidFill>
                <a:srgbClr val="003087"/>
              </a:solidFill>
              <a:latin typeface="+mj-lt"/>
            </a:endParaRPr>
          </a:p>
        </p:txBody>
      </p:sp>
      <p:pic>
        <p:nvPicPr>
          <p:cNvPr id="5" name="Bilde 4">
            <a:extLst>
              <a:ext uri="{FF2B5EF4-FFF2-40B4-BE49-F238E27FC236}">
                <a16:creationId xmlns:a16="http://schemas.microsoft.com/office/drawing/2014/main" id="{7B40EA5C-32D4-6E85-70CD-10E360758A11}"/>
              </a:ext>
            </a:extLst>
          </p:cNvPr>
          <p:cNvPicPr>
            <a:picLocks noChangeAspect="1"/>
          </p:cNvPicPr>
          <p:nvPr/>
        </p:nvPicPr>
        <p:blipFill rotWithShape="1">
          <a:blip r:embed="rId4"/>
          <a:srcRect l="12443" t="20805" r="43678" b="32452"/>
          <a:stretch/>
        </p:blipFill>
        <p:spPr>
          <a:xfrm>
            <a:off x="3125011" y="549275"/>
            <a:ext cx="8371664" cy="5016421"/>
          </a:xfrm>
          <a:prstGeom prst="rect">
            <a:avLst/>
          </a:prstGeom>
        </p:spPr>
      </p:pic>
      <p:pic>
        <p:nvPicPr>
          <p:cNvPr id="4" name="Bilde 3" descr="Et bilde som inneholder skjermbilde, mønster, sirkel, sort og hvit&#10;&#10;Automatisk generert beskrivelse">
            <a:extLst>
              <a:ext uri="{FF2B5EF4-FFF2-40B4-BE49-F238E27FC236}">
                <a16:creationId xmlns:a16="http://schemas.microsoft.com/office/drawing/2014/main" id="{DC600F8A-F424-64EB-9D88-A3BA33F1F2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838" y="3429000"/>
            <a:ext cx="2136696" cy="2136696"/>
          </a:xfrm>
          <a:prstGeom prst="rect">
            <a:avLst/>
          </a:prstGeom>
        </p:spPr>
      </p:pic>
    </p:spTree>
    <p:extLst>
      <p:ext uri="{BB962C8B-B14F-4D97-AF65-F5344CB8AC3E}">
        <p14:creationId xmlns:p14="http://schemas.microsoft.com/office/powerpoint/2010/main" val="1802540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chor="t"/>
          <a:lstStyle/>
          <a:p>
            <a:pPr eaLnBrk="1" hangingPunct="1"/>
            <a:r>
              <a:rPr lang="nb-NO" altLang="nb-NO" dirty="0"/>
              <a:t>Kjennetegn på depresjon</a:t>
            </a:r>
          </a:p>
        </p:txBody>
      </p:sp>
      <p:sp>
        <p:nvSpPr>
          <p:cNvPr id="60419" name="Rectangle 3"/>
          <p:cNvSpPr>
            <a:spLocks noGrp="1" noChangeArrowheads="1"/>
          </p:cNvSpPr>
          <p:nvPr>
            <p:ph idx="1"/>
          </p:nvPr>
        </p:nvSpPr>
        <p:spPr/>
        <p:txBody>
          <a:bodyPr anchor="b">
            <a:normAutofit/>
          </a:bodyPr>
          <a:lstStyle/>
          <a:p>
            <a:pPr eaLnBrk="1" hangingPunct="1">
              <a:lnSpc>
                <a:spcPct val="90000"/>
              </a:lnSpc>
              <a:spcBef>
                <a:spcPct val="70000"/>
              </a:spcBef>
            </a:pPr>
            <a:r>
              <a:rPr lang="nb-NO" altLang="nb-NO" dirty="0"/>
              <a:t>Må vanligvis vare i minst </a:t>
            </a:r>
            <a:r>
              <a:rPr lang="nb-NO" altLang="nb-NO" b="1" dirty="0"/>
              <a:t>to uker</a:t>
            </a:r>
            <a:r>
              <a:rPr lang="nb-NO" altLang="nb-NO" dirty="0"/>
              <a:t> for at diagnosen skal kunne stilles</a:t>
            </a:r>
          </a:p>
          <a:p>
            <a:pPr lvl="1" eaLnBrk="1" hangingPunct="1">
              <a:lnSpc>
                <a:spcPct val="90000"/>
              </a:lnSpc>
              <a:spcBef>
                <a:spcPct val="70000"/>
              </a:spcBef>
            </a:pPr>
            <a:r>
              <a:rPr lang="nb-NO" altLang="nb-NO" dirty="0"/>
              <a:t>Faller bort hvis symptomene er svært </a:t>
            </a:r>
            <a:br>
              <a:rPr lang="nb-NO" altLang="nb-NO" dirty="0"/>
            </a:br>
            <a:r>
              <a:rPr lang="nb-NO" altLang="nb-NO" dirty="0"/>
              <a:t>alvorlige og har brå debut</a:t>
            </a:r>
          </a:p>
          <a:p>
            <a:pPr marL="457200" lvl="1" indent="0" eaLnBrk="1" hangingPunct="1">
              <a:lnSpc>
                <a:spcPct val="90000"/>
              </a:lnSpc>
              <a:spcBef>
                <a:spcPct val="70000"/>
              </a:spcBef>
              <a:buNone/>
            </a:pPr>
            <a:endParaRPr lang="nb-NO" altLang="nb-NO" dirty="0"/>
          </a:p>
          <a:p>
            <a:pPr>
              <a:spcBef>
                <a:spcPts val="0"/>
              </a:spcBef>
              <a:spcAft>
                <a:spcPts val="600"/>
              </a:spcAft>
            </a:pPr>
            <a:r>
              <a:rPr lang="nb-NO" altLang="nb-NO" dirty="0"/>
              <a:t>Forandrer seg ofte lite fra dag til dag og </a:t>
            </a:r>
            <a:br>
              <a:rPr lang="nb-NO" altLang="nb-NO" dirty="0"/>
            </a:br>
            <a:r>
              <a:rPr lang="nb-NO" altLang="nb-NO" dirty="0"/>
              <a:t>med situasjoner. </a:t>
            </a:r>
            <a:r>
              <a:rPr lang="nb-NO" altLang="nb-NO" u="sng" dirty="0"/>
              <a:t>Men</a:t>
            </a:r>
            <a:r>
              <a:rPr lang="nb-NO" altLang="nb-NO" dirty="0"/>
              <a:t>, unntak også vanlig:</a:t>
            </a:r>
          </a:p>
          <a:p>
            <a:pPr lvl="1">
              <a:lnSpc>
                <a:spcPct val="100000"/>
              </a:lnSpc>
              <a:spcBef>
                <a:spcPts val="1800"/>
              </a:spcBef>
            </a:pPr>
            <a:r>
              <a:rPr lang="nb-NO" altLang="nb-NO" dirty="0"/>
              <a:t>Døgnvariasjoner</a:t>
            </a:r>
          </a:p>
          <a:p>
            <a:pPr lvl="1">
              <a:lnSpc>
                <a:spcPct val="100000"/>
              </a:lnSpc>
              <a:spcBef>
                <a:spcPts val="600"/>
              </a:spcBef>
            </a:pPr>
            <a:r>
              <a:rPr lang="nb-NO" altLang="nb-NO" dirty="0"/>
              <a:t>Plutselige, markante variasjoner gjennom dagen</a:t>
            </a:r>
          </a:p>
          <a:p>
            <a:pPr lvl="1">
              <a:lnSpc>
                <a:spcPct val="100000"/>
              </a:lnSpc>
              <a:spcBef>
                <a:spcPts val="600"/>
              </a:spcBef>
            </a:pPr>
            <a:r>
              <a:rPr lang="nb-NO" altLang="nb-NO" dirty="0"/>
              <a:t>Humøret lysner ved hyggelige hendelser</a:t>
            </a:r>
          </a:p>
        </p:txBody>
      </p:sp>
      <p:pic>
        <p:nvPicPr>
          <p:cNvPr id="4" name="Bilde 3" descr="Et bilde som inneholder Grafikk, tegning, tegnefilm, illustrasjon&#10;&#10;Automatisk generert beskrivelse">
            <a:extLst>
              <a:ext uri="{FF2B5EF4-FFF2-40B4-BE49-F238E27FC236}">
                <a16:creationId xmlns:a16="http://schemas.microsoft.com/office/drawing/2014/main" id="{13486BB4-3A37-DD21-4D92-5C70BB652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1641" y="2706511"/>
            <a:ext cx="4670425" cy="4151489"/>
          </a:xfrm>
          <a:prstGeom prst="rect">
            <a:avLst/>
          </a:prstGeom>
        </p:spPr>
      </p:pic>
    </p:spTree>
    <p:extLst>
      <p:ext uri="{BB962C8B-B14F-4D97-AF65-F5344CB8AC3E}">
        <p14:creationId xmlns:p14="http://schemas.microsoft.com/office/powerpoint/2010/main" val="113874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419">
                                            <p:txEl>
                                              <p:pRg st="0" end="0"/>
                                            </p:txEl>
                                          </p:spTgt>
                                        </p:tgtEl>
                                        <p:attrNameLst>
                                          <p:attrName>style.visibility</p:attrName>
                                        </p:attrNameLst>
                                      </p:cBhvr>
                                      <p:to>
                                        <p:strVal val="visible"/>
                                      </p:to>
                                    </p:set>
                                    <p:animEffect transition="in" filter="fade">
                                      <p:cBhvr>
                                        <p:cTn id="10" dur="500"/>
                                        <p:tgtEl>
                                          <p:spTgt spid="6041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Effect transition="in" filter="fade">
                                      <p:cBhvr>
                                        <p:cTn id="13" dur="500"/>
                                        <p:tgtEl>
                                          <p:spTgt spid="60419">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0419">
                                            <p:txEl>
                                              <p:pRg st="3" end="3"/>
                                            </p:txEl>
                                          </p:spTgt>
                                        </p:tgtEl>
                                        <p:attrNameLst>
                                          <p:attrName>style.visibility</p:attrName>
                                        </p:attrNameLst>
                                      </p:cBhvr>
                                      <p:to>
                                        <p:strVal val="visible"/>
                                      </p:to>
                                    </p:set>
                                    <p:animEffect transition="in" filter="fade">
                                      <p:cBhvr>
                                        <p:cTn id="16" dur="500"/>
                                        <p:tgtEl>
                                          <p:spTgt spid="6041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0419">
                                            <p:txEl>
                                              <p:pRg st="4" end="4"/>
                                            </p:txEl>
                                          </p:spTgt>
                                        </p:tgtEl>
                                        <p:attrNameLst>
                                          <p:attrName>style.visibility</p:attrName>
                                        </p:attrNameLst>
                                      </p:cBhvr>
                                      <p:to>
                                        <p:strVal val="visible"/>
                                      </p:to>
                                    </p:set>
                                    <p:animEffect transition="in" filter="fade">
                                      <p:cBhvr>
                                        <p:cTn id="19" dur="500"/>
                                        <p:tgtEl>
                                          <p:spTgt spid="60419">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0419">
                                            <p:txEl>
                                              <p:pRg st="5" end="5"/>
                                            </p:txEl>
                                          </p:spTgt>
                                        </p:tgtEl>
                                        <p:attrNameLst>
                                          <p:attrName>style.visibility</p:attrName>
                                        </p:attrNameLst>
                                      </p:cBhvr>
                                      <p:to>
                                        <p:strVal val="visible"/>
                                      </p:to>
                                    </p:set>
                                    <p:animEffect transition="in" filter="fade">
                                      <p:cBhvr>
                                        <p:cTn id="22" dur="500"/>
                                        <p:tgtEl>
                                          <p:spTgt spid="60419">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0419">
                                            <p:txEl>
                                              <p:pRg st="6" end="6"/>
                                            </p:txEl>
                                          </p:spTgt>
                                        </p:tgtEl>
                                        <p:attrNameLst>
                                          <p:attrName>style.visibility</p:attrName>
                                        </p:attrNameLst>
                                      </p:cBhvr>
                                      <p:to>
                                        <p:strVal val="visible"/>
                                      </p:to>
                                    </p:set>
                                    <p:animEffect transition="in" filter="fade">
                                      <p:cBhvr>
                                        <p:cTn id="25" dur="500"/>
                                        <p:tgtEl>
                                          <p:spTgt spid="604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Autofit/>
          </a:bodyPr>
          <a:lstStyle/>
          <a:p>
            <a:r>
              <a:rPr lang="nb-NO" altLang="nb-NO" dirty="0">
                <a:latin typeface="+mj-lt"/>
              </a:rPr>
              <a:t> Diagnostiske kriterier: Depresjon</a:t>
            </a:r>
            <a:endParaRPr lang="nb-NO" altLang="nb-NO" dirty="0">
              <a:solidFill>
                <a:srgbClr val="00B050"/>
              </a:solidFill>
              <a:latin typeface="+mj-lt"/>
            </a:endParaRPr>
          </a:p>
        </p:txBody>
      </p:sp>
      <p:sp>
        <p:nvSpPr>
          <p:cNvPr id="62467" name="Rectangle 3"/>
          <p:cNvSpPr>
            <a:spLocks noGrp="1" noChangeArrowheads="1"/>
          </p:cNvSpPr>
          <p:nvPr>
            <p:ph sz="half" idx="1"/>
          </p:nvPr>
        </p:nvSpPr>
        <p:spPr/>
        <p:txBody>
          <a:bodyPr>
            <a:normAutofit/>
          </a:bodyPr>
          <a:lstStyle/>
          <a:p>
            <a:pPr marL="354013" indent="-354013">
              <a:lnSpc>
                <a:spcPct val="80000"/>
              </a:lnSpc>
              <a:buFont typeface="Wingdings" pitchFamily="2" charset="2"/>
              <a:buAutoNum type="alphaUcPeriod"/>
            </a:pPr>
            <a:r>
              <a:rPr lang="nb-NO" altLang="nb-NO" sz="2200" dirty="0"/>
              <a:t>Episoden må vare i minst 2 uker</a:t>
            </a:r>
            <a:br>
              <a:rPr lang="nb-NO" altLang="nb-NO" sz="2200" dirty="0"/>
            </a:br>
            <a:endParaRPr lang="nb-NO" altLang="nb-NO" sz="2200" dirty="0"/>
          </a:p>
          <a:p>
            <a:pPr marL="354013" indent="-354013">
              <a:lnSpc>
                <a:spcPct val="80000"/>
              </a:lnSpc>
              <a:buFont typeface="Wingdings" pitchFamily="2" charset="2"/>
              <a:buAutoNum type="alphaUcPeriod"/>
            </a:pPr>
            <a:r>
              <a:rPr lang="nb-NO" altLang="nb-NO" sz="2200" dirty="0"/>
              <a:t>Kjernesymptomer:</a:t>
            </a:r>
          </a:p>
          <a:p>
            <a:pPr marL="895350" lvl="1" indent="-361950">
              <a:lnSpc>
                <a:spcPct val="80000"/>
              </a:lnSpc>
              <a:spcBef>
                <a:spcPts val="1800"/>
              </a:spcBef>
              <a:buClr>
                <a:schemeClr val="tx1"/>
              </a:buClr>
              <a:buSzPct val="80000"/>
              <a:buFont typeface="Wingdings" pitchFamily="2" charset="2"/>
              <a:buAutoNum type="arabicPeriod"/>
            </a:pPr>
            <a:r>
              <a:rPr lang="nb-NO" sz="2200" dirty="0"/>
              <a:t>Nedstemthet som er klart avvikende for personen, til stede det meste av dagen nesten hver dag, og som i liten grad påvirkes av hendelser</a:t>
            </a:r>
          </a:p>
          <a:p>
            <a:pPr marL="895350" lvl="1" indent="-361950">
              <a:lnSpc>
                <a:spcPct val="80000"/>
              </a:lnSpc>
              <a:spcBef>
                <a:spcPts val="1800"/>
              </a:spcBef>
              <a:buClr>
                <a:schemeClr val="tx1"/>
              </a:buClr>
              <a:buSzPct val="80000"/>
              <a:buFont typeface="Wingdings" pitchFamily="2" charset="2"/>
              <a:buAutoNum type="arabicPeriod"/>
            </a:pPr>
            <a:r>
              <a:rPr lang="nb-NO" sz="2200" dirty="0"/>
              <a:t>Redusert interesse for eller glede av aktiviteter som normalt gir glede</a:t>
            </a:r>
            <a:endParaRPr lang="nb-NO" sz="2200" b="1" dirty="0">
              <a:solidFill>
                <a:srgbClr val="C00000"/>
              </a:solidFill>
            </a:endParaRPr>
          </a:p>
          <a:p>
            <a:pPr marL="895350" lvl="1" indent="-361950">
              <a:lnSpc>
                <a:spcPct val="80000"/>
              </a:lnSpc>
              <a:spcBef>
                <a:spcPts val="1800"/>
              </a:spcBef>
              <a:buClr>
                <a:schemeClr val="tx1"/>
              </a:buClr>
              <a:buSzPct val="80000"/>
              <a:buFont typeface="Wingdings" pitchFamily="2" charset="2"/>
              <a:buAutoNum type="arabicPeriod"/>
            </a:pPr>
            <a:r>
              <a:rPr lang="nb-NO" sz="2200" dirty="0"/>
              <a:t>Redusert energi eller økt trøtthet</a:t>
            </a:r>
            <a:endParaRPr lang="nb-NO" altLang="nb-NO" sz="2200" dirty="0"/>
          </a:p>
        </p:txBody>
      </p:sp>
      <p:sp>
        <p:nvSpPr>
          <p:cNvPr id="62468" name="Rectangle 4"/>
          <p:cNvSpPr>
            <a:spLocks noGrp="1" noChangeArrowheads="1"/>
          </p:cNvSpPr>
          <p:nvPr>
            <p:ph sz="half" idx="2"/>
          </p:nvPr>
        </p:nvSpPr>
        <p:spPr>
          <a:xfrm>
            <a:off x="6925234" y="1957387"/>
            <a:ext cx="4571439" cy="4351338"/>
          </a:xfrm>
        </p:spPr>
        <p:txBody>
          <a:bodyPr>
            <a:noAutofit/>
          </a:bodyPr>
          <a:lstStyle/>
          <a:p>
            <a:pPr marL="457200" indent="-457200">
              <a:lnSpc>
                <a:spcPct val="80000"/>
              </a:lnSpc>
              <a:buFont typeface="+mj-lt"/>
              <a:buAutoNum type="arabicPeriod"/>
            </a:pPr>
            <a:r>
              <a:rPr lang="nb-NO" sz="2000" dirty="0"/>
              <a:t>Tap av selvtillit eller selvfølelse</a:t>
            </a:r>
          </a:p>
          <a:p>
            <a:pPr marL="457200" indent="-457200">
              <a:lnSpc>
                <a:spcPct val="80000"/>
              </a:lnSpc>
              <a:buFont typeface="+mj-lt"/>
              <a:buAutoNum type="arabicPeriod"/>
            </a:pPr>
            <a:r>
              <a:rPr lang="nb-NO" sz="2000" dirty="0"/>
              <a:t>Urimelige selvbebreidelser eller overdreven og upassende skyldfølelse</a:t>
            </a:r>
          </a:p>
          <a:p>
            <a:pPr marL="457200" indent="-457200">
              <a:lnSpc>
                <a:spcPct val="80000"/>
              </a:lnSpc>
              <a:buFont typeface="+mj-lt"/>
              <a:buAutoNum type="arabicPeriod"/>
            </a:pPr>
            <a:r>
              <a:rPr lang="nb-NO" sz="2000" dirty="0"/>
              <a:t>Tilbakevendende tanker om død eller selvmord, eller selvmordsforsøk</a:t>
            </a:r>
          </a:p>
          <a:p>
            <a:pPr marL="457200" indent="-457200">
              <a:lnSpc>
                <a:spcPct val="80000"/>
              </a:lnSpc>
              <a:buFont typeface="+mj-lt"/>
              <a:buAutoNum type="arabicPeriod"/>
            </a:pPr>
            <a:r>
              <a:rPr lang="nb-NO" sz="2000" dirty="0"/>
              <a:t>Opplevd eller påviselig svekket evne til å tenke eller konsentrere seg, inkludert ubesluttsomhet</a:t>
            </a:r>
          </a:p>
          <a:p>
            <a:pPr marL="457200" indent="-457200">
              <a:lnSpc>
                <a:spcPct val="80000"/>
              </a:lnSpc>
              <a:buFont typeface="+mj-lt"/>
              <a:buAutoNum type="arabicPeriod"/>
            </a:pPr>
            <a:r>
              <a:rPr lang="nb-NO" sz="2000" dirty="0"/>
              <a:t>Endret psykomotorisk aktivitet, med agitasjon eller hemning (opplevd eller observert)</a:t>
            </a:r>
          </a:p>
          <a:p>
            <a:pPr marL="457200" indent="-457200">
              <a:lnSpc>
                <a:spcPct val="80000"/>
              </a:lnSpc>
              <a:buFont typeface="+mj-lt"/>
              <a:buAutoNum type="arabicPeriod"/>
            </a:pPr>
            <a:r>
              <a:rPr lang="nb-NO" altLang="nb-NO" sz="2000" dirty="0"/>
              <a:t>Søvnforstyrrelse</a:t>
            </a:r>
          </a:p>
          <a:p>
            <a:pPr marL="457200" indent="-457200">
              <a:lnSpc>
                <a:spcPct val="80000"/>
              </a:lnSpc>
              <a:buFont typeface="+mj-lt"/>
              <a:buAutoNum type="arabicPeriod"/>
            </a:pPr>
            <a:r>
              <a:rPr lang="nb-NO" sz="2000" dirty="0"/>
              <a:t>Endret appetitt og vekt (redusert eller økt)</a:t>
            </a:r>
            <a:endParaRPr lang="nb-NO" altLang="nb-NO" sz="2000" dirty="0"/>
          </a:p>
        </p:txBody>
      </p:sp>
      <p:sp>
        <p:nvSpPr>
          <p:cNvPr id="62470" name="Rectangle 6"/>
          <p:cNvSpPr>
            <a:spLocks noChangeArrowheads="1"/>
          </p:cNvSpPr>
          <p:nvPr/>
        </p:nvSpPr>
        <p:spPr bwMode="auto">
          <a:xfrm>
            <a:off x="6454587" y="1544263"/>
            <a:ext cx="4694704" cy="50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lnSpc>
                <a:spcPct val="90000"/>
              </a:lnSpc>
              <a:spcBef>
                <a:spcPct val="20000"/>
              </a:spcBef>
              <a:buClr>
                <a:schemeClr val="tx1"/>
              </a:buClr>
              <a:buSzPct val="70000"/>
              <a:buFont typeface="Wingdings" pitchFamily="2" charset="2"/>
              <a:buNone/>
            </a:pPr>
            <a:r>
              <a:rPr lang="nb-NO" altLang="nb-NO" sz="2200" dirty="0">
                <a:latin typeface="+mn-lt"/>
                <a:cs typeface="Calibri" panose="020F0502020204030204" pitchFamily="34" charset="0"/>
              </a:rPr>
              <a:t>C.  Tilleggssymptomer:</a:t>
            </a:r>
          </a:p>
          <a:p>
            <a:pPr eaLnBrk="1" hangingPunct="1">
              <a:lnSpc>
                <a:spcPct val="90000"/>
              </a:lnSpc>
              <a:spcBef>
                <a:spcPct val="20000"/>
              </a:spcBef>
              <a:buClr>
                <a:schemeClr val="tx1"/>
              </a:buClr>
              <a:buSzPct val="70000"/>
              <a:buFont typeface="Wingdings" pitchFamily="2" charset="2"/>
              <a:buChar char="¢"/>
            </a:pPr>
            <a:endParaRPr lang="nb-NO" altLang="nb-NO" sz="1700" dirty="0">
              <a:solidFill>
                <a:schemeClr val="tx2"/>
              </a:solidFill>
              <a:latin typeface="+mn-lt"/>
              <a:cs typeface="Calibri" panose="020F0502020204030204" pitchFamily="34" charset="0"/>
            </a:endParaRPr>
          </a:p>
        </p:txBody>
      </p:sp>
      <p:pic>
        <p:nvPicPr>
          <p:cNvPr id="4" name="Grafikk 3">
            <a:extLst>
              <a:ext uri="{FF2B5EF4-FFF2-40B4-BE49-F238E27FC236}">
                <a16:creationId xmlns:a16="http://schemas.microsoft.com/office/drawing/2014/main" id="{C9DF8E2E-BE57-C256-E0C0-0D662E78EA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66663" y="2571750"/>
            <a:ext cx="1058322" cy="3874656"/>
          </a:xfrm>
          <a:prstGeom prst="rect">
            <a:avLst/>
          </a:prstGeom>
        </p:spPr>
      </p:pic>
    </p:spTree>
    <p:extLst>
      <p:ext uri="{BB962C8B-B14F-4D97-AF65-F5344CB8AC3E}">
        <p14:creationId xmlns:p14="http://schemas.microsoft.com/office/powerpoint/2010/main" val="303127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fade">
                                      <p:cBhvr>
                                        <p:cTn id="7" dur="500"/>
                                        <p:tgtEl>
                                          <p:spTgt spid="6246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467">
                                            <p:txEl>
                                              <p:pRg st="1" end="1"/>
                                            </p:txEl>
                                          </p:spTgt>
                                        </p:tgtEl>
                                        <p:attrNameLst>
                                          <p:attrName>style.visibility</p:attrName>
                                        </p:attrNameLst>
                                      </p:cBhvr>
                                      <p:to>
                                        <p:strVal val="visible"/>
                                      </p:to>
                                    </p:set>
                                    <p:animEffect transition="in" filter="fade">
                                      <p:cBhvr>
                                        <p:cTn id="10" dur="500"/>
                                        <p:tgtEl>
                                          <p:spTgt spid="6246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2467">
                                            <p:txEl>
                                              <p:pRg st="2" end="2"/>
                                            </p:txEl>
                                          </p:spTgt>
                                        </p:tgtEl>
                                        <p:attrNameLst>
                                          <p:attrName>style.visibility</p:attrName>
                                        </p:attrNameLst>
                                      </p:cBhvr>
                                      <p:to>
                                        <p:strVal val="visible"/>
                                      </p:to>
                                    </p:set>
                                    <p:animEffect transition="in" filter="fade">
                                      <p:cBhvr>
                                        <p:cTn id="13" dur="500"/>
                                        <p:tgtEl>
                                          <p:spTgt spid="6246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2467">
                                            <p:txEl>
                                              <p:pRg st="3" end="3"/>
                                            </p:txEl>
                                          </p:spTgt>
                                        </p:tgtEl>
                                        <p:attrNameLst>
                                          <p:attrName>style.visibility</p:attrName>
                                        </p:attrNameLst>
                                      </p:cBhvr>
                                      <p:to>
                                        <p:strVal val="visible"/>
                                      </p:to>
                                    </p:set>
                                    <p:animEffect transition="in" filter="fade">
                                      <p:cBhvr>
                                        <p:cTn id="16" dur="500"/>
                                        <p:tgtEl>
                                          <p:spTgt spid="6246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2467">
                                            <p:txEl>
                                              <p:pRg st="4" end="4"/>
                                            </p:txEl>
                                          </p:spTgt>
                                        </p:tgtEl>
                                        <p:attrNameLst>
                                          <p:attrName>style.visibility</p:attrName>
                                        </p:attrNameLst>
                                      </p:cBhvr>
                                      <p:to>
                                        <p:strVal val="visible"/>
                                      </p:to>
                                    </p:set>
                                    <p:animEffect transition="in" filter="fade">
                                      <p:cBhvr>
                                        <p:cTn id="19" dur="500"/>
                                        <p:tgtEl>
                                          <p:spTgt spid="6246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2470">
                                            <p:txEl>
                                              <p:pRg st="0" end="0"/>
                                            </p:txEl>
                                          </p:spTgt>
                                        </p:tgtEl>
                                        <p:attrNameLst>
                                          <p:attrName>style.visibility</p:attrName>
                                        </p:attrNameLst>
                                      </p:cBhvr>
                                      <p:to>
                                        <p:strVal val="visible"/>
                                      </p:to>
                                    </p:set>
                                    <p:animEffect transition="in" filter="fade">
                                      <p:cBhvr>
                                        <p:cTn id="25" dur="500"/>
                                        <p:tgtEl>
                                          <p:spTgt spid="62470">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2468">
                                            <p:txEl>
                                              <p:pRg st="0" end="0"/>
                                            </p:txEl>
                                          </p:spTgt>
                                        </p:tgtEl>
                                        <p:attrNameLst>
                                          <p:attrName>style.visibility</p:attrName>
                                        </p:attrNameLst>
                                      </p:cBhvr>
                                      <p:to>
                                        <p:strVal val="visible"/>
                                      </p:to>
                                    </p:set>
                                    <p:animEffect transition="in" filter="fade">
                                      <p:cBhvr>
                                        <p:cTn id="28" dur="500"/>
                                        <p:tgtEl>
                                          <p:spTgt spid="62468">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2468">
                                            <p:txEl>
                                              <p:pRg st="1" end="1"/>
                                            </p:txEl>
                                          </p:spTgt>
                                        </p:tgtEl>
                                        <p:attrNameLst>
                                          <p:attrName>style.visibility</p:attrName>
                                        </p:attrNameLst>
                                      </p:cBhvr>
                                      <p:to>
                                        <p:strVal val="visible"/>
                                      </p:to>
                                    </p:set>
                                    <p:animEffect transition="in" filter="fade">
                                      <p:cBhvr>
                                        <p:cTn id="31" dur="500"/>
                                        <p:tgtEl>
                                          <p:spTgt spid="62468">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2468">
                                            <p:txEl>
                                              <p:pRg st="2" end="2"/>
                                            </p:txEl>
                                          </p:spTgt>
                                        </p:tgtEl>
                                        <p:attrNameLst>
                                          <p:attrName>style.visibility</p:attrName>
                                        </p:attrNameLst>
                                      </p:cBhvr>
                                      <p:to>
                                        <p:strVal val="visible"/>
                                      </p:to>
                                    </p:set>
                                    <p:animEffect transition="in" filter="fade">
                                      <p:cBhvr>
                                        <p:cTn id="34" dur="500"/>
                                        <p:tgtEl>
                                          <p:spTgt spid="62468">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2468">
                                            <p:txEl>
                                              <p:pRg st="3" end="3"/>
                                            </p:txEl>
                                          </p:spTgt>
                                        </p:tgtEl>
                                        <p:attrNameLst>
                                          <p:attrName>style.visibility</p:attrName>
                                        </p:attrNameLst>
                                      </p:cBhvr>
                                      <p:to>
                                        <p:strVal val="visible"/>
                                      </p:to>
                                    </p:set>
                                    <p:animEffect transition="in" filter="fade">
                                      <p:cBhvr>
                                        <p:cTn id="37" dur="500"/>
                                        <p:tgtEl>
                                          <p:spTgt spid="62468">
                                            <p:txEl>
                                              <p:pRg st="3" end="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2468">
                                            <p:txEl>
                                              <p:pRg st="4" end="4"/>
                                            </p:txEl>
                                          </p:spTgt>
                                        </p:tgtEl>
                                        <p:attrNameLst>
                                          <p:attrName>style.visibility</p:attrName>
                                        </p:attrNameLst>
                                      </p:cBhvr>
                                      <p:to>
                                        <p:strVal val="visible"/>
                                      </p:to>
                                    </p:set>
                                    <p:animEffect transition="in" filter="fade">
                                      <p:cBhvr>
                                        <p:cTn id="40" dur="500"/>
                                        <p:tgtEl>
                                          <p:spTgt spid="62468">
                                            <p:txEl>
                                              <p:pRg st="4" end="4"/>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2468">
                                            <p:txEl>
                                              <p:pRg st="5" end="5"/>
                                            </p:txEl>
                                          </p:spTgt>
                                        </p:tgtEl>
                                        <p:attrNameLst>
                                          <p:attrName>style.visibility</p:attrName>
                                        </p:attrNameLst>
                                      </p:cBhvr>
                                      <p:to>
                                        <p:strVal val="visible"/>
                                      </p:to>
                                    </p:set>
                                    <p:animEffect transition="in" filter="fade">
                                      <p:cBhvr>
                                        <p:cTn id="43" dur="500"/>
                                        <p:tgtEl>
                                          <p:spTgt spid="62468">
                                            <p:txEl>
                                              <p:pRg st="5" end="5"/>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2468">
                                            <p:txEl>
                                              <p:pRg st="6" end="6"/>
                                            </p:txEl>
                                          </p:spTgt>
                                        </p:tgtEl>
                                        <p:attrNameLst>
                                          <p:attrName>style.visibility</p:attrName>
                                        </p:attrNameLst>
                                      </p:cBhvr>
                                      <p:to>
                                        <p:strVal val="visible"/>
                                      </p:to>
                                    </p:set>
                                    <p:animEffect transition="in" filter="fade">
                                      <p:cBhvr>
                                        <p:cTn id="46" dur="500"/>
                                        <p:tgtEl>
                                          <p:spTgt spid="6246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allAtOnce"/>
      <p:bldP spid="62468" grpId="0" build="allAtOnce"/>
      <p:bldP spid="62470"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kst, logo, skjermbilde, vann&#10;&#10;Automatisk generert beskrivelse">
            <a:extLst>
              <a:ext uri="{FF2B5EF4-FFF2-40B4-BE49-F238E27FC236}">
                <a16:creationId xmlns:a16="http://schemas.microsoft.com/office/drawing/2014/main" id="{4BC9F17E-B680-7406-FB12-E05E6FE0AF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852" t="20835" r="10683" b="26702"/>
          <a:stretch/>
        </p:blipFill>
        <p:spPr>
          <a:xfrm>
            <a:off x="4402668" y="1106909"/>
            <a:ext cx="3693033" cy="3938229"/>
          </a:xfrm>
          <a:prstGeom prst="rect">
            <a:avLst/>
          </a:prstGeom>
        </p:spPr>
      </p:pic>
      <p:sp>
        <p:nvSpPr>
          <p:cNvPr id="15" name="TekstSylinder 14"/>
          <p:cNvSpPr txBox="1"/>
          <p:nvPr/>
        </p:nvSpPr>
        <p:spPr>
          <a:xfrm>
            <a:off x="738632" y="569295"/>
            <a:ext cx="4341510" cy="769441"/>
          </a:xfrm>
          <a:prstGeom prst="rect">
            <a:avLst/>
          </a:prstGeom>
          <a:noFill/>
        </p:spPr>
        <p:txBody>
          <a:bodyPr wrap="none" rtlCol="0">
            <a:spAutoFit/>
          </a:bodyPr>
          <a:lstStyle/>
          <a:p>
            <a:r>
              <a:rPr lang="nb-NO" sz="4400" dirty="0" err="1">
                <a:latin typeface="+mj-lt"/>
              </a:rPr>
              <a:t>Depresjonspiralen</a:t>
            </a:r>
            <a:endParaRPr lang="nb-NO" sz="4400" dirty="0">
              <a:latin typeface="+mj-lt"/>
            </a:endParaRPr>
          </a:p>
        </p:txBody>
      </p:sp>
      <p:sp>
        <p:nvSpPr>
          <p:cNvPr id="16" name="TekstSylinder 15">
            <a:extLst>
              <a:ext uri="{FF2B5EF4-FFF2-40B4-BE49-F238E27FC236}">
                <a16:creationId xmlns:a16="http://schemas.microsoft.com/office/drawing/2014/main" id="{2CE42306-F34B-9CC1-5B61-5EF20F3D8AE2}"/>
              </a:ext>
            </a:extLst>
          </p:cNvPr>
          <p:cNvSpPr txBox="1"/>
          <p:nvPr/>
        </p:nvSpPr>
        <p:spPr>
          <a:xfrm>
            <a:off x="738632" y="1306411"/>
            <a:ext cx="6101644" cy="3011594"/>
          </a:xfrm>
          <a:prstGeom prst="rect">
            <a:avLst/>
          </a:prstGeom>
          <a:noFill/>
        </p:spPr>
        <p:txBody>
          <a:bodyPr wrap="square">
            <a:spAutoFit/>
          </a:bodyPr>
          <a:lstStyle/>
          <a:p>
            <a:pPr>
              <a:spcAft>
                <a:spcPts val="500"/>
              </a:spcAft>
            </a:pPr>
            <a:r>
              <a:rPr lang="nb-NO" u="sng" kern="100" dirty="0">
                <a:effectLst/>
                <a:latin typeface="+mj-lt"/>
                <a:ea typeface="Aptos" panose="020B0004020202020204" pitchFamily="34" charset="0"/>
                <a:cs typeface="Times New Roman" panose="02020603050405020304" pitchFamily="18" charset="0"/>
              </a:rPr>
              <a:t>Tankeinnhold</a:t>
            </a:r>
            <a:r>
              <a:rPr lang="nb-NO" b="1" kern="100" dirty="0">
                <a:effectLst/>
                <a:latin typeface="+mj-lt"/>
                <a:ea typeface="Aptos" panose="020B0004020202020204" pitchFamily="34" charset="0"/>
                <a:cs typeface="Times New Roman" panose="02020603050405020304" pitchFamily="18" charset="0"/>
              </a:rPr>
              <a:t>:</a:t>
            </a:r>
            <a:endParaRPr lang="nb-NO" kern="100" dirty="0">
              <a:effectLst/>
              <a:latin typeface="+mj-lt"/>
              <a:ea typeface="Aptos" panose="020B0004020202020204" pitchFamily="34" charset="0"/>
              <a:cs typeface="Times New Roman" panose="02020603050405020304" pitchFamily="18" charset="0"/>
            </a:endParaRP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Overdrevent opptatt av spesielle tema </a:t>
            </a:r>
            <a:br>
              <a:rPr lang="nb-NO" kern="100" dirty="0">
                <a:effectLst/>
                <a:latin typeface="+mj-lt"/>
                <a:ea typeface="Aptos" panose="020B0004020202020204" pitchFamily="34" charset="0"/>
                <a:cs typeface="Times New Roman" panose="02020603050405020304" pitchFamily="18" charset="0"/>
              </a:rPr>
            </a:br>
            <a:r>
              <a:rPr lang="nb-NO" kern="100" dirty="0">
                <a:effectLst/>
                <a:latin typeface="+mj-lt"/>
                <a:ea typeface="Aptos" panose="020B0004020202020204" pitchFamily="34" charset="0"/>
                <a:cs typeface="Times New Roman" panose="02020603050405020304" pitchFamily="18" charset="0"/>
              </a:rPr>
              <a:t>på en negativ og pessimistisk måte</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Bekymringer/grublerier</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Negativt syn på seg selv </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Tolker egne prestasjoner og andres </a:t>
            </a:r>
            <a:br>
              <a:rPr lang="nb-NO" kern="100" dirty="0">
                <a:effectLst/>
                <a:latin typeface="+mj-lt"/>
                <a:ea typeface="Aptos" panose="020B0004020202020204" pitchFamily="34" charset="0"/>
                <a:cs typeface="Times New Roman" panose="02020603050405020304" pitchFamily="18" charset="0"/>
              </a:rPr>
            </a:br>
            <a:r>
              <a:rPr lang="nb-NO" kern="100" dirty="0">
                <a:effectLst/>
                <a:latin typeface="+mj-lt"/>
                <a:ea typeface="Aptos" panose="020B0004020202020204" pitchFamily="34" charset="0"/>
                <a:cs typeface="Times New Roman" panose="02020603050405020304" pitchFamily="18" charset="0"/>
              </a:rPr>
              <a:t>intensjoner i egen disfavør</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Selvbebreidelser</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Selvmordstanker</a:t>
            </a:r>
          </a:p>
        </p:txBody>
      </p:sp>
      <p:sp>
        <p:nvSpPr>
          <p:cNvPr id="18" name="TekstSylinder 17">
            <a:extLst>
              <a:ext uri="{FF2B5EF4-FFF2-40B4-BE49-F238E27FC236}">
                <a16:creationId xmlns:a16="http://schemas.microsoft.com/office/drawing/2014/main" id="{952DDAA1-3D3E-A731-8091-7C55B97011C6}"/>
              </a:ext>
            </a:extLst>
          </p:cNvPr>
          <p:cNvSpPr txBox="1"/>
          <p:nvPr/>
        </p:nvSpPr>
        <p:spPr>
          <a:xfrm>
            <a:off x="738632" y="4375205"/>
            <a:ext cx="6101644" cy="2139047"/>
          </a:xfrm>
          <a:prstGeom prst="rect">
            <a:avLst/>
          </a:prstGeom>
          <a:noFill/>
        </p:spPr>
        <p:txBody>
          <a:bodyPr wrap="square">
            <a:spAutoFit/>
          </a:bodyPr>
          <a:lstStyle/>
          <a:p>
            <a:pPr>
              <a:spcAft>
                <a:spcPts val="600"/>
              </a:spcAft>
            </a:pPr>
            <a:r>
              <a:rPr lang="nb-NO" u="sng" kern="100" dirty="0">
                <a:effectLst/>
                <a:latin typeface="+mj-lt"/>
                <a:ea typeface="Aptos" panose="020B0004020202020204" pitchFamily="34" charset="0"/>
                <a:cs typeface="Times New Roman" panose="02020603050405020304" pitchFamily="18" charset="0"/>
              </a:rPr>
              <a:t>Tankeprosesser</a:t>
            </a:r>
            <a:r>
              <a:rPr lang="nb-NO" b="1" kern="100" dirty="0">
                <a:effectLst/>
                <a:latin typeface="+mj-lt"/>
                <a:ea typeface="Aptos" panose="020B0004020202020204" pitchFamily="34" charset="0"/>
                <a:cs typeface="Times New Roman" panose="02020603050405020304" pitchFamily="18" charset="0"/>
              </a:rPr>
              <a:t>:</a:t>
            </a:r>
            <a:endParaRPr lang="nb-NO" kern="100" dirty="0">
              <a:effectLst/>
              <a:latin typeface="+mj-lt"/>
              <a:ea typeface="Aptos" panose="020B000402020202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Tenker sakte</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Redusert konsentrasjon, oppmerksomhet og utholdenhet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Dårlig hukommelse</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Ubesluttsomhet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Husker og legger merke til det negative</a:t>
            </a:r>
          </a:p>
        </p:txBody>
      </p:sp>
      <p:sp>
        <p:nvSpPr>
          <p:cNvPr id="20" name="TekstSylinder 19">
            <a:extLst>
              <a:ext uri="{FF2B5EF4-FFF2-40B4-BE49-F238E27FC236}">
                <a16:creationId xmlns:a16="http://schemas.microsoft.com/office/drawing/2014/main" id="{C357B685-EAF1-83D8-3D40-E1309FA5198A}"/>
              </a:ext>
            </a:extLst>
          </p:cNvPr>
          <p:cNvSpPr txBox="1"/>
          <p:nvPr/>
        </p:nvSpPr>
        <p:spPr>
          <a:xfrm>
            <a:off x="8166812" y="738557"/>
            <a:ext cx="6101644" cy="3200876"/>
          </a:xfrm>
          <a:prstGeom prst="rect">
            <a:avLst/>
          </a:prstGeom>
          <a:noFill/>
        </p:spPr>
        <p:txBody>
          <a:bodyPr wrap="square">
            <a:spAutoFit/>
          </a:bodyPr>
          <a:lstStyle/>
          <a:p>
            <a:pPr>
              <a:spcAft>
                <a:spcPts val="600"/>
              </a:spcAft>
            </a:pPr>
            <a:r>
              <a:rPr lang="nb-NO" u="sng" kern="100" dirty="0">
                <a:effectLst/>
                <a:latin typeface="+mj-lt"/>
                <a:ea typeface="Aptos" panose="020B0004020202020204" pitchFamily="34" charset="0"/>
                <a:cs typeface="Times New Roman" panose="02020603050405020304" pitchFamily="18" charset="0"/>
              </a:rPr>
              <a:t>Følelser</a:t>
            </a:r>
            <a:r>
              <a:rPr lang="nb-NO" kern="100" dirty="0">
                <a:effectLst/>
                <a:latin typeface="+mj-lt"/>
                <a:ea typeface="Aptos" panose="020B0004020202020204" pitchFamily="34" charset="0"/>
                <a:cs typeface="Times New Roman" panose="02020603050405020304" pitchFamily="18" charset="0"/>
              </a:rPr>
              <a: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Nedstemt/trist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Lav selvfølelse/selvtillit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Skyldfølelse</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Skam</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Angst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Likegyldighet/flathet/tomhetsfølelse</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Lav vitalitet, lite energi</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Irritabilitet/sinne</a:t>
            </a:r>
          </a:p>
        </p:txBody>
      </p:sp>
      <p:sp>
        <p:nvSpPr>
          <p:cNvPr id="22" name="TekstSylinder 21">
            <a:extLst>
              <a:ext uri="{FF2B5EF4-FFF2-40B4-BE49-F238E27FC236}">
                <a16:creationId xmlns:a16="http://schemas.microsoft.com/office/drawing/2014/main" id="{BA6A6AF1-6853-A923-8768-A18C33DC6017}"/>
              </a:ext>
            </a:extLst>
          </p:cNvPr>
          <p:cNvSpPr txBox="1"/>
          <p:nvPr/>
        </p:nvSpPr>
        <p:spPr>
          <a:xfrm>
            <a:off x="8166812" y="4030067"/>
            <a:ext cx="7450666" cy="2492990"/>
          </a:xfrm>
          <a:prstGeom prst="rect">
            <a:avLst/>
          </a:prstGeom>
          <a:noFill/>
        </p:spPr>
        <p:txBody>
          <a:bodyPr wrap="square">
            <a:spAutoFit/>
          </a:bodyPr>
          <a:lstStyle/>
          <a:p>
            <a:pPr>
              <a:spcAft>
                <a:spcPts val="600"/>
              </a:spcAft>
            </a:pPr>
            <a:r>
              <a:rPr lang="nb-NO" u="sng" kern="100" dirty="0">
                <a:effectLst/>
                <a:latin typeface="+mj-lt"/>
                <a:ea typeface="Aptos" panose="020B0004020202020204" pitchFamily="34" charset="0"/>
                <a:cs typeface="Times New Roman" panose="02020603050405020304" pitchFamily="18" charset="0"/>
              </a:rPr>
              <a:t>Atferd:</a:t>
            </a:r>
            <a:endParaRPr lang="nb-NO" kern="100" dirty="0">
              <a:effectLst/>
              <a:latin typeface="+mj-lt"/>
              <a:ea typeface="Aptos" panose="020B000402020202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Passiv og treg</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Innadvendt, isolerer seg</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Tårer/gråt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Søvnforstyrrelse </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Angstfylt uro (agitasjon)</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Appetitt- eller vektendring </a:t>
            </a:r>
          </a:p>
        </p:txBody>
      </p:sp>
    </p:spTree>
    <p:extLst>
      <p:ext uri="{BB962C8B-B14F-4D97-AF65-F5344CB8AC3E}">
        <p14:creationId xmlns:p14="http://schemas.microsoft.com/office/powerpoint/2010/main" val="189057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chor="t">
            <a:noAutofit/>
          </a:bodyPr>
          <a:lstStyle/>
          <a:p>
            <a:r>
              <a:rPr lang="nb-NO" altLang="nb-NO" dirty="0">
                <a:latin typeface="+mj-lt"/>
              </a:rPr>
              <a:t>Maskert depresjon: </a:t>
            </a:r>
            <a:br>
              <a:rPr lang="nb-NO" altLang="nb-NO" dirty="0">
                <a:latin typeface="+mj-lt"/>
              </a:rPr>
            </a:br>
            <a:r>
              <a:rPr lang="nb-NO" altLang="nb-NO" sz="3600" dirty="0">
                <a:latin typeface="+mj-lt"/>
              </a:rPr>
              <a:t>Når andre symptomer er mer fremtredende</a:t>
            </a:r>
            <a:br>
              <a:rPr lang="nb-NO" altLang="nb-NO" dirty="0">
                <a:latin typeface="+mj-lt"/>
              </a:rPr>
            </a:br>
            <a:endParaRPr lang="nb-NO" altLang="nb-NO" dirty="0">
              <a:latin typeface="+mj-lt"/>
            </a:endParaRPr>
          </a:p>
        </p:txBody>
      </p:sp>
      <p:sp>
        <p:nvSpPr>
          <p:cNvPr id="10243" name="Rectangle 3"/>
          <p:cNvSpPr>
            <a:spLocks noGrp="1" noChangeArrowheads="1"/>
          </p:cNvSpPr>
          <p:nvPr>
            <p:ph idx="1"/>
          </p:nvPr>
        </p:nvSpPr>
        <p:spPr>
          <a:xfrm>
            <a:off x="695325" y="1801906"/>
            <a:ext cx="10801350" cy="4506819"/>
          </a:xfrm>
        </p:spPr>
        <p:txBody>
          <a:bodyPr anchor="b">
            <a:normAutofit/>
          </a:bodyPr>
          <a:lstStyle/>
          <a:p>
            <a:pPr>
              <a:spcBef>
                <a:spcPct val="70000"/>
              </a:spcBef>
              <a:buClr>
                <a:srgbClr val="00338D"/>
              </a:buClr>
            </a:pPr>
            <a:r>
              <a:rPr lang="nb-NO" altLang="nb-NO" sz="3200" dirty="0">
                <a:latin typeface="+mj-lt"/>
              </a:rPr>
              <a:t>Den depressive tilstanden kan skjules av:</a:t>
            </a:r>
          </a:p>
          <a:p>
            <a:pPr lvl="1" eaLnBrk="1" hangingPunct="1">
              <a:buClr>
                <a:srgbClr val="00338D"/>
              </a:buClr>
              <a:buFont typeface="Wingdings" panose="05000000000000000000" pitchFamily="2" charset="2"/>
              <a:buChar char="Ø"/>
            </a:pPr>
            <a:endParaRPr lang="nb-NO" altLang="nb-NO" sz="2800" dirty="0">
              <a:latin typeface="+mj-lt"/>
            </a:endParaRPr>
          </a:p>
          <a:p>
            <a:pPr lvl="1">
              <a:buClr>
                <a:srgbClr val="00338D"/>
              </a:buClr>
            </a:pPr>
            <a:r>
              <a:rPr lang="nb-NO" altLang="nb-NO" sz="2800" dirty="0">
                <a:latin typeface="+mj-lt"/>
              </a:rPr>
              <a:t>irritabilitet</a:t>
            </a:r>
          </a:p>
          <a:p>
            <a:pPr lvl="1">
              <a:buClr>
                <a:srgbClr val="00338D"/>
              </a:buClr>
            </a:pPr>
            <a:r>
              <a:rPr lang="nb-NO" altLang="nb-NO" sz="2800" dirty="0">
                <a:latin typeface="+mj-lt"/>
              </a:rPr>
              <a:t>stort alkoholkonsum</a:t>
            </a:r>
          </a:p>
          <a:p>
            <a:pPr lvl="1">
              <a:buClr>
                <a:srgbClr val="00338D"/>
              </a:buClr>
            </a:pPr>
            <a:r>
              <a:rPr lang="nb-NO" altLang="nb-NO" sz="2800" dirty="0">
                <a:latin typeface="+mj-lt"/>
              </a:rPr>
              <a:t>angst og uro</a:t>
            </a:r>
          </a:p>
          <a:p>
            <a:pPr lvl="1">
              <a:buClr>
                <a:srgbClr val="00338D"/>
              </a:buClr>
            </a:pPr>
            <a:r>
              <a:rPr lang="nb-NO" altLang="nb-NO" sz="2800" dirty="0">
                <a:latin typeface="+mj-lt"/>
              </a:rPr>
              <a:t>forverring av tidligere angstplager</a:t>
            </a:r>
          </a:p>
          <a:p>
            <a:pPr lvl="1">
              <a:buClr>
                <a:srgbClr val="00338D"/>
              </a:buClr>
            </a:pPr>
            <a:r>
              <a:rPr lang="nb-NO" altLang="nb-NO" sz="2800" dirty="0">
                <a:latin typeface="+mj-lt"/>
              </a:rPr>
              <a:t>at humøret kan bedres ved hyggelige hendelser</a:t>
            </a:r>
          </a:p>
        </p:txBody>
      </p:sp>
      <p:pic>
        <p:nvPicPr>
          <p:cNvPr id="3" name="Bilde 2" descr="Et bilde som inneholder Grafikk, sirkel, Font, logo&#10;&#10;Automatisk generert beskrivelse">
            <a:extLst>
              <a:ext uri="{FF2B5EF4-FFF2-40B4-BE49-F238E27FC236}">
                <a16:creationId xmlns:a16="http://schemas.microsoft.com/office/drawing/2014/main" id="{B44E3948-BCB7-347A-0478-81CDFADC3B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6443" y="2664060"/>
            <a:ext cx="4402667" cy="3913482"/>
          </a:xfrm>
          <a:prstGeom prst="rect">
            <a:avLst/>
          </a:prstGeom>
        </p:spPr>
      </p:pic>
    </p:spTree>
    <p:extLst>
      <p:ext uri="{BB962C8B-B14F-4D97-AF65-F5344CB8AC3E}">
        <p14:creationId xmlns:p14="http://schemas.microsoft.com/office/powerpoint/2010/main" val="306205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3">
                                            <p:txEl>
                                              <p:pRg st="0" end="0"/>
                                            </p:txEl>
                                          </p:spTgt>
                                        </p:tgtEl>
                                        <p:attrNameLst>
                                          <p:attrName>style.visibility</p:attrName>
                                        </p:attrNameLst>
                                      </p:cBhvr>
                                      <p:to>
                                        <p:strVal val="visible"/>
                                      </p:to>
                                    </p:set>
                                    <p:animEffect transition="in" filter="fade">
                                      <p:cBhvr>
                                        <p:cTn id="10" dur="500"/>
                                        <p:tgtEl>
                                          <p:spTgt spid="1024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fade">
                                      <p:cBhvr>
                                        <p:cTn id="13" dur="500"/>
                                        <p:tgtEl>
                                          <p:spTgt spid="1024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243">
                                            <p:txEl>
                                              <p:pRg st="3" end="3"/>
                                            </p:txEl>
                                          </p:spTgt>
                                        </p:tgtEl>
                                        <p:attrNameLst>
                                          <p:attrName>style.visibility</p:attrName>
                                        </p:attrNameLst>
                                      </p:cBhvr>
                                      <p:to>
                                        <p:strVal val="visible"/>
                                      </p:to>
                                    </p:set>
                                    <p:animEffect transition="in" filter="fade">
                                      <p:cBhvr>
                                        <p:cTn id="16" dur="500"/>
                                        <p:tgtEl>
                                          <p:spTgt spid="1024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animEffect transition="in" filter="fade">
                                      <p:cBhvr>
                                        <p:cTn id="19" dur="500"/>
                                        <p:tgtEl>
                                          <p:spTgt spid="1024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243">
                                            <p:txEl>
                                              <p:pRg st="5" end="5"/>
                                            </p:txEl>
                                          </p:spTgt>
                                        </p:tgtEl>
                                        <p:attrNameLst>
                                          <p:attrName>style.visibility</p:attrName>
                                        </p:attrNameLst>
                                      </p:cBhvr>
                                      <p:to>
                                        <p:strVal val="visible"/>
                                      </p:to>
                                    </p:set>
                                    <p:animEffect transition="in" filter="fade">
                                      <p:cBhvr>
                                        <p:cTn id="22" dur="500"/>
                                        <p:tgtEl>
                                          <p:spTgt spid="1024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243">
                                            <p:txEl>
                                              <p:pRg st="6" end="6"/>
                                            </p:txEl>
                                          </p:spTgt>
                                        </p:tgtEl>
                                        <p:attrNameLst>
                                          <p:attrName>style.visibility</p:attrName>
                                        </p:attrNameLst>
                                      </p:cBhvr>
                                      <p:to>
                                        <p:strVal val="visible"/>
                                      </p:to>
                                    </p:set>
                                    <p:animEffect transition="in" filter="fade">
                                      <p:cBhvr>
                                        <p:cTn id="25" dur="5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allAtOnce"/>
    </p:bldLst>
  </p:timing>
</p:sld>
</file>

<file path=ppt/theme/theme1.xml><?xml version="1.0" encoding="utf-8"?>
<a:theme xmlns:a="http://schemas.openxmlformats.org/drawingml/2006/main" name="Bipolarkurs tema 2024">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polarkurs tema 2024" id="{E0C083A8-B92A-D34E-BC2E-6E474F1C59C2}" vid="{DA5BA24E-42EF-B041-B7C7-E93ABD9FBDF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D3EEB675A41BE45936E7384ED20ED9C" ma:contentTypeVersion="12" ma:contentTypeDescription="Opprett et nytt dokument." ma:contentTypeScope="" ma:versionID="495d08241bcd712e8c5f3224d75f4f26">
  <xsd:schema xmlns:xsd="http://www.w3.org/2001/XMLSchema" xmlns:xs="http://www.w3.org/2001/XMLSchema" xmlns:p="http://schemas.microsoft.com/office/2006/metadata/properties" xmlns:ns2="567e359b-6d16-46d1-9cd0-7fc698a74ca9" xmlns:ns3="4d3b1595-9b96-46af-9399-c0ff91dd2e7e" targetNamespace="http://schemas.microsoft.com/office/2006/metadata/properties" ma:root="true" ma:fieldsID="f88092ff83221110d356a836297d6052" ns2:_="" ns3:_="">
    <xsd:import namespace="567e359b-6d16-46d1-9cd0-7fc698a74ca9"/>
    <xsd:import namespace="4d3b1595-9b96-46af-9399-c0ff91dd2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359b-6d16-46d1-9cd0-7fc698a74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3b1595-9b96-46af-9399-c0ff91dd2e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38032c-27f9-476d-be0e-c2301a7f4815}" ma:internalName="TaxCatchAll" ma:showField="CatchAllData" ma:web="4d3b1595-9b96-46af-9399-c0ff91dd2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d3b1595-9b96-46af-9399-c0ff91dd2e7e" xsi:nil="true"/>
    <lcf76f155ced4ddcb4097134ff3c332f xmlns="567e359b-6d16-46d1-9cd0-7fc698a74ca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08E5B6B-5D9D-4DB8-BFC9-5D824F33B4D1}"/>
</file>

<file path=customXml/itemProps2.xml><?xml version="1.0" encoding="utf-8"?>
<ds:datastoreItem xmlns:ds="http://schemas.openxmlformats.org/officeDocument/2006/customXml" ds:itemID="{A804DE99-BCB1-443F-A37D-D458B6CD646B}"/>
</file>

<file path=customXml/itemProps3.xml><?xml version="1.0" encoding="utf-8"?>
<ds:datastoreItem xmlns:ds="http://schemas.openxmlformats.org/officeDocument/2006/customXml" ds:itemID="{30EA6369-8593-4D92-A3A3-D0F5C9A6D472}"/>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Bipolarkurs tema 2024</Template>
  <TotalTime>33138</TotalTime>
  <Words>4254</Words>
  <Application>Microsoft Macintosh PowerPoint</Application>
  <PresentationFormat>Widescreen</PresentationFormat>
  <Paragraphs>339</Paragraphs>
  <Slides>18</Slides>
  <Notes>18</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18</vt:i4>
      </vt:variant>
    </vt:vector>
  </HeadingPairs>
  <TitlesOfParts>
    <vt:vector size="23" baseType="lpstr">
      <vt:lpstr>Arial</vt:lpstr>
      <vt:lpstr>Calibri</vt:lpstr>
      <vt:lpstr>Calibri Light</vt:lpstr>
      <vt:lpstr>Wingdings</vt:lpstr>
      <vt:lpstr>Bipolarkurs tema 2024</vt:lpstr>
      <vt:lpstr>Depresjon og blandede tilstander</vt:lpstr>
      <vt:lpstr>Egenaktivitet til i dag</vt:lpstr>
      <vt:lpstr>Dagens tema</vt:lpstr>
      <vt:lpstr>Hva er depresjon?</vt:lpstr>
      <vt:lpstr>PowerPoint-presentasjon</vt:lpstr>
      <vt:lpstr>Kjennetegn på depresjon</vt:lpstr>
      <vt:lpstr> Diagnostiske kriterier: Depresjon</vt:lpstr>
      <vt:lpstr>PowerPoint-presentasjon</vt:lpstr>
      <vt:lpstr>Maskert depresjon:  Når andre symptomer er mer fremtredende </vt:lpstr>
      <vt:lpstr>Psykose: depressive vrangforestillinger</vt:lpstr>
      <vt:lpstr>Summegruppe</vt:lpstr>
      <vt:lpstr>Blandet episode</vt:lpstr>
      <vt:lpstr>PowerPoint-presentasjon</vt:lpstr>
      <vt:lpstr>PowerPoint-presentasjon</vt:lpstr>
      <vt:lpstr>Egenaktivitet til neste gang</vt:lpstr>
      <vt:lpstr>Eksempel på enkelt familietre</vt:lpstr>
      <vt:lpstr>Familietre med onkel, tanter og søsken</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Dag Vegard Skjelstad</dc:creator>
  <cp:lastModifiedBy>Tuva Løyning</cp:lastModifiedBy>
  <cp:revision>565</cp:revision>
  <dcterms:created xsi:type="dcterms:W3CDTF">2022-04-25T12:49:33Z</dcterms:created>
  <dcterms:modified xsi:type="dcterms:W3CDTF">2024-12-19T12:44:13Z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0x010100BD3EEB675A41BE45936E7384ED20ED9C</vt:lpwstr>
  </property>
</Properties>
</file>