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0"/>
  </p:notesMasterIdLst>
  <p:sldIdLst>
    <p:sldId id="373" r:id="rId5"/>
    <p:sldId id="296" r:id="rId6"/>
    <p:sldId id="278" r:id="rId7"/>
    <p:sldId id="372" r:id="rId8"/>
    <p:sldId id="280" r:id="rId9"/>
    <p:sldId id="288" r:id="rId10"/>
    <p:sldId id="290" r:id="rId11"/>
    <p:sldId id="292" r:id="rId12"/>
    <p:sldId id="293" r:id="rId13"/>
    <p:sldId id="295" r:id="rId14"/>
    <p:sldId id="263" r:id="rId15"/>
    <p:sldId id="289" r:id="rId16"/>
    <p:sldId id="307" r:id="rId17"/>
    <p:sldId id="287" r:id="rId18"/>
    <p:sldId id="306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gXrSn4TBKkPMHluOgCN1w==" hashData="B3s3vs9j/x7jl3quZsGx0nlD8TUsP9/P4Ol9V1GaUCT85b1uhs2m8XB5RFIj3S+qLuPgHJNHAfLtKhYOc3Ro6w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de Maria Åsholt" initials="VMÅ" lastIdx="5" clrIdx="0">
    <p:extLst>
      <p:ext uri="{19B8F6BF-5375-455C-9EA6-DF929625EA0E}">
        <p15:presenceInfo xmlns:p15="http://schemas.microsoft.com/office/powerpoint/2012/main" userId="S-1-5-21-1370250876-1709593646-2220234579-362784" providerId="AD"/>
      </p:ext>
    </p:extLst>
  </p:cmAuthor>
  <p:cmAuthor id="2" name="Dag Vegard Skjelstad" initials="DVS" lastIdx="5" clrIdx="1">
    <p:extLst>
      <p:ext uri="{19B8F6BF-5375-455C-9EA6-DF929625EA0E}">
        <p15:presenceInfo xmlns:p15="http://schemas.microsoft.com/office/powerpoint/2012/main" userId="S-1-5-21-1370250876-1709593646-2220234579-8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 autoAdjust="0"/>
    <p:restoredTop sz="96121" autoAdjust="0"/>
  </p:normalViewPr>
  <p:slideViewPr>
    <p:cSldViewPr snapToGrid="0">
      <p:cViewPr varScale="1">
        <p:scale>
          <a:sx n="149" d="100"/>
          <a:sy n="149" d="100"/>
        </p:scale>
        <p:origin x="636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43" d="100"/>
          <a:sy n="143" d="100"/>
        </p:scale>
        <p:origin x="331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Kristin Løvdok" userId="62ae59db-cace-40e6-9d63-3512713a97cb" providerId="ADAL" clId="{D4857D2A-7955-4F98-8DF6-5C43D3584611}"/>
    <pc:docChg chg="modSld">
      <pc:chgData name="Nina Kristin Løvdok" userId="62ae59db-cace-40e6-9d63-3512713a97cb" providerId="ADAL" clId="{D4857D2A-7955-4F98-8DF6-5C43D3584611}" dt="2025-01-08T12:30:54.624" v="16" actId="6549"/>
      <pc:docMkLst>
        <pc:docMk/>
      </pc:docMkLst>
      <pc:sldChg chg="modNotesTx">
        <pc:chgData name="Nina Kristin Løvdok" userId="62ae59db-cace-40e6-9d63-3512713a97cb" providerId="ADAL" clId="{D4857D2A-7955-4F98-8DF6-5C43D3584611}" dt="2025-01-08T11:28:58.207" v="1" actId="6549"/>
        <pc:sldMkLst>
          <pc:docMk/>
          <pc:sldMk cId="5838079" sldId="256"/>
        </pc:sldMkLst>
      </pc:sldChg>
      <pc:sldChg chg="modNotesTx">
        <pc:chgData name="Nina Kristin Løvdok" userId="62ae59db-cace-40e6-9d63-3512713a97cb" providerId="ADAL" clId="{D4857D2A-7955-4F98-8DF6-5C43D3584611}" dt="2025-01-08T11:30:45.664" v="14" actId="6549"/>
        <pc:sldMkLst>
          <pc:docMk/>
          <pc:sldMk cId="4293058869" sldId="263"/>
        </pc:sldMkLst>
      </pc:sldChg>
      <pc:sldChg chg="modNotesTx">
        <pc:chgData name="Nina Kristin Løvdok" userId="62ae59db-cace-40e6-9d63-3512713a97cb" providerId="ADAL" clId="{D4857D2A-7955-4F98-8DF6-5C43D3584611}" dt="2025-01-08T11:29:28.517" v="5" actId="20577"/>
        <pc:sldMkLst>
          <pc:docMk/>
          <pc:sldMk cId="41888792" sldId="288"/>
        </pc:sldMkLst>
      </pc:sldChg>
      <pc:sldChg chg="modNotesTx">
        <pc:chgData name="Nina Kristin Løvdok" userId="62ae59db-cace-40e6-9d63-3512713a97cb" providerId="ADAL" clId="{D4857D2A-7955-4F98-8DF6-5C43D3584611}" dt="2025-01-08T11:30:59.556" v="15" actId="6549"/>
        <pc:sldMkLst>
          <pc:docMk/>
          <pc:sldMk cId="2378343777" sldId="289"/>
        </pc:sldMkLst>
      </pc:sldChg>
      <pc:sldChg chg="modNotesTx">
        <pc:chgData name="Nina Kristin Løvdok" userId="62ae59db-cace-40e6-9d63-3512713a97cb" providerId="ADAL" clId="{D4857D2A-7955-4F98-8DF6-5C43D3584611}" dt="2025-01-08T11:29:42.609" v="9" actId="6549"/>
        <pc:sldMkLst>
          <pc:docMk/>
          <pc:sldMk cId="4276494011" sldId="290"/>
        </pc:sldMkLst>
      </pc:sldChg>
      <pc:sldChg chg="modNotesTx">
        <pc:chgData name="Nina Kristin Løvdok" userId="62ae59db-cace-40e6-9d63-3512713a97cb" providerId="ADAL" clId="{D4857D2A-7955-4F98-8DF6-5C43D3584611}" dt="2025-01-08T11:30:05.730" v="10" actId="6549"/>
        <pc:sldMkLst>
          <pc:docMk/>
          <pc:sldMk cId="2558764046" sldId="292"/>
        </pc:sldMkLst>
      </pc:sldChg>
      <pc:sldChg chg="modNotesTx">
        <pc:chgData name="Nina Kristin Løvdok" userId="62ae59db-cace-40e6-9d63-3512713a97cb" providerId="ADAL" clId="{D4857D2A-7955-4F98-8DF6-5C43D3584611}" dt="2025-01-08T11:30:22.274" v="12" actId="6549"/>
        <pc:sldMkLst>
          <pc:docMk/>
          <pc:sldMk cId="2092388449" sldId="293"/>
        </pc:sldMkLst>
      </pc:sldChg>
      <pc:sldChg chg="modNotesTx">
        <pc:chgData name="Nina Kristin Løvdok" userId="62ae59db-cace-40e6-9d63-3512713a97cb" providerId="ADAL" clId="{D4857D2A-7955-4F98-8DF6-5C43D3584611}" dt="2025-01-08T12:30:54.624" v="16" actId="6549"/>
        <pc:sldMkLst>
          <pc:docMk/>
          <pc:sldMk cId="1100759298" sldId="295"/>
        </pc:sldMkLst>
      </pc:sldChg>
      <pc:sldChg chg="modNotesTx">
        <pc:chgData name="Nina Kristin Løvdok" userId="62ae59db-cace-40e6-9d63-3512713a97cb" providerId="ADAL" clId="{D4857D2A-7955-4F98-8DF6-5C43D3584611}" dt="2025-01-08T11:29:02.610" v="2" actId="20577"/>
        <pc:sldMkLst>
          <pc:docMk/>
          <pc:sldMk cId="579506832" sldId="296"/>
        </pc:sldMkLst>
      </pc:sldChg>
      <pc:sldChg chg="modNotesTx">
        <pc:chgData name="Nina Kristin Løvdok" userId="62ae59db-cace-40e6-9d63-3512713a97cb" providerId="ADAL" clId="{D4857D2A-7955-4F98-8DF6-5C43D3584611}" dt="2025-01-08T11:29:11.720" v="4" actId="6549"/>
        <pc:sldMkLst>
          <pc:docMk/>
          <pc:sldMk cId="3118992676" sldId="372"/>
        </pc:sldMkLst>
      </pc:sldChg>
    </pc:docChg>
  </pc:docChgLst>
  <pc:docChgLst>
    <pc:chgData name="Nina Kristin Løvdok" userId="62ae59db-cace-40e6-9d63-3512713a97cb" providerId="ADAL" clId="{B4E74BDF-CAA4-4B27-8E7C-4DDC54E4ADA6}"/>
    <pc:docChg chg="delSld modSld">
      <pc:chgData name="Nina Kristin Løvdok" userId="62ae59db-cace-40e6-9d63-3512713a97cb" providerId="ADAL" clId="{B4E74BDF-CAA4-4B27-8E7C-4DDC54E4ADA6}" dt="2025-01-29T13:26:25.231" v="1" actId="6549"/>
      <pc:docMkLst>
        <pc:docMk/>
      </pc:docMkLst>
      <pc:sldChg chg="del">
        <pc:chgData name="Nina Kristin Løvdok" userId="62ae59db-cace-40e6-9d63-3512713a97cb" providerId="ADAL" clId="{B4E74BDF-CAA4-4B27-8E7C-4DDC54E4ADA6}" dt="2025-01-29T13:23:47.184" v="0" actId="47"/>
        <pc:sldMkLst>
          <pc:docMk/>
          <pc:sldMk cId="5838079" sldId="256"/>
        </pc:sldMkLst>
      </pc:sldChg>
      <pc:sldChg chg="modNotesTx">
        <pc:chgData name="Nina Kristin Løvdok" userId="62ae59db-cace-40e6-9d63-3512713a97cb" providerId="ADAL" clId="{B4E74BDF-CAA4-4B27-8E7C-4DDC54E4ADA6}" dt="2025-01-29T13:26:25.231" v="1" actId="6549"/>
        <pc:sldMkLst>
          <pc:docMk/>
          <pc:sldMk cId="533431860" sldId="3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5FB0E-DAC1-401C-AD36-C5BD40D0F64A}" type="datetimeFigureOut">
              <a:rPr lang="nb-NO" smtClean="0"/>
              <a:t>29.01.2025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CC3CF-5D18-48BF-BAF0-5A886ABCABA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 i="1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890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100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942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i="0" dirty="0"/>
              <a:t>SPØRSMÅL:</a:t>
            </a:r>
          </a:p>
          <a:p>
            <a:pPr marL="0" indent="0">
              <a:buFontTx/>
              <a:buNone/>
            </a:pPr>
            <a:r>
              <a:rPr lang="nb-NO" i="0" dirty="0"/>
              <a:t>Hva har vært nyttig ved dette kurset?</a:t>
            </a:r>
          </a:p>
          <a:p>
            <a:pPr marL="0" indent="0">
              <a:buFontTx/>
              <a:buNone/>
            </a:pPr>
            <a:endParaRPr lang="nb-NO" sz="1100" i="0" dirty="0"/>
          </a:p>
          <a:p>
            <a:pPr marL="0" indent="0">
              <a:buFontTx/>
              <a:buNone/>
            </a:pPr>
            <a:endParaRPr lang="nb-NO" i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925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b="0" i="0" dirty="0"/>
              <a:t>SPØRSMÅL:</a:t>
            </a:r>
          </a:p>
          <a:p>
            <a:r>
              <a:rPr lang="nb-NO" sz="1100" b="0" i="0" dirty="0"/>
              <a:t>Har dere andre tanker eller meninger?</a:t>
            </a:r>
          </a:p>
          <a:p>
            <a:endParaRPr lang="nb-NO" sz="12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272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 deltagerne om å besvare resten av spørsmålene på evalueringsskjemaet og deretter levere det til kursholderne. De skal ikke skrive navnet sitt på skjemaet. Sett av noen minutter til dette.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822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580"/>
              </a:spcBef>
              <a:buFont typeface="Wingdings 2"/>
              <a:buNone/>
              <a:defRPr/>
            </a:pPr>
            <a:r>
              <a:rPr lang="nb-NO" altLang="nb-NO" sz="1100" b="1" dirty="0">
                <a:latin typeface="+mn-lt"/>
              </a:rPr>
              <a:t>Tekst: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altLang="nb-NO" sz="1100" dirty="0">
                <a:latin typeface="+mn-lt"/>
              </a:rPr>
              <a:t>Det er mulig å forebygge, utsette og mildne tilbakefall</a:t>
            </a:r>
            <a:endParaRPr lang="nb-NO" sz="1100" dirty="0">
              <a:latin typeface="+mn-lt"/>
            </a:endParaRP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latin typeface="+mn-lt"/>
              </a:rPr>
              <a:t>Fortsett å utforske deg selv og din lidelse, for bedre å forstå sammenhenger og mønstre. Prøv å tenke som en forsker. Innsikt gjør det lettere å finne virksomme forebyggingstiltak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latin typeface="+mn-lt"/>
              </a:rPr>
              <a:t>Den innsatsen som gjøres nå vil lønne seg i det lange løp. Bruk de gode dagene til å planlegge for de dårlige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r>
              <a:rPr lang="nb-NO" sz="1100" dirty="0">
                <a:latin typeface="+mn-lt"/>
              </a:rPr>
              <a:t>Etabler et nettverk av hjelpere, og gjør konkrete avtaler om hva de skal gjøre og når</a:t>
            </a:r>
          </a:p>
          <a:p>
            <a:pPr marL="171450" indent="-171450">
              <a:spcBef>
                <a:spcPts val="580"/>
              </a:spcBef>
              <a:buFont typeface="Arial" panose="020B0604020202020204" pitchFamily="34" charset="0"/>
              <a:buChar char="•"/>
              <a:defRPr/>
            </a:pPr>
            <a:endParaRPr lang="nb-NO" sz="1100" dirty="0">
              <a:latin typeface="+mn-lt"/>
              <a:cs typeface="Calibri" panose="020F0502020204030204" pitchFamily="34" charset="0"/>
            </a:endParaRPr>
          </a:p>
          <a:p>
            <a:pPr marL="0" indent="0">
              <a:spcBef>
                <a:spcPts val="580"/>
              </a:spcBef>
              <a:buFont typeface="Arial" panose="020B0604020202020204" pitchFamily="34" charset="0"/>
              <a:buNone/>
              <a:defRPr/>
            </a:pPr>
            <a:r>
              <a:rPr lang="nb-NO" sz="1100" dirty="0">
                <a:latin typeface="+mn-lt"/>
                <a:cs typeface="Calibri" panose="020F0502020204030204" pitchFamily="34" charset="0"/>
              </a:rPr>
              <a:t>Takk for nå og lykke til videre!</a:t>
            </a:r>
          </a:p>
          <a:p>
            <a:endParaRPr lang="nb-NO" sz="1200" dirty="0"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1505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96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5FB40-6131-4A19-980F-C35235EF2C4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339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b="1" dirty="0"/>
              <a:t>Tekst:</a:t>
            </a:r>
          </a:p>
          <a:p>
            <a:r>
              <a:rPr lang="nb-NO" sz="1100" dirty="0"/>
              <a:t>Kursets innhold kan oppsummeres i disse tre punktene: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Kunnskap om bipolar lidelse og erfaringsdeling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Kunnskap, tips og verktøy for å forebygge tilbakefall i vedlikeholdsfasen og varselfasen</a:t>
            </a:r>
          </a:p>
          <a:p>
            <a:pPr marL="228600" indent="-228600">
              <a:buFont typeface="+mj-lt"/>
              <a:buAutoNum type="arabicPeriod"/>
            </a:pPr>
            <a:r>
              <a:rPr lang="nb-NO" sz="1100" dirty="0"/>
              <a:t>Kunnskap, tips og verktøy for bedre krisehåndtering ved tilbakefall</a:t>
            </a:r>
          </a:p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92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B3D94-DC16-4E74-A18C-6414F58CB8D5}" type="slidenum">
              <a:rPr lang="nb-NO" altLang="nb-NO"/>
              <a:pPr/>
              <a:t>4</a:t>
            </a:fld>
            <a:endParaRPr lang="nb-NO" altLang="nb-NO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altLang="nb-NO" sz="1100" b="1" dirty="0">
                <a:latin typeface="+mn-lt"/>
              </a:rPr>
              <a:t>Tekst: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altLang="nb-NO" sz="1100" dirty="0">
                <a:latin typeface="+mn-lt"/>
              </a:rPr>
              <a:t>Vi viste dere denne oversikten over kursets innhold og oppbygning på den første </a:t>
            </a:r>
            <a:r>
              <a:rPr lang="nb-NO" altLang="nb-NO" sz="1100" dirty="0" err="1">
                <a:latin typeface="+mn-lt"/>
              </a:rPr>
              <a:t>kursgangen</a:t>
            </a:r>
            <a:r>
              <a:rPr lang="nb-NO" altLang="nb-NO" sz="1100" dirty="0">
                <a:latin typeface="+mn-lt"/>
              </a:rPr>
              <a:t>. Vi viser den igjen nå som en påminnelse og oppsummering av hva vi har vært igjennom sammen.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altLang="nb-NO" sz="1100" dirty="0">
              <a:latin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altLang="nb-NO" sz="11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122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653" indent="-285636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543" indent="-22850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560" indent="-22850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6577" indent="-228509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6799F51-2959-45D7-A553-6085FDAD7B4D}" type="slidenum">
              <a:rPr lang="nb-NO" altLang="nb-NO">
                <a:latin typeface="Arial" charset="0"/>
              </a:rPr>
              <a:pPr eaLnBrk="1" hangingPunct="1"/>
              <a:t>5</a:t>
            </a:fld>
            <a:endParaRPr lang="nb-NO" altLang="nb-NO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1144588"/>
            <a:ext cx="5486400" cy="30861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sz="1100" b="1" dirty="0"/>
              <a:t>Tekst:</a:t>
            </a:r>
            <a:r>
              <a:rPr lang="nb-NO" altLang="nb-NO" sz="1100" b="1" baseline="0" dirty="0"/>
              <a:t> </a:t>
            </a:r>
          </a:p>
          <a:p>
            <a:pPr eaLnBrk="1" hangingPunct="1"/>
            <a:r>
              <a:rPr lang="nb-NO" altLang="nb-NO" sz="1100" b="0" dirty="0"/>
              <a:t>På dette kurset har dere blitt introdusert for tre hovedverktøy: stemningsdagbok, forebyggelsesplan og kriseplan. Målet vårt har vært å hjelpe dere til å forstå hvorfor og hvordan dere skal bruke disse og til å komme i gang med å bruke dem. Vi har bare kunnet bidra med starthjelp. Den videre jobben må dere gjøre alene og ved å involvere behandlere, pårørende og ev. andre der det er nødvendig og naturlig. </a:t>
            </a:r>
          </a:p>
          <a:p>
            <a:pPr eaLnBrk="1" hangingPunct="1"/>
            <a:endParaRPr lang="nb-NO" altLang="nb-NO" sz="1100" b="0" dirty="0"/>
          </a:p>
          <a:p>
            <a:pPr eaLnBrk="1" hangingPunct="1"/>
            <a:r>
              <a:rPr lang="nb-NO" altLang="nb-NO" sz="1100" b="0" dirty="0"/>
              <a:t>Det tar tid å finne ut av hva som er dine risikofaktorer og beskyttende faktorer for tilbakefall, gode varseltegn og </a:t>
            </a:r>
            <a:r>
              <a:rPr lang="nb-NO" altLang="nb-NO" sz="1100" b="0" dirty="0" err="1"/>
              <a:t>motsykliske</a:t>
            </a:r>
            <a:r>
              <a:rPr lang="nb-NO" altLang="nb-NO" sz="1100" b="0" dirty="0"/>
              <a:t> tiltak, nyttige tiltak ved sykdomsepisoder og </a:t>
            </a:r>
            <a:r>
              <a:rPr lang="nb-NO" altLang="nb-NO" sz="1100" b="0" dirty="0" err="1"/>
              <a:t>suicidalitet</a:t>
            </a:r>
            <a:r>
              <a:rPr lang="nb-NO" altLang="nb-NO" sz="1100" b="0" dirty="0"/>
              <a:t>, samt å gjøre avtaler med andre. Vi vet at både motivasjon og overskudd kan variere over tid og gjøre det utfordrende å bruke verktøyene. Samtidig er det viktig å begynne et sted og ikke legge listen for høyt. «Det beste må ikke bli det godes fiende». Planene trenger ikke å inkludere alt eller være veldig omfattende og detaljerte i første omgang. Det er fort gjort å bli overveldet hvis man er for ambisiøs. Da er risikoen stor for ikke å få gjort noe. Det kan være lurt å tenke at planene alltid er midlertidige eller foreløpige utkast, også kriseplanen. Det vil alltid dukke opp noe i framtiden som man ikke har tenkt på, og både sykdommen, behandlingen og livssituasjonen kan endre seg. Planene kan tas fram igjen senere og justeres og bygges videre på. </a:t>
            </a:r>
          </a:p>
          <a:p>
            <a:pPr eaLnBrk="1" hangingPunct="1"/>
            <a:endParaRPr lang="nb-NO" altLang="nb-NO" sz="1100" b="0" dirty="0"/>
          </a:p>
          <a:p>
            <a:pPr marL="0" indent="0">
              <a:buClr>
                <a:srgbClr val="00338D"/>
              </a:buClr>
              <a:buNone/>
            </a:pPr>
            <a:r>
              <a:rPr lang="nb-NO" altLang="nb-NO" sz="1100" b="1" dirty="0">
                <a:ea typeface="Verdana" panose="020B0604030504040204" pitchFamily="34" charset="0"/>
                <a:cs typeface="Verdana" panose="020B0604030504040204" pitchFamily="34" charset="0"/>
              </a:rPr>
              <a:t>Stemningsdagbok.</a:t>
            </a:r>
            <a:r>
              <a:rPr lang="nb-NO" altLang="nb-NO" sz="1100" b="1" baseline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Registrering og oversikt over: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Stemningsleiet 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Faktorer som kan påvirke stabiliteten i stemningsleiet</a:t>
            </a:r>
          </a:p>
          <a:p>
            <a:pPr marL="750887" lvl="1" indent="-342900">
              <a:buClr>
                <a:srgbClr val="00338D"/>
              </a:buClr>
            </a:pPr>
            <a:endParaRPr lang="nb-NO" altLang="nb-NO" sz="11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00338D"/>
              </a:buClr>
              <a:buNone/>
            </a:pPr>
            <a:r>
              <a:rPr lang="nb-NO" altLang="nb-NO" sz="1100" b="1" dirty="0">
                <a:ea typeface="Verdana" panose="020B0604030504040204" pitchFamily="34" charset="0"/>
                <a:cs typeface="Verdana" panose="020B0604030504040204" pitchFamily="34" charset="0"/>
              </a:rPr>
              <a:t>Forebyggelsesplan.</a:t>
            </a:r>
            <a:r>
              <a:rPr lang="nb-NO" altLang="nb-NO" sz="1100" b="1" baseline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Forebygging av tilbakefall gjennom bevissthet om: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Risikofaktorer og regelmessig og sunn livsførsel i vedlikeholdsfasen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Varselsignaler og </a:t>
            </a:r>
            <a:r>
              <a:rPr lang="nb-NO" altLang="nb-NO" sz="1100" dirty="0" err="1">
                <a:ea typeface="Verdana" panose="020B0604030504040204" pitchFamily="34" charset="0"/>
                <a:cs typeface="Verdana" panose="020B0604030504040204" pitchFamily="34" charset="0"/>
              </a:rPr>
              <a:t>motsykliske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 tiltak i varselfasen</a:t>
            </a:r>
          </a:p>
          <a:p>
            <a:pPr marL="0" indent="0">
              <a:buClr>
                <a:srgbClr val="00338D"/>
              </a:buClr>
              <a:buNone/>
            </a:pPr>
            <a:endParaRPr lang="nb-NO" altLang="nb-NO" sz="11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Clr>
                <a:srgbClr val="00338D"/>
              </a:buClr>
              <a:buNone/>
            </a:pPr>
            <a:r>
              <a:rPr lang="nb-NO" altLang="nb-NO" sz="1100" b="1" dirty="0">
                <a:ea typeface="Verdana" panose="020B0604030504040204" pitchFamily="34" charset="0"/>
                <a:cs typeface="Verdana" panose="020B0604030504040204" pitchFamily="34" charset="0"/>
              </a:rPr>
              <a:t>Kriseplan.</a:t>
            </a:r>
            <a:r>
              <a:rPr lang="nb-NO" altLang="nb-NO" sz="1100" b="1" baseline="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Reduksjon av affektive episoders alvorlighet og konsekvenser gjennom: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Bevissthet om hva man selv kan gjøre ved ulike alvorlighetsgrader og ved selvmordsfare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Hva man trenger hjelp av andre til</a:t>
            </a:r>
          </a:p>
          <a:p>
            <a:pPr marL="579437" lvl="1" indent="-171450">
              <a:buClr>
                <a:srgbClr val="00338D"/>
              </a:buClr>
              <a:buFontTx/>
              <a:buChar char="-"/>
            </a:pPr>
            <a:r>
              <a:rPr lang="nb-NO" altLang="nb-NO" sz="1100" dirty="0">
                <a:ea typeface="Verdana" panose="020B0604030504040204" pitchFamily="34" charset="0"/>
                <a:cs typeface="Verdana" panose="020B0604030504040204" pitchFamily="34" charset="0"/>
              </a:rPr>
              <a:t>Inngåelse av avtaler med gode hjelpere</a:t>
            </a:r>
          </a:p>
        </p:txBody>
      </p:sp>
    </p:spTree>
    <p:extLst>
      <p:ext uri="{BB962C8B-B14F-4D97-AF65-F5344CB8AC3E}">
        <p14:creationId xmlns:p14="http://schemas.microsoft.com/office/powerpoint/2010/main" val="3460469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100" b="1" i="0" dirty="0"/>
              <a:t>Tekst: </a:t>
            </a:r>
          </a:p>
          <a:p>
            <a:pPr marL="0" indent="0">
              <a:buFontTx/>
              <a:buNone/>
            </a:pPr>
            <a:r>
              <a:rPr lang="nb-NO" sz="1100" b="0" i="0" dirty="0"/>
              <a:t>Har dere spørsmål til kursets innhold? Er noe uklart?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Uklarheter?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Løse tråder?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469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sz="1100" dirty="0"/>
              <a:t>SUMMEGRUPPE</a:t>
            </a:r>
          </a:p>
          <a:p>
            <a:pPr marL="0" indent="0">
              <a:buNone/>
            </a:pPr>
            <a:endParaRPr lang="nb-NO" sz="1100" b="1" dirty="0"/>
          </a:p>
          <a:p>
            <a:pPr marL="0" indent="0">
              <a:buNone/>
            </a:pPr>
            <a:r>
              <a:rPr lang="nb-NO" sz="1100" b="1" dirty="0"/>
              <a:t>Del erfaringer om utfylling av stemningsdagbok</a:t>
            </a:r>
            <a:endParaRPr lang="nb-NO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Utfordringer?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dirty="0"/>
              <a:t>Tanker om nytte?</a:t>
            </a:r>
          </a:p>
          <a:p>
            <a:pPr marL="0" indent="0">
              <a:buFontTx/>
              <a:buNone/>
            </a:pPr>
            <a:endParaRPr lang="nb-NO" sz="11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CC3CF-5D18-48BF-BAF0-5A886ABCABA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041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sz="1100" i="1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FC46-1BDA-4C77-B4BA-10BAA3C0CB1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6184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1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FC46-1BDA-4C77-B4BA-10BAA3C0CB1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91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2E71EA-8168-660E-39FB-6BE7744A8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17" y="2539251"/>
            <a:ext cx="10787757" cy="784830"/>
          </a:xfrm>
        </p:spPr>
        <p:txBody>
          <a:bodyPr anchor="t">
            <a:spAutoFit/>
          </a:bodyPr>
          <a:lstStyle>
            <a:lvl1pPr algn="ctr">
              <a:defRPr sz="5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7591051-CE28-551E-0CA9-6CA7FC440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917" y="3602038"/>
            <a:ext cx="10787757" cy="507831"/>
          </a:xfrm>
        </p:spPr>
        <p:txBody>
          <a:bodyPr anchor="t">
            <a:sp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23440F-75BE-59B3-BF7A-B68DD94C9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29.01.2025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7221DE7-D239-AF86-B123-33B63C68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88F16-BC85-0B25-5BE4-954F83C8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116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82E4E-20C6-3B3E-EB15-C57119F5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701731"/>
          </a:xfrm>
        </p:spPr>
        <p:txBody>
          <a:bodyPr>
            <a:sp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F8FD8F-32B6-0D81-90E4-04D6EB70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458686"/>
            <a:ext cx="10801350" cy="4850039"/>
          </a:xfrm>
        </p:spPr>
        <p:txBody>
          <a:bodyPr/>
          <a:lstStyle>
            <a:lvl1pPr marL="230400" indent="-230400">
              <a:lnSpc>
                <a:spcPct val="100000"/>
              </a:lnSpc>
              <a:tabLst/>
              <a:defRPr>
                <a:latin typeface="+mn-lt"/>
              </a:defRPr>
            </a:lvl1pPr>
            <a:lvl2pPr marL="684000" indent="-230400">
              <a:lnSpc>
                <a:spcPct val="100000"/>
              </a:lnSpc>
              <a:tabLst/>
              <a:defRPr>
                <a:latin typeface="+mn-lt"/>
              </a:defRPr>
            </a:lvl2pPr>
            <a:lvl3pPr marL="1144800" indent="-230400">
              <a:lnSpc>
                <a:spcPct val="100000"/>
              </a:lnSpc>
              <a:tabLst/>
              <a:defRPr>
                <a:latin typeface="+mn-lt"/>
              </a:defRPr>
            </a:lvl3pPr>
            <a:lvl4pPr marL="1598400" indent="-230400">
              <a:lnSpc>
                <a:spcPct val="100000"/>
              </a:lnSpc>
              <a:tabLst/>
              <a:defRPr>
                <a:latin typeface="+mn-lt"/>
              </a:defRPr>
            </a:lvl4pPr>
            <a:lvl5pPr marL="2059200" indent="-230400">
              <a:lnSpc>
                <a:spcPct val="100000"/>
              </a:lnSpc>
              <a:tabLst/>
              <a:defRPr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85D520-2CEC-EBCC-9394-1D77CA8E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29.01.2025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95B8B1-5F15-A46B-67DF-FCE5B43B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A5C49C-8BE0-DB54-B514-A0E42149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9387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372D077-485F-51B8-C2F2-A849D6DB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29.01.2025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A20D38E-FCBA-89D7-5CDA-6D3C87F1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B43FF92-6591-419A-CA4D-385125EB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799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F8FD8F-32B6-0D81-90E4-04D6EB70F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549275"/>
            <a:ext cx="10801350" cy="4850039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tabLst/>
              <a:defRPr/>
            </a:lvl1pPr>
            <a:lvl2pPr marL="270000" indent="0">
              <a:lnSpc>
                <a:spcPct val="100000"/>
              </a:lnSpc>
              <a:buNone/>
              <a:tabLst/>
              <a:defRPr/>
            </a:lvl2pPr>
            <a:lvl3pPr marL="540000" indent="0">
              <a:lnSpc>
                <a:spcPct val="100000"/>
              </a:lnSpc>
              <a:buNone/>
              <a:tabLst/>
              <a:defRPr/>
            </a:lvl3pPr>
            <a:lvl4pPr marL="719137" indent="0">
              <a:lnSpc>
                <a:spcPct val="100000"/>
              </a:lnSpc>
              <a:buNone/>
              <a:tabLst/>
              <a:defRPr/>
            </a:lvl4pPr>
            <a:lvl5pPr marL="898525" indent="0">
              <a:lnSpc>
                <a:spcPct val="100000"/>
              </a:lnSpc>
              <a:buNone/>
              <a:tabLst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485D520-2CEC-EBCC-9394-1D77CA8E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29.01.2025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95B8B1-5F15-A46B-67DF-FCE5B43B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A5C49C-8BE0-DB54-B514-A0E42149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779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4D3D85-9AC8-84E6-B8C9-20981DEE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5E624E-502F-6227-39B4-CB26004E3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2E7829B-5770-9DFC-946E-734E526F1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A5021FD-EB2E-C366-6A65-12C8B377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A35-7E24-4350-849F-5FA916A7A985}" type="datetimeFigureOut">
              <a:rPr lang="nb-NO" smtClean="0"/>
              <a:t>29.01.2025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9DC511E-6863-27A8-688E-FC3DC8351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F8BF91F-CAA2-FB84-0E5C-C7A29D71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982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ECC6684-877A-9278-8088-E8E973FC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7017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B5C898-E3CE-C9F8-A6EA-5E6823139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25625"/>
            <a:ext cx="10801350" cy="4483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24C128-FDA5-92FB-C6B5-A0C5050B9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3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95828A35-7E24-4350-849F-5FA916A7A985}" type="datetimeFigureOut">
              <a:rPr lang="nb-NO" smtClean="0"/>
              <a:t>29.01.2025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A12348-7B39-A9C6-4634-187F29825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003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E4A3F7-3796-5872-9716-D7A5562B0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03087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265B449E-B2BF-4413-8619-DBC99474E9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530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3087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304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28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40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48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5984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9200" indent="-2304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b="0" i="0" kern="1200">
          <a:solidFill>
            <a:srgbClr val="003087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438">
          <p15:clr>
            <a:srgbClr val="F26B43"/>
          </p15:clr>
        </p15:guide>
        <p15:guide id="6" pos="7242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3974">
          <p15:clr>
            <a:srgbClr val="F26B43"/>
          </p15:clr>
        </p15:guide>
        <p15:guide id="9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7A986921-F534-294A-9C2B-E15F2D30F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8" t="-10987" r="-2404" b="4142"/>
          <a:stretch/>
        </p:blipFill>
        <p:spPr>
          <a:xfrm>
            <a:off x="91843" y="86293"/>
            <a:ext cx="12008314" cy="6685415"/>
          </a:xfrm>
          <a:prstGeom prst="roundRect">
            <a:avLst>
              <a:gd name="adj" fmla="val 2914"/>
            </a:avLst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08917" y="773756"/>
            <a:ext cx="10787757" cy="784830"/>
          </a:xfrm>
        </p:spPr>
        <p:txBody>
          <a:bodyPr anchor="t">
            <a:normAutofit/>
          </a:bodyPr>
          <a:lstStyle/>
          <a:p>
            <a:r>
              <a:rPr lang="nb-NO" sz="5000" dirty="0"/>
              <a:t>Selvhjelp, oppsummering og evaluering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9E0323F-0370-D73E-3603-92DA5DE5AB66}"/>
              </a:ext>
            </a:extLst>
          </p:cNvPr>
          <p:cNvSpPr/>
          <p:nvPr/>
        </p:nvSpPr>
        <p:spPr>
          <a:xfrm>
            <a:off x="10946295" y="5656591"/>
            <a:ext cx="898599" cy="898599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BC751D8-A70A-36FC-C529-DF11E7D9DB7B}"/>
              </a:ext>
            </a:extLst>
          </p:cNvPr>
          <p:cNvSpPr txBox="1"/>
          <p:nvPr/>
        </p:nvSpPr>
        <p:spPr>
          <a:xfrm>
            <a:off x="10946295" y="5785338"/>
            <a:ext cx="89859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500">
                <a:latin typeface="Calibri Light" panose="020F0302020204030204" pitchFamily="34" charset="0"/>
                <a:cs typeface="Calibri Light" panose="020F0302020204030204" pitchFamily="34" charset="0"/>
              </a:rPr>
              <a:t>13A</a:t>
            </a:r>
            <a:endParaRPr lang="nb-NO" sz="3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43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52645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3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Evaluering: endring</a:t>
            </a:r>
          </a:p>
        </p:txBody>
      </p:sp>
      <p:sp>
        <p:nvSpPr>
          <p:cNvPr id="2" name="Rektangel 1"/>
          <p:cNvSpPr/>
          <p:nvPr/>
        </p:nvSpPr>
        <p:spPr>
          <a:xfrm>
            <a:off x="695325" y="2044005"/>
            <a:ext cx="5152241" cy="138499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nb-NO" sz="2800" dirty="0" err="1">
                <a:latin typeface="+mj-lt"/>
              </a:rPr>
              <a:t>Brief</a:t>
            </a:r>
            <a:r>
              <a:rPr lang="nb-NO" sz="2800" dirty="0">
                <a:latin typeface="+mj-lt"/>
              </a:rPr>
              <a:t>-IPQ:</a:t>
            </a:r>
            <a:r>
              <a:rPr lang="nb-NO" sz="2800" b="1" dirty="0">
                <a:latin typeface="+mj-lt"/>
              </a:rPr>
              <a:t> </a:t>
            </a:r>
            <a:r>
              <a:rPr lang="nb-NO" sz="2800" dirty="0">
                <a:latin typeface="+mj-lt"/>
              </a:rPr>
              <a:t>Har ditt syn på og opplevelse av din bipolare lidelse endret seg underveis?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150FD03-C235-B84B-492F-E44FF007E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9967" y="551401"/>
            <a:ext cx="4066708" cy="575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5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452645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F760DC67-A4BE-945F-5AF8-54CFD00D01FC}"/>
              </a:ext>
            </a:extLst>
          </p:cNvPr>
          <p:cNvGrpSpPr/>
          <p:nvPr/>
        </p:nvGrpSpPr>
        <p:grpSpPr>
          <a:xfrm>
            <a:off x="4106281" y="352806"/>
            <a:ext cx="6883854" cy="6116148"/>
            <a:chOff x="3911804" y="152400"/>
            <a:chExt cx="7272808" cy="6516960"/>
          </a:xfrm>
        </p:grpSpPr>
        <p:cxnSp>
          <p:nvCxnSpPr>
            <p:cNvPr id="18" name="Rett linje 17"/>
            <p:cNvCxnSpPr/>
            <p:nvPr/>
          </p:nvCxnSpPr>
          <p:spPr>
            <a:xfrm>
              <a:off x="7456964" y="152400"/>
              <a:ext cx="0" cy="1620416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 flipH="1">
              <a:off x="4883912" y="4474468"/>
              <a:ext cx="1368152" cy="1296144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 flipH="1">
              <a:off x="8825116" y="1141512"/>
              <a:ext cx="1368152" cy="1296144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tt linje 21"/>
            <p:cNvCxnSpPr/>
            <p:nvPr/>
          </p:nvCxnSpPr>
          <p:spPr>
            <a:xfrm flipH="1" flipV="1">
              <a:off x="8736340" y="4576962"/>
              <a:ext cx="1584176" cy="1084287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22"/>
            <p:cNvCxnSpPr/>
            <p:nvPr/>
          </p:nvCxnSpPr>
          <p:spPr>
            <a:xfrm>
              <a:off x="5135940" y="836712"/>
              <a:ext cx="1224136" cy="1422040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23"/>
            <p:cNvCxnSpPr/>
            <p:nvPr/>
          </p:nvCxnSpPr>
          <p:spPr>
            <a:xfrm flipH="1">
              <a:off x="9168388" y="3284984"/>
              <a:ext cx="2016224" cy="0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linje 24"/>
            <p:cNvCxnSpPr/>
            <p:nvPr/>
          </p:nvCxnSpPr>
          <p:spPr>
            <a:xfrm flipH="1">
              <a:off x="3911804" y="3284984"/>
              <a:ext cx="1944216" cy="0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/>
            <p:cNvCxnSpPr/>
            <p:nvPr/>
          </p:nvCxnSpPr>
          <p:spPr>
            <a:xfrm flipH="1">
              <a:off x="7446087" y="5101771"/>
              <a:ext cx="10877" cy="1567589"/>
            </a:xfrm>
            <a:prstGeom prst="line">
              <a:avLst/>
            </a:prstGeom>
            <a:ln w="19050">
              <a:solidFill>
                <a:srgbClr val="0033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Evaluering: nytte</a:t>
            </a:r>
          </a:p>
        </p:txBody>
      </p:sp>
      <p:sp>
        <p:nvSpPr>
          <p:cNvPr id="2" name="Rektangel 1"/>
          <p:cNvSpPr/>
          <p:nvPr/>
        </p:nvSpPr>
        <p:spPr>
          <a:xfrm>
            <a:off x="745784" y="2594314"/>
            <a:ext cx="2871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>
                <a:latin typeface="+mj-lt"/>
              </a:rPr>
              <a:t>Hva har vært nyttig ved kurset?</a:t>
            </a: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5856020" y="1734936"/>
            <a:ext cx="3312368" cy="3312368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nb-NO" sz="2800" dirty="0">
              <a:solidFill>
                <a:srgbClr val="00338D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b-NO" sz="2800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Dette kurset har hjulpet meg til å …</a:t>
            </a:r>
          </a:p>
        </p:txBody>
      </p:sp>
    </p:spTree>
    <p:extLst>
      <p:ext uri="{BB962C8B-B14F-4D97-AF65-F5344CB8AC3E}">
        <p14:creationId xmlns:p14="http://schemas.microsoft.com/office/powerpoint/2010/main" val="42930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Evaluering: andre meninger?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r>
              <a:rPr lang="nb-NO" dirty="0"/>
              <a:t>Oversiktlighet?</a:t>
            </a:r>
          </a:p>
          <a:p>
            <a:r>
              <a:rPr lang="nb-NO" dirty="0"/>
              <a:t>Struktur?</a:t>
            </a:r>
          </a:p>
          <a:p>
            <a:r>
              <a:rPr lang="nb-NO" dirty="0"/>
              <a:t>Mengde?</a:t>
            </a:r>
          </a:p>
          <a:p>
            <a:r>
              <a:rPr lang="nb-NO" dirty="0"/>
              <a:t>Vanskelighetsgrad?</a:t>
            </a:r>
          </a:p>
          <a:p>
            <a:r>
              <a:rPr lang="nb-NO" dirty="0"/>
              <a:t>Egenaktiviteter?</a:t>
            </a:r>
          </a:p>
          <a:p>
            <a:r>
              <a:rPr lang="nb-NO" dirty="0"/>
              <a:t>Mangler?</a:t>
            </a:r>
          </a:p>
          <a:p>
            <a:r>
              <a:rPr lang="nb-NO" dirty="0"/>
              <a:t>Noe annet som kan forbedres?</a:t>
            </a:r>
          </a:p>
        </p:txBody>
      </p:sp>
    </p:spTree>
    <p:extLst>
      <p:ext uri="{BB962C8B-B14F-4D97-AF65-F5344CB8AC3E}">
        <p14:creationId xmlns:p14="http://schemas.microsoft.com/office/powerpoint/2010/main" val="237834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5FDB0B-81A6-2F12-43BF-7875C94A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Evalueringsskjemaet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3DC120-9FCC-F812-3E40-68D4A825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Besvar resten av spørsmålene</a:t>
            </a:r>
          </a:p>
          <a:p>
            <a:r>
              <a:rPr lang="nb-NO" dirty="0"/>
              <a:t>Lever skjemaet til oss</a:t>
            </a:r>
          </a:p>
        </p:txBody>
      </p:sp>
    </p:spTree>
    <p:extLst>
      <p:ext uri="{BB962C8B-B14F-4D97-AF65-F5344CB8AC3E}">
        <p14:creationId xmlns:p14="http://schemas.microsoft.com/office/powerpoint/2010/main" val="20425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tel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nb-NO" alt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En avsluttende oppmuntring og oppfordring</a:t>
            </a:r>
            <a:r>
              <a:rPr lang="nb-NO" alt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/>
        <p:txBody>
          <a:bodyPr rtlCol="0" anchor="b">
            <a:noAutofit/>
          </a:bodyPr>
          <a:lstStyle/>
          <a:p>
            <a:pPr>
              <a:spcBef>
                <a:spcPts val="580"/>
              </a:spcBef>
              <a:defRPr/>
            </a:pPr>
            <a:r>
              <a:rPr lang="nb-NO" altLang="nb-NO" sz="2400" dirty="0">
                <a:latin typeface="+mj-lt"/>
              </a:rPr>
              <a:t>Det er mulig å forebygge, utsette og mildne tilbakefall</a:t>
            </a: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r>
              <a:rPr lang="nb-NO" sz="2400" dirty="0">
                <a:latin typeface="+mj-lt"/>
              </a:rPr>
              <a:t>Fortsett å utforske deg selv og </a:t>
            </a:r>
            <a:r>
              <a:rPr lang="nb-NO" sz="2400">
                <a:latin typeface="+mj-lt"/>
              </a:rPr>
              <a:t>din bipolare lidelse</a:t>
            </a:r>
            <a:r>
              <a:rPr lang="nb-NO" sz="2400" dirty="0">
                <a:latin typeface="+mj-lt"/>
              </a:rPr>
              <a:t>, for bedre å forstå sammenhenger </a:t>
            </a:r>
            <a:br>
              <a:rPr lang="nb-NO" sz="2400" dirty="0">
                <a:latin typeface="+mj-lt"/>
              </a:rPr>
            </a:br>
            <a:r>
              <a:rPr lang="nb-NO" sz="2400" dirty="0">
                <a:latin typeface="+mj-lt"/>
              </a:rPr>
              <a:t>og mønstre</a:t>
            </a:r>
          </a:p>
          <a:p>
            <a:pPr>
              <a:spcBef>
                <a:spcPts val="580"/>
              </a:spcBef>
              <a:defRPr/>
            </a:pP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r>
              <a:rPr lang="nb-NO" sz="2400" dirty="0">
                <a:latin typeface="+mj-lt"/>
              </a:rPr>
              <a:t>Den innsatsen som gjøres nå vil lønne seg i det lange løp</a:t>
            </a:r>
          </a:p>
          <a:p>
            <a:pPr>
              <a:spcBef>
                <a:spcPts val="580"/>
              </a:spcBef>
              <a:defRPr/>
            </a:pPr>
            <a:endParaRPr lang="nb-NO" sz="2400" dirty="0">
              <a:latin typeface="+mj-lt"/>
            </a:endParaRPr>
          </a:p>
          <a:p>
            <a:pPr>
              <a:spcBef>
                <a:spcPts val="580"/>
              </a:spcBef>
              <a:defRPr/>
            </a:pPr>
            <a:r>
              <a:rPr lang="nb-NO" sz="2400" dirty="0">
                <a:latin typeface="+mj-lt"/>
              </a:rPr>
              <a:t>Etabler et nettverk av hjelpere, og gjør konkrete avtaler om hva de skal gjøre og når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nb-NO" sz="2400" dirty="0">
              <a:latin typeface="+mj-lt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nb-NO" sz="1200" dirty="0">
              <a:latin typeface="+mj-lt"/>
            </a:endParaRPr>
          </a:p>
          <a:p>
            <a:pPr marL="0" indent="0" algn="just">
              <a:spcBef>
                <a:spcPts val="580"/>
              </a:spcBef>
              <a:buNone/>
              <a:defRPr/>
            </a:pPr>
            <a:r>
              <a:rPr lang="nb-NO" sz="4000" dirty="0">
                <a:latin typeface="+mj-lt"/>
                <a:cs typeface="Calibri" panose="020F0502020204030204" pitchFamily="34" charset="0"/>
              </a:rPr>
              <a:t>                                             </a:t>
            </a:r>
            <a:r>
              <a:rPr lang="nb-NO" sz="3600" dirty="0">
                <a:latin typeface="+mj-lt"/>
                <a:cs typeface="Calibri" panose="020F0502020204030204" pitchFamily="34" charset="0"/>
              </a:rPr>
              <a:t>Takk for nå og lykke til videre!</a:t>
            </a:r>
          </a:p>
        </p:txBody>
      </p:sp>
    </p:spTree>
    <p:extLst>
      <p:ext uri="{BB962C8B-B14F-4D97-AF65-F5344CB8AC3E}">
        <p14:creationId xmlns:p14="http://schemas.microsoft.com/office/powerpoint/2010/main" val="355623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5">
            <a:extLst>
              <a:ext uri="{FF2B5EF4-FFF2-40B4-BE49-F238E27FC236}">
                <a16:creationId xmlns:a16="http://schemas.microsoft.com/office/drawing/2014/main" id="{A5251094-C3C6-A9F8-46D6-DF3D626D3957}"/>
              </a:ext>
            </a:extLst>
          </p:cNvPr>
          <p:cNvSpPr txBox="1">
            <a:spLocks/>
          </p:cNvSpPr>
          <p:nvPr/>
        </p:nvSpPr>
        <p:spPr>
          <a:xfrm>
            <a:off x="695325" y="549276"/>
            <a:ext cx="10801350" cy="3413124"/>
          </a:xfrm>
          <a:prstGeom prst="rect">
            <a:avLst/>
          </a:prstGeom>
        </p:spPr>
        <p:txBody>
          <a:bodyPr>
            <a:normAutofit/>
          </a:bodyPr>
          <a:lstStyle>
            <a:lvl1pPr marL="230400" indent="-230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8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40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48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5984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9200" indent="-230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b="0" i="0" kern="1200">
                <a:solidFill>
                  <a:srgbClr val="003087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>
                <a:latin typeface="+mn-lt"/>
              </a:rPr>
              <a:t>Presentasjonen er utformet av Vestre Viken, i samarbeid </a:t>
            </a: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>med erfaringsspesialister og Bipolarforeningen. </a:t>
            </a:r>
            <a:br>
              <a:rPr lang="nb-NO" dirty="0">
                <a:latin typeface="+mn-lt"/>
              </a:rPr>
            </a:b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>Prosjektet er støttet av Rådet for psykisk helse </a:t>
            </a:r>
            <a:br>
              <a:rPr lang="nb-NO" dirty="0">
                <a:latin typeface="+mn-lt"/>
              </a:rPr>
            </a:br>
            <a:r>
              <a:rPr lang="nb-NO" dirty="0">
                <a:latin typeface="+mn-lt"/>
              </a:rPr>
              <a:t>gjennom Stiftelsen Dam</a:t>
            </a: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  <a:p>
            <a:pPr marL="0" indent="0">
              <a:buNone/>
            </a:pPr>
            <a:endParaRPr lang="nb-NO" dirty="0">
              <a:latin typeface="+mn-lt"/>
            </a:endParaRPr>
          </a:p>
        </p:txBody>
      </p:sp>
      <p:pic>
        <p:nvPicPr>
          <p:cNvPr id="3" name="LOGO png Rådet for psykisk helse.png" descr="LOGO png Rådet for psykisk helse.png">
            <a:extLst>
              <a:ext uri="{FF2B5EF4-FFF2-40B4-BE49-F238E27FC236}">
                <a16:creationId xmlns:a16="http://schemas.microsoft.com/office/drawing/2014/main" id="{E07BBFAE-5469-867E-3636-0A85528BD2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943" y="5470810"/>
            <a:ext cx="2859733" cy="501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Bilde" descr="Bilde">
            <a:extLst>
              <a:ext uri="{FF2B5EF4-FFF2-40B4-BE49-F238E27FC236}">
                <a16:creationId xmlns:a16="http://schemas.microsoft.com/office/drawing/2014/main" id="{06CFE40E-F314-7076-68EB-3AF13B9B69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457032"/>
            <a:ext cx="2848893" cy="517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go_transparent-01.png" descr="logo_transparent-01.png">
            <a:extLst>
              <a:ext uri="{FF2B5EF4-FFF2-40B4-BE49-F238E27FC236}">
                <a16:creationId xmlns:a16="http://schemas.microsoft.com/office/drawing/2014/main" id="{654BD230-024C-BAA4-44BC-EDCAEEFED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024" y="5365041"/>
            <a:ext cx="2280625" cy="7914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50830959051_658d4b82a4_o.png" descr="50830959051_658d4b82a4_o.png">
            <a:extLst>
              <a:ext uri="{FF2B5EF4-FFF2-40B4-BE49-F238E27FC236}">
                <a16:creationId xmlns:a16="http://schemas.microsoft.com/office/drawing/2014/main" id="{C0316AB5-2138-12F8-A638-7FC3C23EC6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6635" y="4692641"/>
            <a:ext cx="1100040" cy="13447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2BDE6CF-74C7-C239-CD34-A0AED106F828}"/>
              </a:ext>
            </a:extLst>
          </p:cNvPr>
          <p:cNvSpPr txBox="1"/>
          <p:nvPr/>
        </p:nvSpPr>
        <p:spPr>
          <a:xfrm>
            <a:off x="695325" y="6308725"/>
            <a:ext cx="10801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©Vestre Viken. All bruk av grafikk utover det leverte materiell skal avtales. Design og illustrasjon: Melkeveien Designkontor AS.</a:t>
            </a:r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667153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94C27E4B-D75B-815E-AF53-BA958CA2718D}"/>
              </a:ext>
            </a:extLst>
          </p:cNvPr>
          <p:cNvSpPr/>
          <p:nvPr/>
        </p:nvSpPr>
        <p:spPr>
          <a:xfrm>
            <a:off x="646368" y="1654360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63987A-F5C7-24E6-56F6-4C48F0096198}"/>
              </a:ext>
            </a:extLst>
          </p:cNvPr>
          <p:cNvSpPr/>
          <p:nvPr/>
        </p:nvSpPr>
        <p:spPr>
          <a:xfrm>
            <a:off x="646368" y="2868182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58EBC4-26CD-87CB-3EC7-E9EDABE54A57}"/>
              </a:ext>
            </a:extLst>
          </p:cNvPr>
          <p:cNvSpPr/>
          <p:nvPr/>
        </p:nvSpPr>
        <p:spPr>
          <a:xfrm>
            <a:off x="646368" y="3725736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7920D22-A142-EAD5-019B-D406667FDE42}"/>
              </a:ext>
            </a:extLst>
          </p:cNvPr>
          <p:cNvSpPr/>
          <p:nvPr/>
        </p:nvSpPr>
        <p:spPr>
          <a:xfrm>
            <a:off x="646368" y="5871970"/>
            <a:ext cx="458640" cy="45864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Egenaktivitet til i dag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5" y="1458686"/>
            <a:ext cx="10801350" cy="4850039"/>
          </a:xfrm>
        </p:spPr>
        <p:txBody>
          <a:bodyPr anchor="b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400" dirty="0"/>
              <a:t>Tenk på en person du vurderer å fortelle om din bipolare </a:t>
            </a:r>
            <a:br>
              <a:rPr lang="nb-NO" sz="2400" dirty="0"/>
            </a:br>
            <a:r>
              <a:rPr lang="nb-NO" sz="2400" dirty="0"/>
              <a:t>lidelse til. Fyll ut skjemaet «Åpenhet - fordeler og ulemper»</a:t>
            </a:r>
            <a:br>
              <a:rPr lang="nb-NO" sz="2400" dirty="0"/>
            </a:br>
            <a:endParaRPr lang="nb-NO" sz="2400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Fortsett å fylle ut og </a:t>
            </a:r>
            <a:r>
              <a:rPr lang="nb-NO" sz="2400" u="sng" dirty="0"/>
              <a:t>ta med utfylt stemningsdagbok neste gang</a:t>
            </a:r>
            <a:br>
              <a:rPr lang="nb-NO" sz="2400" u="sng" dirty="0"/>
            </a:br>
            <a:endParaRPr lang="nb-NO" sz="2400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Fyll ut </a:t>
            </a:r>
            <a:r>
              <a:rPr lang="nb-NO" sz="2400" dirty="0" err="1"/>
              <a:t>Brief</a:t>
            </a:r>
            <a:r>
              <a:rPr lang="nb-NO" sz="2400" dirty="0"/>
              <a:t>-IPQ på nytt</a:t>
            </a:r>
          </a:p>
          <a:p>
            <a:pPr lvl="1">
              <a:spcBef>
                <a:spcPts val="1800"/>
              </a:spcBef>
            </a:pPr>
            <a:r>
              <a:rPr lang="nb-NO" sz="2000" dirty="0"/>
              <a:t>Sammenlign med utfyllingen på starten av kurset</a:t>
            </a:r>
          </a:p>
          <a:p>
            <a:pPr lvl="1"/>
            <a:r>
              <a:rPr lang="nb-NO" sz="2000" dirty="0"/>
              <a:t>Har noe endret seg? </a:t>
            </a:r>
          </a:p>
          <a:p>
            <a:pPr lvl="1"/>
            <a:r>
              <a:rPr lang="nb-NO" sz="2000" dirty="0"/>
              <a:t>Reflekter over hva som er annerledes nå, og eventuelt hvorfor</a:t>
            </a:r>
            <a:br>
              <a:rPr lang="nb-NO" sz="2000" dirty="0"/>
            </a:br>
            <a:endParaRPr lang="nb-NO" sz="2400" dirty="0"/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Tenk igjennom hvordan dere har opplevd kurset</a:t>
            </a:r>
          </a:p>
        </p:txBody>
      </p:sp>
      <p:pic>
        <p:nvPicPr>
          <p:cNvPr id="5" name="Bilde 4" descr="Et bilde som inneholder clip art, tegning, illustrasjon, strektegning&#10;&#10;Automatisk generert beskrivelse">
            <a:extLst>
              <a:ext uri="{FF2B5EF4-FFF2-40B4-BE49-F238E27FC236}">
                <a16:creationId xmlns:a16="http://schemas.microsoft.com/office/drawing/2014/main" id="{D49AD8A8-1F91-D5AC-AADC-511DD67EC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46" y="461412"/>
            <a:ext cx="3201040" cy="28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Oppsummering av kursets innhold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Kunnskap om bipolar lidelse og erfaringsdeling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Kunnskap, tips og verktøy for å forebygge tilbakefall </a:t>
            </a:r>
            <a:br>
              <a:rPr lang="nb-NO" dirty="0"/>
            </a:br>
            <a:r>
              <a:rPr lang="nb-NO" dirty="0"/>
              <a:t>i vedlikeholdsfasen og varselfasen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Kunnskap, tips og verktøy for bedre krisehåndtering ved tilbakefall</a:t>
            </a:r>
          </a:p>
        </p:txBody>
      </p:sp>
    </p:spTree>
    <p:extLst>
      <p:ext uri="{BB962C8B-B14F-4D97-AF65-F5344CB8AC3E}">
        <p14:creationId xmlns:p14="http://schemas.microsoft.com/office/powerpoint/2010/main" val="358743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b-NO" altLang="nb-NO" dirty="0">
                <a:solidFill>
                  <a:srgbClr val="00359E"/>
                </a:solidFill>
              </a:rPr>
              <a:t>Kursets innhold og oppbygning</a:t>
            </a:r>
          </a:p>
        </p:txBody>
      </p:sp>
      <p:pic>
        <p:nvPicPr>
          <p:cNvPr id="5" name="Bilde 4" descr="Et bilde som inneholder skjermbilde, Fargerikt, design&#10;&#10;Automatisk generert beskrivelse">
            <a:extLst>
              <a:ext uri="{FF2B5EF4-FFF2-40B4-BE49-F238E27FC236}">
                <a16:creationId xmlns:a16="http://schemas.microsoft.com/office/drawing/2014/main" id="{52FE8D74-09B0-1DE9-F0FF-5A066D3C3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" y="87539"/>
            <a:ext cx="11843658" cy="6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083212" y="2190750"/>
            <a:ext cx="3059113" cy="446088"/>
          </a:xfrm>
        </p:spPr>
        <p:txBody>
          <a:bodyPr>
            <a:noAutofit/>
          </a:bodyPr>
          <a:lstStyle/>
          <a:p>
            <a:pPr marL="0" indent="0">
              <a:buClr>
                <a:srgbClr val="00338D"/>
              </a:buClr>
              <a:buNone/>
            </a:pPr>
            <a:r>
              <a:rPr lang="nb-NO" altLang="nb-NO" dirty="0">
                <a:solidFill>
                  <a:srgbClr val="00338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Stemningsdagbok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31838" y="549867"/>
            <a:ext cx="8568952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 sz="4400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Tre hovedverktøy 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10800000" flipH="1">
            <a:off x="7142928" y="1420248"/>
            <a:ext cx="468730" cy="414162"/>
          </a:xfrm>
          <a:custGeom>
            <a:avLst/>
            <a:gdLst>
              <a:gd name="T0" fmla="*/ 951393 w 21600"/>
              <a:gd name="T1" fmla="*/ 0 h 21600"/>
              <a:gd name="T2" fmla="*/ 570811 w 21600"/>
              <a:gd name="T3" fmla="*/ 428591 h 21600"/>
              <a:gd name="T4" fmla="*/ 0 w 21600"/>
              <a:gd name="T5" fmla="*/ 821815 h 21600"/>
              <a:gd name="T6" fmla="*/ 582589 w 21600"/>
              <a:gd name="T7" fmla="*/ 1006475 h 21600"/>
              <a:gd name="T8" fmla="*/ 1165177 w 21600"/>
              <a:gd name="T9" fmla="*/ 748193 h 21600"/>
              <a:gd name="T10" fmla="*/ 1331913 w 21600"/>
              <a:gd name="T11" fmla="*/ 428591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673 h 21600"/>
              <a:gd name="T20" fmla="*/ 18896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9198"/>
                </a:lnTo>
                <a:lnTo>
                  <a:pt x="11961" y="9198"/>
                </a:lnTo>
                <a:lnTo>
                  <a:pt x="11961" y="13673"/>
                </a:lnTo>
                <a:lnTo>
                  <a:pt x="0" y="13673"/>
                </a:lnTo>
                <a:lnTo>
                  <a:pt x="0" y="21600"/>
                </a:lnTo>
                <a:lnTo>
                  <a:pt x="18896" y="21600"/>
                </a:lnTo>
                <a:lnTo>
                  <a:pt x="18896" y="9198"/>
                </a:lnTo>
                <a:lnTo>
                  <a:pt x="21600" y="919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5400000" flipV="1">
            <a:off x="7206935" y="4730285"/>
            <a:ext cx="487581" cy="468729"/>
          </a:xfrm>
          <a:custGeom>
            <a:avLst/>
            <a:gdLst>
              <a:gd name="T0" fmla="*/ 874805 w 21600"/>
              <a:gd name="T1" fmla="*/ 0 h 21600"/>
              <a:gd name="T2" fmla="*/ 497072 w 21600"/>
              <a:gd name="T3" fmla="*/ 457382 h 21600"/>
              <a:gd name="T4" fmla="*/ 0 w 21600"/>
              <a:gd name="T5" fmla="*/ 938187 h 21600"/>
              <a:gd name="T6" fmla="*/ 537374 w 21600"/>
              <a:gd name="T7" fmla="*/ 1152525 h 21600"/>
              <a:gd name="T8" fmla="*/ 1074689 w 21600"/>
              <a:gd name="T9" fmla="*/ 842837 h 21600"/>
              <a:gd name="T10" fmla="*/ 1252538 w 21600"/>
              <a:gd name="T11" fmla="*/ 45738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65 h 21600"/>
              <a:gd name="T20" fmla="*/ 1853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86" y="0"/>
                </a:moveTo>
                <a:lnTo>
                  <a:pt x="8572" y="8572"/>
                </a:lnTo>
                <a:lnTo>
                  <a:pt x="11639" y="8572"/>
                </a:lnTo>
                <a:lnTo>
                  <a:pt x="11639" y="13565"/>
                </a:lnTo>
                <a:lnTo>
                  <a:pt x="0" y="13565"/>
                </a:lnTo>
                <a:lnTo>
                  <a:pt x="0" y="21600"/>
                </a:lnTo>
                <a:lnTo>
                  <a:pt x="18533" y="21600"/>
                </a:lnTo>
                <a:lnTo>
                  <a:pt x="18533" y="8572"/>
                </a:lnTo>
                <a:lnTo>
                  <a:pt x="21600" y="8572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818030" y="4629047"/>
            <a:ext cx="3049270" cy="28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8D"/>
              </a:buClr>
              <a:buNone/>
            </a:pPr>
            <a:r>
              <a:rPr lang="nb-NO" altLang="nb-NO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Forebyggelsesplan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577063" y="4629047"/>
            <a:ext cx="2518937" cy="514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38D"/>
              </a:buClr>
              <a:buNone/>
            </a:pPr>
            <a:r>
              <a:rPr lang="nb-NO" altLang="nb-NO" dirty="0">
                <a:solidFill>
                  <a:srgbClr val="00338D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Kriseplan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FAF3B0B-2F3C-CE46-B66D-5AAF2AFA4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361" y="1981130"/>
            <a:ext cx="1839426" cy="2598412"/>
          </a:xfrm>
          <a:prstGeom prst="rect">
            <a:avLst/>
          </a:prstGeom>
        </p:spPr>
      </p:pic>
      <p:pic>
        <p:nvPicPr>
          <p:cNvPr id="7" name="Bilde 6" descr="Et bilde som inneholder tekst, skjermbilde, Parallell, nummer&#10;&#10;Automatisk generert beskrivelse">
            <a:extLst>
              <a:ext uri="{FF2B5EF4-FFF2-40B4-BE49-F238E27FC236}">
                <a16:creationId xmlns:a16="http://schemas.microsoft.com/office/drawing/2014/main" id="{EB4F5626-81E2-722E-7D18-ADD7A1D40C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013" y="1420248"/>
            <a:ext cx="3155699" cy="223204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ECBCD4F-9685-CCBC-8C54-8DD2561ED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8556" y="3811786"/>
            <a:ext cx="1834887" cy="259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9" grpId="0" animBg="1"/>
      <p:bldP spid="8200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Spørsmål om kursets innhold?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r>
              <a:rPr lang="nb-NO" sz="3200" dirty="0"/>
              <a:t>Uklarheter?</a:t>
            </a:r>
          </a:p>
          <a:p>
            <a:r>
              <a:rPr lang="nb-NO" sz="3200" dirty="0"/>
              <a:t>Løse tråder?</a:t>
            </a:r>
          </a:p>
        </p:txBody>
      </p:sp>
    </p:spTree>
    <p:extLst>
      <p:ext uri="{BB962C8B-B14F-4D97-AF65-F5344CB8AC3E}">
        <p14:creationId xmlns:p14="http://schemas.microsoft.com/office/powerpoint/2010/main" val="418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Summegruppe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>
              <a:buNone/>
            </a:pPr>
            <a:r>
              <a:rPr lang="nb-NO" sz="3200" b="1" dirty="0">
                <a:latin typeface="+mj-lt"/>
              </a:rPr>
              <a:t>Del erfaringer om utfylling av stemningsdagbok</a:t>
            </a:r>
          </a:p>
          <a:p>
            <a:pPr marL="0" indent="0">
              <a:buNone/>
            </a:pPr>
            <a:endParaRPr lang="nb-NO" dirty="0">
              <a:latin typeface="+mj-lt"/>
            </a:endParaRPr>
          </a:p>
          <a:p>
            <a:r>
              <a:rPr lang="nb-NO" sz="3200" dirty="0">
                <a:latin typeface="+mj-lt"/>
              </a:rPr>
              <a:t>Utfordringer?</a:t>
            </a:r>
          </a:p>
          <a:p>
            <a:r>
              <a:rPr lang="nb-NO" sz="3200" dirty="0">
                <a:latin typeface="+mj-lt"/>
              </a:rPr>
              <a:t>Tanker om nytte?</a:t>
            </a:r>
          </a:p>
        </p:txBody>
      </p:sp>
      <p:pic>
        <p:nvPicPr>
          <p:cNvPr id="4" name="Bilde 3" descr="Et bilde som inneholder clip art, tegning, illustrasjon, Grafikk&#10;&#10;Automatisk generert beskrivelse">
            <a:extLst>
              <a:ext uri="{FF2B5EF4-FFF2-40B4-BE49-F238E27FC236}">
                <a16:creationId xmlns:a16="http://schemas.microsoft.com/office/drawing/2014/main" id="{2DFE9E91-F30C-2EB0-0499-D4A69997BA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46" y="461412"/>
            <a:ext cx="3201040" cy="284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9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703702" y="5492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Deltager legger fram forebyggelsesplan</a:t>
            </a:r>
          </a:p>
          <a:p>
            <a:r>
              <a:rPr lang="nb-NO" dirty="0"/>
              <a:t>Forebygging i vedlikeholdsfasen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77E14E8-F7A3-C205-B21F-CE2E331EC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94" b="4917"/>
          <a:stretch/>
        </p:blipFill>
        <p:spPr>
          <a:xfrm>
            <a:off x="703703" y="2220534"/>
            <a:ext cx="5257800" cy="2160528"/>
          </a:xfrm>
          <a:prstGeom prst="rect">
            <a:avLst/>
          </a:prstGeom>
        </p:spPr>
      </p:pic>
      <p:pic>
        <p:nvPicPr>
          <p:cNvPr id="8" name="Bilde 7" descr="Et bilde som inneholder tekst, skjermbilde, Parallell, nummer&#10;&#10;Automatisk generert beskrivelse">
            <a:extLst>
              <a:ext uri="{FF2B5EF4-FFF2-40B4-BE49-F238E27FC236}">
                <a16:creationId xmlns:a16="http://schemas.microsoft.com/office/drawing/2014/main" id="{225BABF9-8FDD-87A0-B22B-8C01D87BD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" b="57360"/>
          <a:stretch/>
        </p:blipFill>
        <p:spPr>
          <a:xfrm>
            <a:off x="6230497" y="2220534"/>
            <a:ext cx="5257800" cy="303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695325" y="549275"/>
            <a:ext cx="10764837" cy="27984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/>
              <a:t>Deltager legger fram forebyggelsesplan</a:t>
            </a:r>
          </a:p>
          <a:p>
            <a:r>
              <a:rPr lang="nb-NO" dirty="0"/>
              <a:t>Forebygging i varselfasen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8750916-E277-0B13-5AB3-6460E8558B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0" b="8146"/>
          <a:stretch/>
        </p:blipFill>
        <p:spPr>
          <a:xfrm>
            <a:off x="2916139" y="1839501"/>
            <a:ext cx="6359722" cy="446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8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polarkurs tema 2024">
  <a:themeElements>
    <a:clrScheme name="Farger Vestre Viken Bipolarkurs">
      <a:dk1>
        <a:srgbClr val="003087"/>
      </a:dk1>
      <a:lt1>
        <a:srgbClr val="C3E6F8"/>
      </a:lt1>
      <a:dk2>
        <a:srgbClr val="000000"/>
      </a:dk2>
      <a:lt2>
        <a:srgbClr val="FFFFFF"/>
      </a:lt2>
      <a:accent1>
        <a:srgbClr val="C3E6F8"/>
      </a:accent1>
      <a:accent2>
        <a:srgbClr val="DAEDCD"/>
      </a:accent2>
      <a:accent3>
        <a:srgbClr val="FFCBCF"/>
      </a:accent3>
      <a:accent4>
        <a:srgbClr val="D6F0EC"/>
      </a:accent4>
      <a:accent5>
        <a:srgbClr val="EAD6EE"/>
      </a:accent5>
      <a:accent6>
        <a:srgbClr val="E1E1E1"/>
      </a:accent6>
      <a:hlink>
        <a:srgbClr val="646464"/>
      </a:hlink>
      <a:folHlink>
        <a:srgbClr val="969696"/>
      </a:folHlink>
    </a:clrScheme>
    <a:fontScheme name="Psykoedukasjo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ipolarkurs tema 2024" id="{E0C083A8-B92A-D34E-BC2E-6E474F1C59C2}" vid="{DA5BA24E-42EF-B041-B7C7-E93ABD9FBDF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3b1595-9b96-46af-9399-c0ff91dd2e7e" xsi:nil="true"/>
    <lcf76f155ced4ddcb4097134ff3c332f xmlns="567e359b-6d16-46d1-9cd0-7fc698a74ca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3EEB675A41BE45936E7384ED20ED9C" ma:contentTypeVersion="12" ma:contentTypeDescription="Opprett et nytt dokument." ma:contentTypeScope="" ma:versionID="495d08241bcd712e8c5f3224d75f4f26">
  <xsd:schema xmlns:xsd="http://www.w3.org/2001/XMLSchema" xmlns:xs="http://www.w3.org/2001/XMLSchema" xmlns:p="http://schemas.microsoft.com/office/2006/metadata/properties" xmlns:ns2="567e359b-6d16-46d1-9cd0-7fc698a74ca9" xmlns:ns3="4d3b1595-9b96-46af-9399-c0ff91dd2e7e" targetNamespace="http://schemas.microsoft.com/office/2006/metadata/properties" ma:root="true" ma:fieldsID="f88092ff83221110d356a836297d6052" ns2:_="" ns3:_="">
    <xsd:import namespace="567e359b-6d16-46d1-9cd0-7fc698a74ca9"/>
    <xsd:import namespace="4d3b1595-9b96-46af-9399-c0ff91dd2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e359b-6d16-46d1-9cd0-7fc698a74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demerkelapper" ma:readOnly="false" ma:fieldId="{5cf76f15-5ced-4ddc-b409-7134ff3c332f}" ma:taxonomyMulti="true" ma:sspId="bbe3d436-fbfd-41cc-af34-671200448d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b1595-9b96-46af-9399-c0ff91dd2e7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a38032c-27f9-476d-be0e-c2301a7f4815}" ma:internalName="TaxCatchAll" ma:showField="CatchAllData" ma:web="4d3b1595-9b96-46af-9399-c0ff91dd2e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CF05EA-58D2-406C-90BA-0FE0889E69F1}">
  <ds:schemaRefs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567e359b-6d16-46d1-9cd0-7fc698a74ca9"/>
    <ds:schemaRef ds:uri="4d3b1595-9b96-46af-9399-c0ff91dd2e7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EBB125-4A2D-4118-98E7-CE60BA9B58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7e359b-6d16-46d1-9cd0-7fc698a74ca9"/>
    <ds:schemaRef ds:uri="4d3b1595-9b96-46af-9399-c0ff91dd2e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837E8A-35D1-412A-BBF0-1F7822FB8E3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Bipolarkurs tema 2024</Template>
  <TotalTime>8530</TotalTime>
  <Words>955</Words>
  <Application>Microsoft Office PowerPoint</Application>
  <PresentationFormat>Widescreen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Wingdings 2</vt:lpstr>
      <vt:lpstr>Bipolarkurs tema 2024</vt:lpstr>
      <vt:lpstr>Selvhjelp, oppsummering og evaluering</vt:lpstr>
      <vt:lpstr>Egenaktivitet til i dag</vt:lpstr>
      <vt:lpstr>Oppsummering av kursets innhold</vt:lpstr>
      <vt:lpstr>Kursets innhold og oppbygning</vt:lpstr>
      <vt:lpstr>PowerPoint-presentasjon</vt:lpstr>
      <vt:lpstr>Spørsmål om kursets innhold?</vt:lpstr>
      <vt:lpstr>Summegruppe</vt:lpstr>
      <vt:lpstr>PowerPoint-presentasjon</vt:lpstr>
      <vt:lpstr>PowerPoint-presentasjon</vt:lpstr>
      <vt:lpstr>Evaluering: endring</vt:lpstr>
      <vt:lpstr>Evaluering: nytte</vt:lpstr>
      <vt:lpstr>Evaluering: andre meninger?</vt:lpstr>
      <vt:lpstr>Evalueringsskjemaet</vt:lpstr>
      <vt:lpstr>En avsluttende oppmuntring og oppfordring 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Dag Vegard Skjelstad</dc:creator>
  <cp:lastModifiedBy>Nina Kristin Løvdok</cp:lastModifiedBy>
  <cp:revision>158</cp:revision>
  <dcterms:created xsi:type="dcterms:W3CDTF">2022-04-25T12:49:33Z</dcterms:created>
  <dcterms:modified xsi:type="dcterms:W3CDTF">2025-01-29T13:26:31Z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0x010100BD3EEB675A41BE45936E7384ED20ED9C</vt:lpwstr>
  </property>
  <property fmtid="{D5CDD505-2E9C-101B-9397-08002B2CF9AE}" pid="3" name="MediaServiceImageTags">
    <vt:lpwstr/>
  </property>
</Properties>
</file>