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4"/>
  </p:notesMasterIdLst>
  <p:handoutMasterIdLst>
    <p:handoutMasterId r:id="rId35"/>
  </p:handoutMasterIdLst>
  <p:sldIdLst>
    <p:sldId id="257" r:id="rId2"/>
    <p:sldId id="262" r:id="rId3"/>
    <p:sldId id="263" r:id="rId4"/>
    <p:sldId id="267" r:id="rId5"/>
    <p:sldId id="320" r:id="rId6"/>
    <p:sldId id="342" r:id="rId7"/>
    <p:sldId id="399" r:id="rId8"/>
    <p:sldId id="393" r:id="rId9"/>
    <p:sldId id="382" r:id="rId10"/>
    <p:sldId id="309" r:id="rId11"/>
    <p:sldId id="400" r:id="rId12"/>
    <p:sldId id="258" r:id="rId13"/>
    <p:sldId id="402" r:id="rId14"/>
    <p:sldId id="381" r:id="rId15"/>
    <p:sldId id="367" r:id="rId16"/>
    <p:sldId id="390" r:id="rId17"/>
    <p:sldId id="403" r:id="rId18"/>
    <p:sldId id="369" r:id="rId19"/>
    <p:sldId id="401" r:id="rId20"/>
    <p:sldId id="371" r:id="rId21"/>
    <p:sldId id="391" r:id="rId22"/>
    <p:sldId id="392" r:id="rId23"/>
    <p:sldId id="286" r:id="rId24"/>
    <p:sldId id="397" r:id="rId25"/>
    <p:sldId id="379" r:id="rId26"/>
    <p:sldId id="357" r:id="rId27"/>
    <p:sldId id="353" r:id="rId28"/>
    <p:sldId id="395" r:id="rId29"/>
    <p:sldId id="306" r:id="rId30"/>
    <p:sldId id="330" r:id="rId31"/>
    <p:sldId id="341" r:id="rId32"/>
    <p:sldId id="404" r:id="rId33"/>
  </p:sldIdLst>
  <p:sldSz cx="12192000" cy="6858000"/>
  <p:notesSz cx="6669088" cy="97536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Vilde Maria Åsholt" initials="VÅ" lastIdx="2" clrIdx="8">
    <p:extLst>
      <p:ext uri="{19B8F6BF-5375-455C-9EA6-DF929625EA0E}">
        <p15:presenceInfo xmlns:p15="http://schemas.microsoft.com/office/powerpoint/2012/main" userId="S::viaash@vestreviken.no::2e645e10-fa58-4c6a-8fdd-9eb43362fdd7" providerId="AD"/>
      </p:ext>
    </p:extLst>
  </p:cmAuthor>
  <p:cmAuthor id="1" name="Amela Rogonja" initials="AR" lastIdx="2" clrIdx="1">
    <p:extLst>
      <p:ext uri="{19B8F6BF-5375-455C-9EA6-DF929625EA0E}">
        <p15:presenceInfo xmlns:p15="http://schemas.microsoft.com/office/powerpoint/2012/main" userId="S-1-5-21-1370250876-1709593646-2220234579-9047" providerId="AD"/>
      </p:ext>
    </p:extLst>
  </p:cmAuthor>
  <p:cmAuthor id="2" name="Irene Norheim" initials="IN" lastIdx="7" clrIdx="4">
    <p:extLst>
      <p:ext uri="{19B8F6BF-5375-455C-9EA6-DF929625EA0E}">
        <p15:presenceInfo xmlns:p15="http://schemas.microsoft.com/office/powerpoint/2012/main" userId="S-1-5-21-1370250876-1709593646-2220234579-7199" providerId="AD"/>
      </p:ext>
    </p:extLst>
  </p:cmAuthor>
  <p:cmAuthor id="3" name="Dag Vegard Skjelstad" initials="DVS" lastIdx="43" clrIdx="5">
    <p:extLst>
      <p:ext uri="{19B8F6BF-5375-455C-9EA6-DF929625EA0E}">
        <p15:presenceInfo xmlns:p15="http://schemas.microsoft.com/office/powerpoint/2012/main" userId="S-1-5-21-1370250876-1709593646-2220234579-8131" providerId="AD"/>
      </p:ext>
    </p:extLst>
  </p:cmAuthor>
  <p:cmAuthor id="4" name="Vilde Maria Åsholt" initials="VMÅ [2]" lastIdx="7" clrIdx="3">
    <p:extLst>
      <p:ext uri="{19B8F6BF-5375-455C-9EA6-DF929625EA0E}">
        <p15:presenceInfo xmlns:p15="http://schemas.microsoft.com/office/powerpoint/2012/main" userId="Vilde Maria Åsholt" providerId="None"/>
      </p:ext>
    </p:extLst>
  </p:cmAuthor>
  <p:cmAuthor id="5" name="Vilde Maria Åsholt" initials="VMÅ" lastIdx="12" clrIdx="6">
    <p:extLst>
      <p:ext uri="{19B8F6BF-5375-455C-9EA6-DF929625EA0E}">
        <p15:presenceInfo xmlns:p15="http://schemas.microsoft.com/office/powerpoint/2012/main" userId="S-1-5-21-1370250876-1709593646-2220234579-362784" providerId="AD"/>
      </p:ext>
    </p:extLst>
  </p:cmAuthor>
  <p:cmAuthor id="6" name="Irene Norheim" initials="IN [2]" lastIdx="6" clrIdx="7">
    <p:extLst>
      <p:ext uri="{19B8F6BF-5375-455C-9EA6-DF929625EA0E}">
        <p15:presenceInfo xmlns:p15="http://schemas.microsoft.com/office/powerpoint/2012/main" userId="S::sbnoir@vestreviken.no::0f26c499-42bd-47cb-9ea4-f53d43ea257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0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743" autoAdjust="0"/>
    <p:restoredTop sz="92157" autoAdjust="0"/>
  </p:normalViewPr>
  <p:slideViewPr>
    <p:cSldViewPr snapToGrid="0">
      <p:cViewPr varScale="1">
        <p:scale>
          <a:sx n="72" d="100"/>
          <a:sy n="72" d="100"/>
        </p:scale>
        <p:origin x="442" y="72"/>
      </p:cViewPr>
      <p:guideLst/>
    </p:cSldViewPr>
  </p:slideViewPr>
  <p:outlineViewPr>
    <p:cViewPr>
      <p:scale>
        <a:sx n="33" d="100"/>
        <a:sy n="33" d="100"/>
      </p:scale>
      <p:origin x="0" y="-8781"/>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121" d="100"/>
          <a:sy n="121" d="100"/>
        </p:scale>
        <p:origin x="4072" y="1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889938" cy="489374"/>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sz="quarter" idx="1"/>
          </p:nvPr>
        </p:nvSpPr>
        <p:spPr>
          <a:xfrm>
            <a:off x="3777607" y="0"/>
            <a:ext cx="2889938" cy="489374"/>
          </a:xfrm>
          <a:prstGeom prst="rect">
            <a:avLst/>
          </a:prstGeom>
        </p:spPr>
        <p:txBody>
          <a:bodyPr vert="horz" lIns="91440" tIns="45720" rIns="91440" bIns="45720" rtlCol="0"/>
          <a:lstStyle>
            <a:lvl1pPr algn="r">
              <a:defRPr sz="1200"/>
            </a:lvl1pPr>
          </a:lstStyle>
          <a:p>
            <a:fld id="{78092956-AC70-4D2D-A943-23632A5C6036}" type="datetimeFigureOut">
              <a:rPr lang="nb-NO" smtClean="0"/>
              <a:t>27.08.2024</a:t>
            </a:fld>
            <a:endParaRPr lang="nb-NO"/>
          </a:p>
        </p:txBody>
      </p:sp>
      <p:sp>
        <p:nvSpPr>
          <p:cNvPr id="4" name="Plassholder for bunntekst 3"/>
          <p:cNvSpPr>
            <a:spLocks noGrp="1"/>
          </p:cNvSpPr>
          <p:nvPr>
            <p:ph type="ftr" sz="quarter" idx="2"/>
          </p:nvPr>
        </p:nvSpPr>
        <p:spPr>
          <a:xfrm>
            <a:off x="0" y="9264228"/>
            <a:ext cx="2889938" cy="489373"/>
          </a:xfrm>
          <a:prstGeom prst="rect">
            <a:avLst/>
          </a:prstGeom>
        </p:spPr>
        <p:txBody>
          <a:bodyPr vert="horz" lIns="91440" tIns="45720" rIns="91440" bIns="45720" rtlCol="0" anchor="b"/>
          <a:lstStyle>
            <a:lvl1pPr algn="l">
              <a:defRPr sz="1200"/>
            </a:lvl1pPr>
          </a:lstStyle>
          <a:p>
            <a:endParaRPr lang="nb-NO"/>
          </a:p>
        </p:txBody>
      </p:sp>
      <p:sp>
        <p:nvSpPr>
          <p:cNvPr id="5" name="Plassholder for lysbildenummer 4"/>
          <p:cNvSpPr>
            <a:spLocks noGrp="1"/>
          </p:cNvSpPr>
          <p:nvPr>
            <p:ph type="sldNum" sz="quarter" idx="3"/>
          </p:nvPr>
        </p:nvSpPr>
        <p:spPr>
          <a:xfrm>
            <a:off x="3777607" y="9264228"/>
            <a:ext cx="2889938" cy="489373"/>
          </a:xfrm>
          <a:prstGeom prst="rect">
            <a:avLst/>
          </a:prstGeom>
        </p:spPr>
        <p:txBody>
          <a:bodyPr vert="horz" lIns="91440" tIns="45720" rIns="91440" bIns="45720" rtlCol="0" anchor="b"/>
          <a:lstStyle>
            <a:lvl1pPr algn="r">
              <a:defRPr sz="1200"/>
            </a:lvl1pPr>
          </a:lstStyle>
          <a:p>
            <a:fld id="{3C81B88C-E237-4930-84DA-DD29C45ACC3C}" type="slidenum">
              <a:rPr lang="nb-NO" smtClean="0"/>
              <a:t>‹#›</a:t>
            </a:fld>
            <a:endParaRPr lang="nb-NO"/>
          </a:p>
        </p:txBody>
      </p:sp>
    </p:spTree>
    <p:extLst>
      <p:ext uri="{BB962C8B-B14F-4D97-AF65-F5344CB8AC3E}">
        <p14:creationId xmlns:p14="http://schemas.microsoft.com/office/powerpoint/2010/main" val="11968199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889938" cy="489374"/>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777607" y="0"/>
            <a:ext cx="2889938" cy="489374"/>
          </a:xfrm>
          <a:prstGeom prst="rect">
            <a:avLst/>
          </a:prstGeom>
        </p:spPr>
        <p:txBody>
          <a:bodyPr vert="horz" lIns="91440" tIns="45720" rIns="91440" bIns="45720" rtlCol="0"/>
          <a:lstStyle>
            <a:lvl1pPr algn="r">
              <a:defRPr sz="1200"/>
            </a:lvl1pPr>
          </a:lstStyle>
          <a:p>
            <a:fld id="{7CE1E6A8-7543-4DC2-9AF5-244239967D89}" type="datetimeFigureOut">
              <a:rPr lang="nb-NO" smtClean="0"/>
              <a:t>27.08.2024</a:t>
            </a:fld>
            <a:endParaRPr lang="nb-NO"/>
          </a:p>
        </p:txBody>
      </p:sp>
      <p:sp>
        <p:nvSpPr>
          <p:cNvPr id="4" name="Plassholder for lysbilde 3"/>
          <p:cNvSpPr>
            <a:spLocks noGrp="1" noRot="1" noChangeAspect="1"/>
          </p:cNvSpPr>
          <p:nvPr>
            <p:ph type="sldImg" idx="2"/>
          </p:nvPr>
        </p:nvSpPr>
        <p:spPr>
          <a:xfrm>
            <a:off x="407988" y="1219200"/>
            <a:ext cx="5853112" cy="3292475"/>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66909" y="4693920"/>
            <a:ext cx="5335270" cy="3840480"/>
          </a:xfrm>
          <a:prstGeom prst="rect">
            <a:avLst/>
          </a:prstGeom>
        </p:spPr>
        <p:txBody>
          <a:bodyPr vert="horz" lIns="91440" tIns="45720" rIns="91440" bIns="45720" rtlCol="0"/>
          <a:lstStyle/>
          <a:p>
            <a:pPr lvl="0"/>
            <a:r>
              <a:rPr lang="nb-NO" dirty="0"/>
              <a:t>Rediger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6" name="Plassholder for bunntekst 5"/>
          <p:cNvSpPr>
            <a:spLocks noGrp="1"/>
          </p:cNvSpPr>
          <p:nvPr>
            <p:ph type="ftr" sz="quarter" idx="4"/>
          </p:nvPr>
        </p:nvSpPr>
        <p:spPr>
          <a:xfrm>
            <a:off x="0" y="9264228"/>
            <a:ext cx="2889938" cy="489373"/>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777607" y="9264228"/>
            <a:ext cx="2889938" cy="489373"/>
          </a:xfrm>
          <a:prstGeom prst="rect">
            <a:avLst/>
          </a:prstGeom>
        </p:spPr>
        <p:txBody>
          <a:bodyPr vert="horz" lIns="91440" tIns="45720" rIns="91440" bIns="45720" rtlCol="0" anchor="b"/>
          <a:lstStyle>
            <a:lvl1pPr algn="r">
              <a:defRPr sz="1200"/>
            </a:lvl1pPr>
          </a:lstStyle>
          <a:p>
            <a:fld id="{E6B9617B-0E44-4381-B111-71228812115C}" type="slidenum">
              <a:rPr lang="nb-NO" smtClean="0"/>
              <a:t>‹#›</a:t>
            </a:fld>
            <a:endParaRPr lang="nb-NO"/>
          </a:p>
        </p:txBody>
      </p:sp>
    </p:spTree>
    <p:extLst>
      <p:ext uri="{BB962C8B-B14F-4D97-AF65-F5344CB8AC3E}">
        <p14:creationId xmlns:p14="http://schemas.microsoft.com/office/powerpoint/2010/main" val="2464703379"/>
      </p:ext>
    </p:extLst>
  </p:cSld>
  <p:clrMap bg1="lt1" tx1="dk1" bg2="lt2" tx2="dk2" accent1="accent1" accent2="accent2" accent3="accent3" accent4="accent4" accent5="accent5" accent6="accent6" hlink="hlink" folHlink="folHlink"/>
  <p:notesStyle>
    <a:lvl1pPr marL="0" algn="l" defTabSz="914400" rtl="0" eaLnBrk="1" latinLnBrk="0" hangingPunct="1">
      <a:defRPr sz="1100" kern="1200">
        <a:solidFill>
          <a:schemeClr val="tx1"/>
        </a:solidFill>
        <a:latin typeface="+mn-lt"/>
        <a:ea typeface="+mn-ea"/>
        <a:cs typeface="+mn-cs"/>
      </a:defRPr>
    </a:lvl1pPr>
    <a:lvl2pPr marL="457200" algn="l" defTabSz="914400" rtl="0" eaLnBrk="1" latinLnBrk="0" hangingPunct="1">
      <a:defRPr sz="1100" kern="1200">
        <a:solidFill>
          <a:schemeClr val="tx1"/>
        </a:solidFill>
        <a:latin typeface="+mn-lt"/>
        <a:ea typeface="+mn-ea"/>
        <a:cs typeface="+mn-cs"/>
      </a:defRPr>
    </a:lvl2pPr>
    <a:lvl3pPr marL="914400" algn="l" defTabSz="914400" rtl="0" eaLnBrk="1" latinLnBrk="0" hangingPunct="1">
      <a:defRPr sz="1100" kern="1200">
        <a:solidFill>
          <a:schemeClr val="tx1"/>
        </a:solidFill>
        <a:latin typeface="+mn-lt"/>
        <a:ea typeface="+mn-ea"/>
        <a:cs typeface="+mn-cs"/>
      </a:defRPr>
    </a:lvl3pPr>
    <a:lvl4pPr marL="1371600" algn="l" defTabSz="914400" rtl="0" eaLnBrk="1" latinLnBrk="0" hangingPunct="1">
      <a:defRPr sz="1100" kern="1200">
        <a:solidFill>
          <a:schemeClr val="tx1"/>
        </a:solidFill>
        <a:latin typeface="+mn-lt"/>
        <a:ea typeface="+mn-ea"/>
        <a:cs typeface="+mn-cs"/>
      </a:defRPr>
    </a:lvl4pPr>
    <a:lvl5pPr marL="1828800" algn="l" defTabSz="914400" rtl="0" eaLnBrk="1" latinLnBrk="0" hangingPunct="1">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oslo-universitetssykehus.no/4ac8e0/contentassets/70b79c3ff52a4a1f888958f6648d7c89/dokumenter/metodebok_arbeidsark_c3.pdf"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helsedirektoratet.no/veiledere/parorendeveileder/om-veilederen"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parorendeprogrammet.no/fag/fagfilmer/p%c3%a5r%c3%b8rendes-ulike-roller?returnurl=%2ffag%2fp%c3%a5r%c3%b8rendeveilederen%2fplikter-overfor-p%c3%a5r%c3%b8rende" TargetMode="Externa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helsedirektoratet.no/veiledere/parorendeveileder/avklare-hvem-som-er-parorende-deres-rolle-og-fore-journal/voksne-parorende/avklar-hvem-som-er-naermeste-parorende-til-voksne-pasienterbrukere"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www.helsedirektoratet.no/brosjyrer/parorendes-rettigheter-en-oversikt-for-helsepersonell-i-den-psykiske-helsetjenesten-og-rustiltak/P%C3%A5r%C3%B8rendes%20rettigheter%20%E2%80%93%20En%20oversikt%20for%20helsepersonell%20i%20den%20psykiske%20helsetjenesten%20og%20rustiltak.pdf/_/attachment/inline/4bb0602e-7cd7-482d-a03b-4b4a5351d0a7:8774b2e575c8b205d89449117e9b1a9951109b90/P%C3%A5r%C3%B8rendes%20rettigheter%20%E2%80%93%20En%20oversikt%20for%20helsepersonell%20i%20den%20psykiske%20helsetjenesten%20og%20rustiltak.pdf"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doi.org/10.1177/0706743716656607"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592138" y="1144588"/>
            <a:ext cx="5486400" cy="3086100"/>
          </a:xfrm>
        </p:spPr>
      </p:sp>
      <p:sp>
        <p:nvSpPr>
          <p:cNvPr id="3" name="Plassholder for notater 2"/>
          <p:cNvSpPr>
            <a:spLocks noGrp="1"/>
          </p:cNvSpPr>
          <p:nvPr>
            <p:ph type="body" idx="1"/>
          </p:nvPr>
        </p:nvSpPr>
        <p:spPr/>
        <p:txBody>
          <a:bodyPr/>
          <a:lstStyle/>
          <a:p>
            <a:endParaRPr lang="nb-NO" i="1" dirty="0"/>
          </a:p>
        </p:txBody>
      </p:sp>
      <p:sp>
        <p:nvSpPr>
          <p:cNvPr id="4" name="Plassholder for lysbildenummer 3"/>
          <p:cNvSpPr>
            <a:spLocks noGrp="1"/>
          </p:cNvSpPr>
          <p:nvPr>
            <p:ph type="sldNum" sz="quarter" idx="10"/>
          </p:nvPr>
        </p:nvSpPr>
        <p:spPr/>
        <p:txBody>
          <a:bodyPr/>
          <a:lstStyle/>
          <a:p>
            <a:fld id="{E6B9617B-0E44-4381-B111-71228812115C}" type="slidenum">
              <a:rPr lang="nb-NO" smtClean="0"/>
              <a:t>1</a:t>
            </a:fld>
            <a:endParaRPr lang="nb-NO" dirty="0"/>
          </a:p>
        </p:txBody>
      </p:sp>
    </p:spTree>
    <p:extLst>
      <p:ext uri="{BB962C8B-B14F-4D97-AF65-F5344CB8AC3E}">
        <p14:creationId xmlns:p14="http://schemas.microsoft.com/office/powerpoint/2010/main" val="41282077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590550" y="1144588"/>
            <a:ext cx="5486400" cy="3086100"/>
          </a:xfrm>
        </p:spPr>
      </p:sp>
      <p:sp>
        <p:nvSpPr>
          <p:cNvPr id="3" name="Plassholder for notater 2"/>
          <p:cNvSpPr>
            <a:spLocks noGrp="1"/>
          </p:cNvSpPr>
          <p:nvPr>
            <p:ph type="body" idx="1"/>
          </p:nvPr>
        </p:nvSpPr>
        <p:spPr>
          <a:xfrm>
            <a:off x="666909" y="4341303"/>
            <a:ext cx="5335270" cy="4193097"/>
          </a:xfrm>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nb-NO" sz="1100" b="1" i="0" dirty="0"/>
              <a:t>Tekst:</a:t>
            </a:r>
            <a:endParaRPr lang="nb-NO" sz="1100" b="0" i="1" dirty="0"/>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nb-NO" sz="1100" b="0" i="0" dirty="0"/>
              <a:t>Denne</a:t>
            </a:r>
            <a:r>
              <a:rPr lang="nb-NO" sz="1100" b="0" i="0" baseline="0" dirty="0"/>
              <a:t> figuren viser hvordan vi kan forstå utløsende faktorer for bipolar lidelse, og som dere ser er det sammensatte faktorer og aldri en enkeltårsak til at man utvikler lidelsen.</a:t>
            </a:r>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nb-NO" sz="1100" b="1" i="0" dirty="0"/>
          </a:p>
          <a:p>
            <a:pPr marL="171450" indent="-171450">
              <a:buFont typeface="Arial" panose="020B0604020202020204" pitchFamily="34" charset="0"/>
              <a:buChar char="•"/>
            </a:pPr>
            <a:r>
              <a:rPr lang="nb-NO" sz="1100" b="0" dirty="0"/>
              <a:t>Den enkelte har en individuell </a:t>
            </a:r>
            <a:r>
              <a:rPr lang="nb-NO" sz="1100" b="1" dirty="0"/>
              <a:t>sårbarhet</a:t>
            </a:r>
            <a:r>
              <a:rPr lang="nb-NO" sz="1100" b="0" dirty="0"/>
              <a:t> for bipolar</a:t>
            </a:r>
            <a:r>
              <a:rPr lang="nb-NO" sz="1100" b="0" baseline="0" dirty="0"/>
              <a:t> lidelse</a:t>
            </a:r>
            <a:endParaRPr lang="nb-NO" sz="1100" b="0" dirty="0"/>
          </a:p>
          <a:p>
            <a:pPr marL="171450" indent="-171450">
              <a:buFont typeface="Arial" panose="020B0604020202020204" pitchFamily="34" charset="0"/>
              <a:buChar char="•"/>
            </a:pPr>
            <a:r>
              <a:rPr lang="nb-NO" sz="1100" b="1" dirty="0"/>
              <a:t>Stresset </a:t>
            </a:r>
            <a:r>
              <a:rPr lang="nb-NO" sz="1100" b="0" dirty="0"/>
              <a:t>kan være biologisk og/eller psykologisk utløst</a:t>
            </a:r>
          </a:p>
          <a:p>
            <a:pPr marL="628650" lvl="1" indent="-171450">
              <a:buFont typeface="Arial" panose="020B0604020202020204" pitchFamily="34" charset="0"/>
              <a:buChar char="•"/>
            </a:pPr>
            <a:r>
              <a:rPr lang="nb-NO" sz="1100" b="0" baseline="0" dirty="0"/>
              <a:t>Bipolar lidelse kan</a:t>
            </a:r>
            <a:r>
              <a:rPr lang="nb-NO" sz="1100" b="0" dirty="0"/>
              <a:t> utløses av stress som overgår personens egen tåleterskel</a:t>
            </a:r>
          </a:p>
          <a:p>
            <a:pPr marL="914400" lvl="2" indent="0">
              <a:buFont typeface="Arial" panose="020B0604020202020204" pitchFamily="34" charset="0"/>
              <a:buNone/>
            </a:pPr>
            <a:r>
              <a:rPr lang="nb-NO" sz="1100" b="0" dirty="0"/>
              <a:t>Eksempler på stressutløsende faktorer:</a:t>
            </a:r>
          </a:p>
          <a:p>
            <a:pPr marL="1543050" lvl="3" indent="-171450">
              <a:buFontTx/>
              <a:buChar char="-"/>
            </a:pPr>
            <a:r>
              <a:rPr lang="nb-NO" sz="1100" b="0" dirty="0"/>
              <a:t>Rusmidler (spesielt hasj)</a:t>
            </a:r>
          </a:p>
          <a:p>
            <a:pPr marL="1543050" lvl="3" indent="-171450">
              <a:buFontTx/>
              <a:buChar char="-"/>
            </a:pPr>
            <a:r>
              <a:rPr lang="nb-NO" sz="1100" b="0" dirty="0"/>
              <a:t>Vanskelige livssituasjoner</a:t>
            </a:r>
          </a:p>
          <a:p>
            <a:pPr marL="1543050" lvl="3" indent="-171450">
              <a:buFontTx/>
              <a:buChar char="-"/>
            </a:pPr>
            <a:r>
              <a:rPr lang="nb-NO" sz="1100" b="0" dirty="0"/>
              <a:t>Tap av nære relasjoner, jobb/utdanning</a:t>
            </a:r>
          </a:p>
          <a:p>
            <a:pPr marL="1543050" lvl="3" indent="-171450">
              <a:buFontTx/>
              <a:buChar char="-"/>
            </a:pPr>
            <a:r>
              <a:rPr lang="nb-NO" sz="1100" b="0" dirty="0"/>
              <a:t>Forandring i livssituasjonen</a:t>
            </a:r>
          </a:p>
          <a:p>
            <a:pPr marL="1543050" lvl="3" indent="-171450">
              <a:buFontTx/>
              <a:buChar char="-"/>
            </a:pPr>
            <a:r>
              <a:rPr lang="nb-NO" sz="1100" b="0" dirty="0"/>
              <a:t>Stor arbeidsbelastning og/eller tidsfrister</a:t>
            </a:r>
            <a:endParaRPr lang="nb-NO" sz="1100" b="1" i="0" dirty="0"/>
          </a:p>
          <a:p>
            <a:pPr marL="0" marR="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nb-NO" sz="1100" baseline="0" dirty="0"/>
              <a:t>Denne varianten av å illustrere stress-/sårbarhetsmodellen er valgt, da den </a:t>
            </a:r>
            <a:r>
              <a:rPr lang="nb-NO" sz="1100" b="1" baseline="0" dirty="0"/>
              <a:t>inkluderer sosial støtte </a:t>
            </a:r>
            <a:r>
              <a:rPr lang="nb-NO" sz="1100" baseline="0" dirty="0"/>
              <a:t>som </a:t>
            </a:r>
            <a:r>
              <a:rPr lang="nb-NO" sz="1100" b="1" baseline="0" dirty="0"/>
              <a:t>beskyttende faktor, </a:t>
            </a:r>
            <a:r>
              <a:rPr lang="nb-NO" sz="1100" b="0" baseline="0" dirty="0"/>
              <a:t>i tillegg til </a:t>
            </a:r>
            <a:r>
              <a:rPr lang="nb-NO" sz="1100" b="1" baseline="0" dirty="0"/>
              <a:t>medisiner</a:t>
            </a:r>
            <a:r>
              <a:rPr lang="nb-NO" sz="1100" b="0" baseline="0" dirty="0"/>
              <a:t> og </a:t>
            </a:r>
            <a:r>
              <a:rPr lang="nb-NO" sz="1100" b="1" baseline="0" dirty="0"/>
              <a:t>ferdigheter</a:t>
            </a:r>
            <a:r>
              <a:rPr lang="nb-NO" sz="1100" baseline="0" dirty="0"/>
              <a:t>. </a:t>
            </a:r>
          </a:p>
          <a:p>
            <a:pPr marL="628650" marR="0" lvl="1" indent="-171450" algn="l" defTabSz="914400" rtl="0" eaLnBrk="0" fontAlgn="base" latinLnBrk="0" hangingPunct="0">
              <a:lnSpc>
                <a:spcPct val="100000"/>
              </a:lnSpc>
              <a:spcBef>
                <a:spcPct val="30000"/>
              </a:spcBef>
              <a:spcAft>
                <a:spcPct val="0"/>
              </a:spcAft>
              <a:buClrTx/>
              <a:buSzTx/>
              <a:buFont typeface="Calibri Light" panose="020F0302020204030204" pitchFamily="34" charset="0"/>
              <a:buChar char="−"/>
              <a:tabLst/>
              <a:defRPr/>
            </a:pPr>
            <a:r>
              <a:rPr lang="nb-NO" sz="1100" baseline="0" dirty="0"/>
              <a:t>Pårørende har stor betydning når det gjelder sosial støtte, og kan bidra sammen med annen behandling til å fremme bedring.</a:t>
            </a:r>
          </a:p>
          <a:p>
            <a:pPr marL="628650" marR="0" lvl="1" indent="-171450" algn="l" defTabSz="914400" rtl="0" eaLnBrk="0" fontAlgn="base" latinLnBrk="0" hangingPunct="0">
              <a:lnSpc>
                <a:spcPct val="100000"/>
              </a:lnSpc>
              <a:spcBef>
                <a:spcPct val="30000"/>
              </a:spcBef>
              <a:spcAft>
                <a:spcPct val="0"/>
              </a:spcAft>
              <a:buClrTx/>
              <a:buSzTx/>
              <a:buFont typeface="Calibri Light" panose="020F0302020204030204" pitchFamily="34" charset="0"/>
              <a:buChar char="−"/>
              <a:tabLst/>
              <a:defRPr/>
            </a:pPr>
            <a:r>
              <a:rPr lang="nb-NO" sz="1100" baseline="0" dirty="0"/>
              <a:t>Det å justere og senke ens egne forventninger overfor den som har en bipolar lidelse er en måte å redusere stress på, og noe som igjen kan redusere personens symptomer.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u="sng" dirty="0"/>
              <a:t>Ressurs for</a:t>
            </a:r>
            <a:r>
              <a:rPr lang="nb-NO" sz="1100" u="sng" baseline="0" dirty="0"/>
              <a:t> videre lesing</a:t>
            </a:r>
            <a:r>
              <a:rPr lang="nb-NO" sz="1100" baseline="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baseline="0" dirty="0"/>
              <a:t>Skjelstad (2021):</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baseline="0" dirty="0"/>
              <a:t>- Om bipolare lidelser, kap.11.</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baseline="0" dirty="0"/>
              <a:t>- Om arvelighet: </a:t>
            </a:r>
            <a:r>
              <a:rPr lang="nb-NO" altLang="nb-NO" sz="1100" b="0" baseline="0" dirty="0"/>
              <a:t>fra s. 108.</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i="0" u="sng" dirty="0"/>
              <a:t>Kilde</a:t>
            </a:r>
            <a:r>
              <a:rPr lang="nb-NO" sz="1100" i="0" u="none"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i="0" u="none" dirty="0"/>
              <a:t>Illustrasjonen er hentet fra supplerende </a:t>
            </a:r>
            <a:r>
              <a:rPr lang="nb-NO" sz="1100" i="0" u="none" dirty="0" err="1"/>
              <a:t>arbeidsark</a:t>
            </a:r>
            <a:r>
              <a:rPr lang="nb-NO" sz="1100" i="0" u="none" dirty="0"/>
              <a:t> C3 i Metodebok for </a:t>
            </a:r>
            <a:r>
              <a:rPr lang="nb-NO" sz="1100" i="0" u="none" dirty="0" err="1"/>
              <a:t>psykoedukativt</a:t>
            </a:r>
            <a:r>
              <a:rPr lang="nb-NO" sz="1100" i="0" u="none" dirty="0"/>
              <a:t> familiesamarbeid, </a:t>
            </a:r>
            <a:r>
              <a:rPr lang="nn-NO" sz="1100" dirty="0">
                <a:hlinkClick r:id="rId3"/>
              </a:rPr>
              <a:t>metodebok_arbeidsark_c3.pdf (oslo-universitetssykehus.no)</a:t>
            </a:r>
            <a:endParaRPr lang="nb-NO" sz="1100" b="0" dirty="0">
              <a:solidFill>
                <a:srgbClr val="0070C0"/>
              </a:solidFill>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nb-NO" sz="1100" dirty="0"/>
          </a:p>
        </p:txBody>
      </p:sp>
      <p:sp>
        <p:nvSpPr>
          <p:cNvPr id="4" name="Plassholder for lysbildenummer 3"/>
          <p:cNvSpPr>
            <a:spLocks noGrp="1"/>
          </p:cNvSpPr>
          <p:nvPr>
            <p:ph type="sldNum" sz="quarter" idx="10"/>
          </p:nvPr>
        </p:nvSpPr>
        <p:spPr/>
        <p:txBody>
          <a:bodyPr/>
          <a:lstStyle/>
          <a:p>
            <a:pPr>
              <a:defRPr/>
            </a:pPr>
            <a:fld id="{0F36EC49-F614-4CC9-8A86-5D7B815B01AF}" type="slidenum">
              <a:rPr lang="nb-NO" smtClean="0">
                <a:solidFill>
                  <a:prstClr val="black"/>
                </a:solidFill>
              </a:rPr>
              <a:pPr>
                <a:defRPr/>
              </a:pPr>
              <a:t>10</a:t>
            </a:fld>
            <a:endParaRPr lang="nb-NO">
              <a:solidFill>
                <a:prstClr val="black"/>
              </a:solidFill>
            </a:endParaRPr>
          </a:p>
        </p:txBody>
      </p:sp>
    </p:spTree>
    <p:extLst>
      <p:ext uri="{BB962C8B-B14F-4D97-AF65-F5344CB8AC3E}">
        <p14:creationId xmlns:p14="http://schemas.microsoft.com/office/powerpoint/2010/main" val="42849395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6CFFAB6F-9412-495B-AB4D-4FB71F22B977}" type="slidenum">
              <a:rPr lang="nb-NO" altLang="nb-NO"/>
              <a:pPr/>
              <a:t>11</a:t>
            </a:fld>
            <a:endParaRPr lang="nb-NO" altLang="nb-NO"/>
          </a:p>
        </p:txBody>
      </p:sp>
      <p:sp>
        <p:nvSpPr>
          <p:cNvPr id="102402" name="Rectangle 2"/>
          <p:cNvSpPr>
            <a:spLocks noGrp="1" noRot="1" noChangeAspect="1" noChangeArrowheads="1" noTextEdit="1"/>
          </p:cNvSpPr>
          <p:nvPr>
            <p:ph type="sldImg"/>
          </p:nvPr>
        </p:nvSpPr>
        <p:spPr>
          <a:xfrm>
            <a:off x="590550" y="1144588"/>
            <a:ext cx="5486400" cy="3086100"/>
          </a:xfrm>
          <a:ln/>
        </p:spPr>
      </p:sp>
      <p:sp>
        <p:nvSpPr>
          <p:cNvPr id="102403" name="Rectangle 3"/>
          <p:cNvSpPr>
            <a:spLocks noGrp="1" noChangeArrowheads="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sz="1100" b="1" dirty="0">
                <a:latin typeface="+mn-lt"/>
              </a:rPr>
              <a:t>Tekst:</a:t>
            </a:r>
          </a:p>
          <a:p>
            <a:pPr marL="342900" marR="0" lvl="0" indent="-342900" algn="l" defTabSz="914400" rtl="0" eaLnBrk="1" fontAlgn="auto" latinLnBrk="0" hangingPunct="1">
              <a:lnSpc>
                <a:spcPct val="100000"/>
              </a:lnSpc>
              <a:spcBef>
                <a:spcPts val="0"/>
              </a:spcBef>
              <a:spcAft>
                <a:spcPts val="0"/>
              </a:spcAft>
              <a:buClrTx/>
              <a:buSzTx/>
              <a:buFontTx/>
              <a:buChar char="-"/>
              <a:tabLst/>
              <a:defRPr/>
            </a:pPr>
            <a:r>
              <a:rPr lang="nb-NO" altLang="nb-NO" sz="1100" dirty="0">
                <a:latin typeface="+mn-lt"/>
              </a:rPr>
              <a:t>Ved bipolar lidelse er hovedbildet at stemningsleiet og energinivået svinger mellom å</a:t>
            </a:r>
            <a:r>
              <a:rPr lang="nb-NO" altLang="nb-NO" sz="1100" baseline="0" dirty="0">
                <a:latin typeface="+mn-lt"/>
              </a:rPr>
              <a:t> være </a:t>
            </a:r>
            <a:r>
              <a:rPr lang="nb-NO" altLang="nb-NO" sz="1100" dirty="0">
                <a:latin typeface="+mn-lt"/>
              </a:rPr>
              <a:t>forhøyet og senket, med helt eller tilnærmet normale perioder imellom. </a:t>
            </a:r>
          </a:p>
          <a:p>
            <a:pPr marL="342900" marR="0" lvl="0" indent="-342900" algn="l" defTabSz="914400" rtl="0" eaLnBrk="1" fontAlgn="auto" latinLnBrk="0" hangingPunct="1">
              <a:lnSpc>
                <a:spcPct val="100000"/>
              </a:lnSpc>
              <a:spcBef>
                <a:spcPts val="0"/>
              </a:spcBef>
              <a:spcAft>
                <a:spcPts val="0"/>
              </a:spcAft>
              <a:buClrTx/>
              <a:buSzTx/>
              <a:buFontTx/>
              <a:buChar char="-"/>
              <a:tabLst/>
              <a:defRPr/>
            </a:pPr>
            <a:r>
              <a:rPr lang="nb-NO" altLang="nb-NO" sz="1100" dirty="0">
                <a:latin typeface="+mn-lt"/>
              </a:rPr>
              <a:t>Det er også vanlig å oppleve irritabelt stemningsleie både ved hypomani/mani og ved depresjon. </a:t>
            </a:r>
          </a:p>
          <a:p>
            <a:pPr marL="342900" marR="0" lvl="0" indent="-342900" algn="l" defTabSz="914400" rtl="0" eaLnBrk="1" fontAlgn="auto" latinLnBrk="0" hangingPunct="1">
              <a:lnSpc>
                <a:spcPct val="100000"/>
              </a:lnSpc>
              <a:spcBef>
                <a:spcPts val="0"/>
              </a:spcBef>
              <a:spcAft>
                <a:spcPts val="0"/>
              </a:spcAft>
              <a:buClrTx/>
              <a:buSzTx/>
              <a:buFontTx/>
              <a:buChar char="-"/>
              <a:tabLst/>
              <a:defRPr/>
            </a:pPr>
            <a:r>
              <a:rPr lang="nb-NO" altLang="nb-NO" sz="1100" dirty="0">
                <a:latin typeface="+mn-lt"/>
              </a:rPr>
              <a:t>Ved blandet tilstand opplever</a:t>
            </a:r>
            <a:r>
              <a:rPr lang="nb-NO" altLang="nb-NO" sz="1100" baseline="0" dirty="0">
                <a:latin typeface="+mn-lt"/>
              </a:rPr>
              <a:t> man enten raske svingninger mellom polene innenfor en sykdomsepisode eller noen symptomer fra begge poler samtidig.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altLang="nb-NO" sz="1100" baseline="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sz="1100" i="0" u="sng" baseline="0" dirty="0">
                <a:latin typeface="+mn-lt"/>
              </a:rPr>
              <a:t>Begrepsforklaringer:</a:t>
            </a:r>
          </a:p>
          <a:p>
            <a:pPr marL="342900" marR="0" lvl="0" indent="-342900" algn="l" defTabSz="914400" rtl="0" eaLnBrk="1" fontAlgn="auto" latinLnBrk="0" hangingPunct="1">
              <a:lnSpc>
                <a:spcPct val="100000"/>
              </a:lnSpc>
              <a:spcBef>
                <a:spcPts val="0"/>
              </a:spcBef>
              <a:spcAft>
                <a:spcPts val="0"/>
              </a:spcAft>
              <a:buClrTx/>
              <a:buSzTx/>
              <a:buFontTx/>
              <a:buChar char="-"/>
              <a:tabLst/>
              <a:defRPr/>
            </a:pPr>
            <a:r>
              <a:rPr lang="nb-NO" altLang="nb-NO" sz="1100" b="1" i="0" baseline="0" dirty="0">
                <a:latin typeface="+mn-lt"/>
              </a:rPr>
              <a:t>Hypomani</a:t>
            </a:r>
            <a:r>
              <a:rPr lang="nb-NO" altLang="nb-NO" sz="1100" baseline="0" dirty="0">
                <a:latin typeface="+mn-lt"/>
              </a:rPr>
              <a:t> er en svakere variant av mani og betyr «under manien».</a:t>
            </a:r>
          </a:p>
          <a:p>
            <a:pPr marL="342900" marR="0" lvl="0" indent="-342900" algn="l" defTabSz="914400" rtl="0" eaLnBrk="1" fontAlgn="auto" latinLnBrk="0" hangingPunct="1">
              <a:lnSpc>
                <a:spcPct val="100000"/>
              </a:lnSpc>
              <a:spcBef>
                <a:spcPts val="0"/>
              </a:spcBef>
              <a:spcAft>
                <a:spcPts val="0"/>
              </a:spcAft>
              <a:buClrTx/>
              <a:buSzTx/>
              <a:buFontTx/>
              <a:buChar char="-"/>
              <a:tabLst/>
              <a:defRPr/>
            </a:pPr>
            <a:r>
              <a:rPr lang="nb-NO" altLang="nb-NO" sz="1100" baseline="0" dirty="0">
                <a:latin typeface="+mn-lt"/>
              </a:rPr>
              <a:t>En </a:t>
            </a:r>
            <a:r>
              <a:rPr lang="nb-NO" altLang="nb-NO" sz="1100" b="1" baseline="0" dirty="0">
                <a:latin typeface="+mn-lt"/>
              </a:rPr>
              <a:t>depresjon har tre alvorlighetsgrader</a:t>
            </a:r>
            <a:r>
              <a:rPr lang="nb-NO" altLang="nb-NO" sz="1100" baseline="0" dirty="0">
                <a:latin typeface="+mn-lt"/>
              </a:rPr>
              <a:t>: mild, moderat og alvorlig. </a:t>
            </a:r>
          </a:p>
          <a:p>
            <a:pPr marL="800100" marR="0" lvl="1" indent="-342900" algn="l" defTabSz="914400" rtl="0" eaLnBrk="1" fontAlgn="auto" latinLnBrk="0" hangingPunct="1">
              <a:lnSpc>
                <a:spcPct val="100000"/>
              </a:lnSpc>
              <a:spcBef>
                <a:spcPts val="0"/>
              </a:spcBef>
              <a:spcAft>
                <a:spcPts val="0"/>
              </a:spcAft>
              <a:buClrTx/>
              <a:buSzTx/>
              <a:buFontTx/>
              <a:buChar char="-"/>
              <a:tabLst/>
              <a:defRPr/>
            </a:pPr>
            <a:r>
              <a:rPr lang="nb-NO" altLang="nb-NO" sz="1100" dirty="0">
                <a:latin typeface="+mn-lt"/>
              </a:rPr>
              <a:t>Depresjon hos personer </a:t>
            </a:r>
            <a:r>
              <a:rPr lang="nb-NO" altLang="nb-NO" sz="1100" i="0" u="sng" dirty="0">
                <a:latin typeface="+mn-lt"/>
              </a:rPr>
              <a:t>uten</a:t>
            </a:r>
            <a:r>
              <a:rPr lang="nb-NO" altLang="nb-NO" sz="1100" dirty="0">
                <a:latin typeface="+mn-lt"/>
              </a:rPr>
              <a:t> bipolar lidelse kalles </a:t>
            </a:r>
            <a:r>
              <a:rPr lang="nb-NO" altLang="nb-NO" sz="1100" b="0" dirty="0">
                <a:latin typeface="+mn-lt"/>
              </a:rPr>
              <a:t>unipolar (en-polet) depresjon.  </a:t>
            </a:r>
          </a:p>
          <a:p>
            <a:pPr marL="342900" marR="0" lvl="0" indent="-342900" algn="l" defTabSz="914400" rtl="0" eaLnBrk="1" fontAlgn="auto" latinLnBrk="0" hangingPunct="1">
              <a:lnSpc>
                <a:spcPct val="100000"/>
              </a:lnSpc>
              <a:spcBef>
                <a:spcPts val="0"/>
              </a:spcBef>
              <a:spcAft>
                <a:spcPts val="0"/>
              </a:spcAft>
              <a:buClrTx/>
              <a:buSzTx/>
              <a:buFontTx/>
              <a:buChar char="-"/>
              <a:tabLst/>
              <a:defRPr/>
            </a:pPr>
            <a:r>
              <a:rPr lang="nb-NO" altLang="nb-NO" sz="1100" dirty="0">
                <a:latin typeface="+mn-lt"/>
              </a:rPr>
              <a:t>Mani og depresjon kan gå over i </a:t>
            </a:r>
            <a:r>
              <a:rPr lang="nb-NO" altLang="nb-NO" sz="1100" b="1" dirty="0">
                <a:latin typeface="+mn-lt"/>
              </a:rPr>
              <a:t>psykose</a:t>
            </a:r>
          </a:p>
          <a:p>
            <a:pPr marL="342900" indent="-342900">
              <a:buFontTx/>
              <a:buChar char="-"/>
            </a:pPr>
            <a:endParaRPr lang="nb-NO" altLang="nb-NO" sz="1100" dirty="0">
              <a:latin typeface="+mn-lt"/>
            </a:endParaRPr>
          </a:p>
          <a:p>
            <a:pPr marL="342900" indent="-342900">
              <a:buFontTx/>
              <a:buChar char="-"/>
            </a:pPr>
            <a:endParaRPr lang="nb-NO" altLang="nb-NO" sz="1100" dirty="0">
              <a:latin typeface="+mn-lt"/>
            </a:endParaRPr>
          </a:p>
        </p:txBody>
      </p:sp>
    </p:spTree>
    <p:extLst>
      <p:ext uri="{BB962C8B-B14F-4D97-AF65-F5344CB8AC3E}">
        <p14:creationId xmlns:p14="http://schemas.microsoft.com/office/powerpoint/2010/main" val="1731484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Plassholder for lysbilde 1"/>
          <p:cNvSpPr>
            <a:spLocks noGrp="1" noRot="1" noChangeAspect="1" noTextEdit="1"/>
          </p:cNvSpPr>
          <p:nvPr>
            <p:ph type="sldImg"/>
          </p:nvPr>
        </p:nvSpPr>
        <p:spPr bwMode="auto">
          <a:xfrm>
            <a:off x="590550" y="1144588"/>
            <a:ext cx="5484813"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Plassholder for nota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nb-NO" altLang="nb-NO" sz="1100" b="1" dirty="0"/>
              <a:t>Tekst:</a:t>
            </a:r>
            <a:endParaRPr lang="nb-NO" altLang="nb-NO" sz="1100" dirty="0"/>
          </a:p>
          <a:p>
            <a:pPr marL="171450" marR="0" lvl="0" indent="-171450" algn="l" defTabSz="914400" rtl="0" eaLnBrk="1" fontAlgn="auto" latinLnBrk="0" hangingPunct="1">
              <a:lnSpc>
                <a:spcPct val="100000"/>
              </a:lnSpc>
              <a:spcBef>
                <a:spcPct val="0"/>
              </a:spcBef>
              <a:spcAft>
                <a:spcPts val="0"/>
              </a:spcAft>
              <a:buClrTx/>
              <a:buSzTx/>
              <a:buFontTx/>
              <a:buChar char="-"/>
              <a:tabLst/>
              <a:defRPr/>
            </a:pPr>
            <a:r>
              <a:rPr lang="nb-NO" altLang="nb-NO" sz="1100" dirty="0"/>
              <a:t>«Unormalt» stemningsleie: må være </a:t>
            </a:r>
            <a:r>
              <a:rPr lang="nb-NO" altLang="nb-NO" sz="1100" u="sng" dirty="0"/>
              <a:t>klart avvikende</a:t>
            </a:r>
            <a:r>
              <a:rPr lang="nb-NO" altLang="nb-NO" sz="1100" u="none" dirty="0"/>
              <a:t> </a:t>
            </a:r>
            <a:r>
              <a:rPr lang="nb-NO" altLang="nb-NO" sz="1100" dirty="0"/>
              <a:t>fra </a:t>
            </a:r>
            <a:r>
              <a:rPr lang="nb-NO" altLang="nb-NO" sz="1100" u="sng" dirty="0"/>
              <a:t>personens</a:t>
            </a:r>
            <a:r>
              <a:rPr lang="nb-NO" altLang="nb-NO" sz="1100" dirty="0"/>
              <a:t> normale variasjoner i stemningsleie (humør)</a:t>
            </a:r>
            <a:r>
              <a:rPr lang="nb-NO" altLang="nb-NO" sz="1100" baseline="0" dirty="0"/>
              <a:t> </a:t>
            </a:r>
            <a:r>
              <a:rPr lang="nb-NO" altLang="nb-NO" sz="1100" dirty="0"/>
              <a:t>og energinivå. </a:t>
            </a:r>
          </a:p>
          <a:p>
            <a:pPr marL="628650" marR="0" lvl="1" indent="-171450" algn="l" defTabSz="914400" rtl="0" eaLnBrk="1" fontAlgn="auto" latinLnBrk="0" hangingPunct="1">
              <a:lnSpc>
                <a:spcPct val="100000"/>
              </a:lnSpc>
              <a:spcBef>
                <a:spcPct val="0"/>
              </a:spcBef>
              <a:spcAft>
                <a:spcPts val="0"/>
              </a:spcAft>
              <a:buClrTx/>
              <a:buSzTx/>
              <a:buFontTx/>
              <a:buChar char="-"/>
              <a:tabLst/>
              <a:defRPr/>
            </a:pPr>
            <a:r>
              <a:rPr lang="nb-NO" altLang="nb-NO" sz="1100" dirty="0"/>
              <a:t>For en rolig, sjenert og engstelig person må ikke symptomene være like sterke som symptomene til en vanligvis energisk, utadvendt og selvsikker person for at tilstanden skal anses som hypomani. </a:t>
            </a:r>
          </a:p>
          <a:p>
            <a:pPr marL="628650" marR="0" lvl="1" indent="-171450" algn="l" defTabSz="914400" rtl="0" eaLnBrk="1" fontAlgn="auto" latinLnBrk="0" hangingPunct="1">
              <a:lnSpc>
                <a:spcPct val="100000"/>
              </a:lnSpc>
              <a:spcBef>
                <a:spcPct val="0"/>
              </a:spcBef>
              <a:spcAft>
                <a:spcPts val="0"/>
              </a:spcAft>
              <a:buClrTx/>
              <a:buSzTx/>
              <a:buFontTx/>
              <a:buChar char="-"/>
              <a:tabLst/>
              <a:defRPr/>
            </a:pPr>
            <a:r>
              <a:rPr lang="nb-NO" altLang="nb-NO" sz="1100" i="1" dirty="0"/>
              <a:t>Her kan man f.eks.</a:t>
            </a:r>
            <a:r>
              <a:rPr lang="nb-NO" altLang="nb-NO" sz="1100" i="1" baseline="0" dirty="0"/>
              <a:t> bruke </a:t>
            </a:r>
            <a:r>
              <a:rPr lang="nb-NO" altLang="nb-NO" sz="1100" i="1" dirty="0"/>
              <a:t>Ludvig og Solan fra Flåklypa som eksempel. </a:t>
            </a:r>
          </a:p>
          <a:p>
            <a:pPr marL="171450" indent="-171450" eaLnBrk="1" hangingPunct="1">
              <a:spcBef>
                <a:spcPct val="0"/>
              </a:spcBef>
              <a:buFontTx/>
              <a:buChar char="-"/>
            </a:pPr>
            <a:r>
              <a:rPr lang="nb-NO" altLang="nb-NO" sz="1100" dirty="0"/>
              <a:t>Det er altså den relative individuelle forskjellen som er interessant ved hypomani. Ved mani blir det noe annerledes ettersom en tilstand først vurderes som manisk når tilstanden medfører </a:t>
            </a:r>
            <a:r>
              <a:rPr lang="nb-NO" altLang="nb-NO" sz="1100" u="sng" dirty="0"/>
              <a:t>markant</a:t>
            </a:r>
            <a:r>
              <a:rPr lang="nb-NO" altLang="nb-NO" sz="1100" dirty="0"/>
              <a:t> funksjonssvikt. </a:t>
            </a:r>
          </a:p>
          <a:p>
            <a:pPr marL="171450" indent="-171450" eaLnBrk="1" hangingPunct="1">
              <a:spcBef>
                <a:spcPct val="0"/>
              </a:spcBef>
              <a:buFontTx/>
              <a:buChar char="-"/>
            </a:pPr>
            <a:endParaRPr lang="nb-NO" altLang="nb-NO" sz="1100" dirty="0"/>
          </a:p>
          <a:p>
            <a:pPr marL="0" indent="0" eaLnBrk="1" hangingPunct="1">
              <a:spcBef>
                <a:spcPct val="0"/>
              </a:spcBef>
              <a:buFontTx/>
              <a:buNone/>
            </a:pPr>
            <a:endParaRPr lang="nb-NO" altLang="nb-NO" sz="1100" dirty="0"/>
          </a:p>
        </p:txBody>
      </p:sp>
      <p:sp>
        <p:nvSpPr>
          <p:cNvPr id="31748" name="Plassholder for lysbildenumm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F1106E03-2D25-4B61-8A3C-284F7EEDC2FD}" type="slidenum">
              <a:rPr lang="nb-NO" altLang="nb-NO">
                <a:latin typeface="Arial" panose="020B0604020202020204" pitchFamily="34" charset="0"/>
              </a:rPr>
              <a:pPr eaLnBrk="1" hangingPunct="1"/>
              <a:t>12</a:t>
            </a:fld>
            <a:endParaRPr lang="nb-NO" altLang="nb-NO">
              <a:latin typeface="Arial" panose="020B0604020202020204" pitchFamily="34" charset="0"/>
            </a:endParaRPr>
          </a:p>
        </p:txBody>
      </p:sp>
    </p:spTree>
    <p:extLst>
      <p:ext uri="{BB962C8B-B14F-4D97-AF65-F5344CB8AC3E}">
        <p14:creationId xmlns:p14="http://schemas.microsoft.com/office/powerpoint/2010/main" val="38321589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1031"/>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spcBef>
                <a:spcPct val="30000"/>
              </a:spcBef>
              <a:defRPr sz="1200">
                <a:solidFill>
                  <a:schemeClr val="tx1"/>
                </a:solidFill>
                <a:latin typeface="Calibri" panose="020F0502020204030204" pitchFamily="34" charset="0"/>
              </a:defRPr>
            </a:lvl1pPr>
            <a:lvl2pPr marL="742950" indent="-285750" defTabSz="903288">
              <a:spcBef>
                <a:spcPct val="30000"/>
              </a:spcBef>
              <a:defRPr sz="1200">
                <a:solidFill>
                  <a:schemeClr val="tx1"/>
                </a:solidFill>
                <a:latin typeface="Calibri" panose="020F0502020204030204" pitchFamily="34" charset="0"/>
              </a:defRPr>
            </a:lvl2pPr>
            <a:lvl3pPr marL="1143000" indent="-228600" defTabSz="903288">
              <a:spcBef>
                <a:spcPct val="30000"/>
              </a:spcBef>
              <a:defRPr sz="1200">
                <a:solidFill>
                  <a:schemeClr val="tx1"/>
                </a:solidFill>
                <a:latin typeface="Calibri" panose="020F0502020204030204" pitchFamily="34" charset="0"/>
              </a:defRPr>
            </a:lvl3pPr>
            <a:lvl4pPr marL="1600200" indent="-228600" defTabSz="903288">
              <a:spcBef>
                <a:spcPct val="30000"/>
              </a:spcBef>
              <a:defRPr sz="1200">
                <a:solidFill>
                  <a:schemeClr val="tx1"/>
                </a:solidFill>
                <a:latin typeface="Calibri" panose="020F0502020204030204" pitchFamily="34" charset="0"/>
              </a:defRPr>
            </a:lvl4pPr>
            <a:lvl5pPr marL="2057400" indent="-228600" defTabSz="903288">
              <a:spcBef>
                <a:spcPct val="30000"/>
              </a:spcBef>
              <a:defRPr sz="1200">
                <a:solidFill>
                  <a:schemeClr val="tx1"/>
                </a:solidFill>
                <a:latin typeface="Calibri" panose="020F0502020204030204" pitchFamily="34" charset="0"/>
              </a:defRPr>
            </a:lvl5pPr>
            <a:lvl6pPr marL="2514600" indent="-228600" defTabSz="903288"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903288"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903288"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903288"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3A9693A-97FC-41AF-9F79-C0767998C7E1}" type="slidenum">
              <a:rPr lang="nb-NO" altLang="nb-NO" smtClean="0">
                <a:latin typeface="Arial" panose="020B0604020202020204" pitchFamily="34" charset="0"/>
              </a:rPr>
              <a:pPr>
                <a:spcBef>
                  <a:spcPct val="0"/>
                </a:spcBef>
              </a:pPr>
              <a:t>13</a:t>
            </a:fld>
            <a:endParaRPr lang="nb-NO" altLang="nb-NO">
              <a:latin typeface="Arial" panose="020B0604020202020204" pitchFamily="34" charset="0"/>
            </a:endParaRPr>
          </a:p>
        </p:txBody>
      </p:sp>
      <p:sp>
        <p:nvSpPr>
          <p:cNvPr id="49156" name="Rectangle 2"/>
          <p:cNvSpPr>
            <a:spLocks noGrp="1" noRot="1" noChangeAspect="1" noChangeArrowheads="1" noTextEdit="1"/>
          </p:cNvSpPr>
          <p:nvPr>
            <p:ph type="sldImg"/>
          </p:nvPr>
        </p:nvSpPr>
        <p:spPr bwMode="auto">
          <a:xfrm>
            <a:off x="590550" y="1144588"/>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7" name="Rectangle 3"/>
          <p:cNvSpPr>
            <a:spLocks noGrp="1" noChangeArrowheads="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eaLnBrk="1" hangingPunct="1">
              <a:spcBef>
                <a:spcPct val="0"/>
              </a:spcBef>
              <a:defRPr/>
            </a:pPr>
            <a:r>
              <a:rPr lang="nb-NO" altLang="nb-NO" sz="1100" b="1" baseline="0" dirty="0"/>
              <a:t>Tekst:</a:t>
            </a:r>
          </a:p>
          <a:p>
            <a:pPr algn="l" eaLnBrk="1" hangingPunct="1">
              <a:spcBef>
                <a:spcPct val="0"/>
              </a:spcBef>
              <a:defRPr/>
            </a:pPr>
            <a:r>
              <a:rPr lang="nb-NO" altLang="nb-NO" sz="1100" b="0" i="0" baseline="0" dirty="0"/>
              <a:t>Det er to hovedforskjeller på mani og hypomani: </a:t>
            </a:r>
          </a:p>
          <a:p>
            <a:pPr marL="228600" indent="-228600" algn="l" eaLnBrk="1" hangingPunct="1">
              <a:spcBef>
                <a:spcPct val="0"/>
              </a:spcBef>
              <a:buAutoNum type="arabicParenR"/>
              <a:defRPr/>
            </a:pPr>
            <a:r>
              <a:rPr lang="nb-NO" altLang="nb-NO" sz="1100" b="1" i="0" baseline="0" dirty="0"/>
              <a:t>Symptomintensitet</a:t>
            </a:r>
          </a:p>
          <a:p>
            <a:pPr marL="228600" indent="-228600" algn="l" eaLnBrk="1" hangingPunct="1">
              <a:spcBef>
                <a:spcPct val="0"/>
              </a:spcBef>
              <a:buAutoNum type="arabicParenR"/>
              <a:defRPr/>
            </a:pPr>
            <a:r>
              <a:rPr lang="nb-NO" altLang="nb-NO" sz="1100" b="0" i="0" baseline="0" dirty="0"/>
              <a:t>Funksjonsnivå</a:t>
            </a:r>
          </a:p>
          <a:p>
            <a:pPr algn="l" eaLnBrk="1" hangingPunct="1">
              <a:spcBef>
                <a:spcPct val="0"/>
              </a:spcBef>
              <a:defRPr/>
            </a:pPr>
            <a:endParaRPr lang="nb-NO" altLang="nb-NO" sz="1100" b="0" i="1" baseline="0" dirty="0"/>
          </a:p>
        </p:txBody>
      </p:sp>
    </p:spTree>
    <p:extLst>
      <p:ext uri="{BB962C8B-B14F-4D97-AF65-F5344CB8AC3E}">
        <p14:creationId xmlns:p14="http://schemas.microsoft.com/office/powerpoint/2010/main" val="25181039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590550" y="1144588"/>
            <a:ext cx="5486400" cy="3086100"/>
          </a:xfrm>
        </p:spPr>
      </p:sp>
      <p:sp>
        <p:nvSpPr>
          <p:cNvPr id="3" name="Plassholder for notater 2"/>
          <p:cNvSpPr>
            <a:spLocks noGrp="1"/>
          </p:cNvSpPr>
          <p:nvPr>
            <p:ph type="body" idx="1"/>
          </p:nvPr>
        </p:nvSpPr>
        <p:spPr/>
        <p:txBody>
          <a:bodyPr/>
          <a:lstStyle/>
          <a:p>
            <a:pPr marL="0" indent="0" eaLnBrk="1" hangingPunct="1">
              <a:spcBef>
                <a:spcPct val="0"/>
              </a:spcBef>
              <a:buFontTx/>
              <a:buNone/>
              <a:defRPr/>
            </a:pPr>
            <a:r>
              <a:rPr lang="nb-NO" altLang="nb-NO" sz="1100" b="1" dirty="0"/>
              <a:t>Tekst:</a:t>
            </a:r>
          </a:p>
          <a:p>
            <a:pPr algn="l" eaLnBrk="1" hangingPunct="1">
              <a:spcBef>
                <a:spcPct val="0"/>
              </a:spcBef>
              <a:defRPr/>
            </a:pPr>
            <a:r>
              <a:rPr lang="nb-NO" altLang="nb-NO" sz="1100" b="0" i="0" baseline="0" dirty="0"/>
              <a:t>Funksjonsnivå er den andre av de to hovedforskjellene på mani og hypomani: </a:t>
            </a:r>
          </a:p>
          <a:p>
            <a:pPr marL="228600" indent="-228600" algn="l" eaLnBrk="1" hangingPunct="1">
              <a:spcBef>
                <a:spcPct val="0"/>
              </a:spcBef>
              <a:buAutoNum type="arabicParenR"/>
              <a:defRPr/>
            </a:pPr>
            <a:r>
              <a:rPr lang="nb-NO" altLang="nb-NO" sz="1100" b="0" i="0" baseline="0" dirty="0"/>
              <a:t>Symptomintensitet</a:t>
            </a:r>
          </a:p>
          <a:p>
            <a:pPr marL="228600" indent="-228600" algn="l" eaLnBrk="1" hangingPunct="1">
              <a:spcBef>
                <a:spcPct val="0"/>
              </a:spcBef>
              <a:buAutoNum type="arabicParenR"/>
              <a:defRPr/>
            </a:pPr>
            <a:r>
              <a:rPr lang="nb-NO" altLang="nb-NO" sz="1100" b="1" i="0" baseline="0" dirty="0"/>
              <a:t>Funksjonsnivå</a:t>
            </a:r>
          </a:p>
          <a:p>
            <a:pPr marL="0" indent="0" eaLnBrk="1" hangingPunct="1">
              <a:spcBef>
                <a:spcPct val="0"/>
              </a:spcBef>
              <a:buFontTx/>
              <a:buNone/>
              <a:defRPr/>
            </a:pPr>
            <a:endParaRPr lang="nb-NO" altLang="nb-NO" sz="1100" b="1" dirty="0"/>
          </a:p>
          <a:p>
            <a:pPr marL="0" indent="0" eaLnBrk="1" hangingPunct="1">
              <a:spcBef>
                <a:spcPct val="0"/>
              </a:spcBef>
              <a:buFontTx/>
              <a:buNone/>
              <a:defRPr/>
            </a:pPr>
            <a:r>
              <a:rPr lang="nb-NO" altLang="nb-NO" sz="1100" dirty="0"/>
              <a:t>Jo sterkere symptomer,</a:t>
            </a:r>
            <a:r>
              <a:rPr lang="nb-NO" altLang="nb-NO" sz="1100" baseline="0" dirty="0"/>
              <a:t> desto mer påvirkes fungeringen. Mani kjennetegnes i motsetning til hypomani av markant funksjonsfall. Det betyr at evnen til å fungere på normal måte i hverdagen er </a:t>
            </a:r>
            <a:r>
              <a:rPr lang="nb-NO" altLang="nb-NO" sz="1100" u="sng" baseline="0" dirty="0"/>
              <a:t>alvorlig forstyrret</a:t>
            </a:r>
            <a:r>
              <a:rPr lang="nb-NO" altLang="nb-NO" sz="1100" baseline="0" dirty="0"/>
              <a:t>/svekket. Man kan sammenligne mani med å ri en litt for vill hest. Da klarer man ikke å styre eller kontrollere hesten.</a:t>
            </a:r>
          </a:p>
          <a:p>
            <a:pPr marL="0" indent="0" eaLnBrk="1" hangingPunct="1">
              <a:spcBef>
                <a:spcPct val="0"/>
              </a:spcBef>
              <a:buFontTx/>
              <a:buNone/>
              <a:defRPr/>
            </a:pPr>
            <a:r>
              <a:rPr lang="nb-NO" altLang="nb-NO" sz="1100" baseline="0" dirty="0"/>
              <a:t> </a:t>
            </a:r>
            <a:endParaRPr lang="nb-NO" altLang="nb-NO" sz="1100" dirty="0"/>
          </a:p>
          <a:p>
            <a:pPr marL="0" indent="0" eaLnBrk="1" hangingPunct="1">
              <a:spcBef>
                <a:spcPct val="0"/>
              </a:spcBef>
              <a:buFontTx/>
              <a:buNone/>
              <a:defRPr/>
            </a:pPr>
            <a:r>
              <a:rPr lang="nb-NO" altLang="nb-NO" sz="1100" u="sng" dirty="0"/>
              <a:t>Utdypende</a:t>
            </a:r>
            <a:r>
              <a:rPr lang="nb-NO" altLang="nb-NO" sz="1100" u="sng" baseline="0" dirty="0"/>
              <a:t> informasjon ved behov:</a:t>
            </a:r>
            <a:endParaRPr lang="nb-NO" altLang="nb-NO" sz="1100" u="sng" dirty="0"/>
          </a:p>
          <a:p>
            <a:pPr marL="171450" indent="-171450" eaLnBrk="1" hangingPunct="1">
              <a:spcBef>
                <a:spcPct val="0"/>
              </a:spcBef>
              <a:buFontTx/>
              <a:buChar char="-"/>
              <a:defRPr/>
            </a:pPr>
            <a:r>
              <a:rPr lang="nb-NO" altLang="nb-NO" sz="1100" dirty="0"/>
              <a:t>Ved </a:t>
            </a:r>
            <a:r>
              <a:rPr lang="nb-NO" altLang="nb-NO" sz="1100" b="1" dirty="0"/>
              <a:t>hypomani</a:t>
            </a:r>
            <a:r>
              <a:rPr lang="nb-NO" altLang="nb-NO" sz="1100" dirty="0"/>
              <a:t> er funksjonen derimot ofte forbedret for aktiviteter som oppleves som motiverende eller lystpregede for personen. Man klarer å holde et intenst og nærmest monomant fokus på noe over lang tid (hyperfokus). Slik målrettet atferd med høy intensitet fortrenger ofte oppmerksomhet om aktiviteter som ikke motiverer, oppleves som kjedelige eller trivielle. Trivialiteter kan oppleves som forstyrrende og irriterende, og avfeies. Evnene til å ivareta slike aktiviteter (og medfølgende ansvar) vil derfor ofte være svekket. Oppmerksomheten blir med andre ord ofte mer selektiv. Den økte energien (raskere tanker, bedret hukommelse, mindre behov for søvn osv.) fungerer for mange som en slags naturlig doping (</a:t>
            </a:r>
            <a:r>
              <a:rPr lang="nb-NO" altLang="nb-NO" sz="1100" dirty="0" err="1"/>
              <a:t>á</a:t>
            </a:r>
            <a:r>
              <a:rPr lang="nb-NO" altLang="nb-NO" sz="1100" dirty="0"/>
              <a:t> la sentralstimulerende stoffer) som gjør at de presterer bedre på jobb, eksamener, i idrett osv. For noen kan presisjonsnivået (oppmerksomhet om detaljer) være skadelidende ettersom man er mer opptatt av de store linjene.</a:t>
            </a:r>
            <a:endParaRPr lang="nb-NO" altLang="nb-NO" sz="1100" b="1" dirty="0"/>
          </a:p>
          <a:p>
            <a:pPr marL="171450" marR="0" lvl="0" indent="-171450" algn="l" defTabSz="914400" rtl="0" eaLnBrk="1" fontAlgn="auto" latinLnBrk="0" hangingPunct="1">
              <a:lnSpc>
                <a:spcPct val="100000"/>
              </a:lnSpc>
              <a:spcBef>
                <a:spcPct val="0"/>
              </a:spcBef>
              <a:spcAft>
                <a:spcPts val="0"/>
              </a:spcAft>
              <a:buClrTx/>
              <a:buSzTx/>
              <a:buFontTx/>
              <a:buChar char="-"/>
              <a:tabLst/>
              <a:defRPr/>
            </a:pPr>
            <a:r>
              <a:rPr lang="nb-NO" altLang="nb-NO" sz="1100" dirty="0"/>
              <a:t>Ved </a:t>
            </a:r>
            <a:r>
              <a:rPr lang="nb-NO" altLang="nb-NO" sz="1100" b="1" dirty="0"/>
              <a:t>mani</a:t>
            </a:r>
            <a:r>
              <a:rPr lang="nb-NO" altLang="nb-NO" sz="1100" dirty="0"/>
              <a:t> er personen gjerne veldig hektisk, springende og kaotisk. Det er vanskelig å opprettholde målrettet atferd ettersom man stadig får impulser og </a:t>
            </a:r>
            <a:r>
              <a:rPr lang="nb-NO" altLang="nb-NO" sz="1100" dirty="0" err="1"/>
              <a:t>innskyteIser</a:t>
            </a:r>
            <a:r>
              <a:rPr lang="nb-NO" altLang="nb-NO" sz="1100" dirty="0"/>
              <a:t> som gjør at man endrer fokus og aktivitet. Den vedvarende oppmerksomheten er altså svekket, og gjør det vanskelig å fullføre planer / prosjekter.</a:t>
            </a:r>
            <a:endParaRPr lang="nb-NO" altLang="nb-NO" sz="1100" b="1" dirty="0"/>
          </a:p>
          <a:p>
            <a:pPr marL="171450" indent="-171450" eaLnBrk="1" hangingPunct="1">
              <a:spcBef>
                <a:spcPct val="0"/>
              </a:spcBef>
              <a:buFontTx/>
              <a:buChar char="-"/>
              <a:defRPr/>
            </a:pPr>
            <a:r>
              <a:rPr lang="nb-NO" altLang="nb-NO" sz="1100" b="1" dirty="0"/>
              <a:t>Manisk psykose </a:t>
            </a:r>
            <a:r>
              <a:rPr lang="nb-NO" altLang="nb-NO" sz="1100" dirty="0"/>
              <a:t>representerer en ytterlighet på samme måte som en depressiv psykose. Hvis både psykose og maniske symptomer opptrer samtidig regnes dette som bipolar I lidelse. Hvis det ved en hypoman intensitet opptrer psykotiske symptomer (uten at man tidligere har hatt manisk psykose) må man vurdere om dette kan forstås som en BP I under utvikling + at man må vurdere totalbildet differensialdiagnostisk opp mot andre psykoselidelser som </a:t>
            </a:r>
            <a:r>
              <a:rPr lang="nb-NO" altLang="nb-NO" sz="1100" dirty="0" err="1"/>
              <a:t>schizoaffektiv</a:t>
            </a:r>
            <a:r>
              <a:rPr lang="nb-NO" altLang="nb-NO" sz="1100" dirty="0"/>
              <a:t> lidelse, schizofreni, organiske psykoser osv. </a:t>
            </a:r>
          </a:p>
          <a:p>
            <a:pPr marL="0" indent="0" eaLnBrk="1" hangingPunct="1">
              <a:spcBef>
                <a:spcPct val="0"/>
              </a:spcBef>
              <a:buFontTx/>
              <a:buNone/>
              <a:defRPr/>
            </a:pPr>
            <a:endParaRPr lang="nb-NO" altLang="nb-NO" sz="1200" dirty="0"/>
          </a:p>
        </p:txBody>
      </p:sp>
      <p:sp>
        <p:nvSpPr>
          <p:cNvPr id="4" name="Plassholder for lysbildenummer 3"/>
          <p:cNvSpPr>
            <a:spLocks noGrp="1"/>
          </p:cNvSpPr>
          <p:nvPr>
            <p:ph type="sldNum" sz="quarter" idx="10"/>
          </p:nvPr>
        </p:nvSpPr>
        <p:spPr/>
        <p:txBody>
          <a:bodyPr/>
          <a:lstStyle/>
          <a:p>
            <a:fld id="{277A062D-1DD5-42D0-A852-D05D00D36C07}" type="slidenum">
              <a:rPr lang="nb-NO" smtClean="0"/>
              <a:t>14</a:t>
            </a:fld>
            <a:endParaRPr lang="nb-NO"/>
          </a:p>
        </p:txBody>
      </p:sp>
    </p:spTree>
    <p:extLst>
      <p:ext uri="{BB962C8B-B14F-4D97-AF65-F5344CB8AC3E}">
        <p14:creationId xmlns:p14="http://schemas.microsoft.com/office/powerpoint/2010/main" val="20708987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031"/>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885F32CE-5834-42E8-84E2-05A25ECF0BD7}" type="slidenum">
              <a:rPr lang="nb-NO" altLang="nb-NO">
                <a:latin typeface="Arial" panose="020B0604020202020204" pitchFamily="34" charset="0"/>
              </a:rPr>
              <a:pPr eaLnBrk="1" hangingPunct="1"/>
              <a:t>15</a:t>
            </a:fld>
            <a:endParaRPr lang="nb-NO" altLang="nb-NO">
              <a:latin typeface="Arial" panose="020B0604020202020204" pitchFamily="34" charset="0"/>
            </a:endParaRPr>
          </a:p>
        </p:txBody>
      </p:sp>
      <p:sp>
        <p:nvSpPr>
          <p:cNvPr id="39939" name="Rectangle 2"/>
          <p:cNvSpPr>
            <a:spLocks noGrp="1" noRot="1" noChangeAspect="1" noChangeArrowheads="1" noTextEdit="1"/>
          </p:cNvSpPr>
          <p:nvPr>
            <p:ph type="sldImg"/>
          </p:nvPr>
        </p:nvSpPr>
        <p:spPr bwMode="auto">
          <a:xfrm>
            <a:off x="590550" y="1144588"/>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eaLnBrk="1" hangingPunct="1">
              <a:spcBef>
                <a:spcPct val="0"/>
              </a:spcBef>
              <a:buFontTx/>
              <a:buNone/>
            </a:pPr>
            <a:r>
              <a:rPr lang="nb-NO" altLang="nb-NO" sz="1100" b="1" i="0" dirty="0">
                <a:latin typeface="+mn-lt"/>
              </a:rPr>
              <a:t>Tekst:</a:t>
            </a:r>
          </a:p>
          <a:p>
            <a:pPr marL="171450" indent="-171450" eaLnBrk="1" hangingPunct="1">
              <a:spcBef>
                <a:spcPct val="0"/>
              </a:spcBef>
              <a:buFont typeface="Arial" panose="020B0604020202020204" pitchFamily="34" charset="0"/>
              <a:buChar char="•"/>
            </a:pPr>
            <a:r>
              <a:rPr lang="nb-NO" altLang="nb-NO" sz="1100" u="sng" dirty="0">
                <a:latin typeface="+mn-lt"/>
              </a:rPr>
              <a:t>Tankeprosesser (hvordan):</a:t>
            </a:r>
            <a:r>
              <a:rPr lang="nb-NO" altLang="nb-NO" sz="1100" dirty="0">
                <a:latin typeface="+mn-lt"/>
              </a:rPr>
              <a:t> Som</a:t>
            </a:r>
            <a:r>
              <a:rPr lang="nb-NO" altLang="nb-NO" sz="1100" baseline="0" dirty="0">
                <a:latin typeface="+mn-lt"/>
              </a:rPr>
              <a:t> følge av det økte energinivået endrer tankeprosessene seg. Tankene går fortere, mengden ideer og planer øker, man blir lettere distrahert og dømmekraften svekkes.  </a:t>
            </a:r>
            <a:endParaRPr lang="nb-NO" altLang="nb-NO" sz="1100" dirty="0">
              <a:latin typeface="+mn-lt"/>
            </a:endParaRPr>
          </a:p>
          <a:p>
            <a:pPr marL="628650" marR="0" lvl="1"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nb-NO" altLang="nb-NO" sz="1100" u="none" baseline="0" dirty="0">
                <a:latin typeface="+mn-lt"/>
              </a:rPr>
              <a:t>Impulsenes styrke («</a:t>
            </a:r>
            <a:r>
              <a:rPr lang="nb-NO" altLang="nb-NO" sz="1100" baseline="0" dirty="0">
                <a:latin typeface="+mn-lt"/>
              </a:rPr>
              <a:t>gassen») gjør veien fra tanke til handling kort. </a:t>
            </a:r>
            <a:r>
              <a:rPr lang="nb-NO" altLang="nb-NO" sz="1100" u="sng" baseline="0" dirty="0">
                <a:latin typeface="+mn-lt"/>
              </a:rPr>
              <a:t>Dømmekraften</a:t>
            </a:r>
            <a:r>
              <a:rPr lang="nb-NO" altLang="nb-NO" sz="1100" baseline="0" dirty="0">
                <a:latin typeface="+mn-lt"/>
              </a:rPr>
              <a:t> – evnen til kritisk vurdering («bremsen») – overkjøres av impulsene og svekkes. </a:t>
            </a:r>
          </a:p>
          <a:p>
            <a:pPr marL="171450" indent="-171450" eaLnBrk="1" hangingPunct="1">
              <a:spcBef>
                <a:spcPct val="0"/>
              </a:spcBef>
              <a:buFont typeface="Arial" panose="020B0604020202020204" pitchFamily="34" charset="0"/>
              <a:buChar char="•"/>
            </a:pPr>
            <a:r>
              <a:rPr lang="nb-NO" altLang="nb-NO" sz="1100" u="sng" dirty="0">
                <a:latin typeface="+mn-lt"/>
              </a:rPr>
              <a:t>Tankeinnhold (hva): </a:t>
            </a:r>
            <a:r>
              <a:rPr lang="nb-NO" altLang="nb-NO" sz="1100" dirty="0">
                <a:latin typeface="+mn-lt"/>
              </a:rPr>
              <a:t>Det er vanlig å bli </a:t>
            </a:r>
            <a:r>
              <a:rPr lang="nb-NO" altLang="nb-NO" sz="1100" u="sng" dirty="0">
                <a:latin typeface="+mn-lt"/>
              </a:rPr>
              <a:t>overopptatt</a:t>
            </a:r>
            <a:r>
              <a:rPr lang="nb-NO" altLang="nb-NO" sz="1100" dirty="0">
                <a:latin typeface="+mn-lt"/>
              </a:rPr>
              <a:t> </a:t>
            </a:r>
            <a:r>
              <a:rPr lang="nb-NO" altLang="nb-NO" sz="1100" u="none" dirty="0">
                <a:latin typeface="+mn-lt"/>
              </a:rPr>
              <a:t>(«besatt»)</a:t>
            </a:r>
            <a:r>
              <a:rPr lang="nb-NO" altLang="nb-NO" sz="1100" dirty="0">
                <a:latin typeface="+mn-lt"/>
              </a:rPr>
              <a:t> av visse ideer. Å forfølge disse ideene oppleves som det viktigste i verden der og da,</a:t>
            </a:r>
            <a:r>
              <a:rPr lang="nb-NO" altLang="nb-NO" sz="1100" baseline="0" dirty="0">
                <a:latin typeface="+mn-lt"/>
              </a:rPr>
              <a:t> ofte til fortrengsel for andre viktige forpliktelser og gjøremål. Man har en følelse av hast, at det må skje med en gang. </a:t>
            </a:r>
          </a:p>
          <a:p>
            <a:pPr marL="171450" indent="-171450" eaLnBrk="1" hangingPunct="1">
              <a:spcBef>
                <a:spcPct val="0"/>
              </a:spcBef>
              <a:buFont typeface="Arial" panose="020B0604020202020204" pitchFamily="34" charset="0"/>
              <a:buChar char="•"/>
            </a:pPr>
            <a:r>
              <a:rPr lang="nb-NO" altLang="nb-NO" sz="1100" u="sng" baseline="0" dirty="0">
                <a:latin typeface="+mn-lt"/>
              </a:rPr>
              <a:t>Følelser: </a:t>
            </a:r>
            <a:r>
              <a:rPr lang="nb-NO" altLang="nb-NO" sz="1100" u="none" baseline="0" dirty="0">
                <a:latin typeface="+mn-lt"/>
              </a:rPr>
              <a:t>Den gode selvfølelsen gjør </a:t>
            </a:r>
            <a:r>
              <a:rPr lang="nb-NO" altLang="nb-NO" sz="1100" baseline="0" dirty="0">
                <a:latin typeface="+mn-lt"/>
              </a:rPr>
              <a:t>at synet på seg selv og andre, og hva som er mulig, endres. Man får høye tanker om seg selv, altså overdrevne positive tanker om ens egenskaper, ferdigheter og betydning (ulike grader fra god selvfølelse til storhetsforestillinger/grandiositet). Det gjør at man føler seg spesiell, mer attraktiv, vet bedre enn andre, kan få til hva som helst (overoptimisme). Da føles det naturlig å ta direkte kontakt med personer man er interessert i, inkludert viktige / kjente personer (reduserte hemninger og opplevelse av berettigelse). Ettersom man føler seg så bra, er det også nærliggende å slutte med medisiner (det er også lett å glemme å ta dem). </a:t>
            </a:r>
            <a:r>
              <a:rPr lang="nb-NO" altLang="nb-NO" sz="1100" b="1" i="1" baseline="0" dirty="0">
                <a:latin typeface="+mn-lt"/>
              </a:rPr>
              <a:t>Er det noen deltagere som har erfart å slutte med medisiner i en slik tilstand?</a:t>
            </a:r>
          </a:p>
          <a:p>
            <a:pPr marL="628650" lvl="1" indent="-171450" eaLnBrk="1" hangingPunct="1">
              <a:spcBef>
                <a:spcPct val="0"/>
              </a:spcBef>
              <a:buFont typeface="Arial" panose="020B0604020202020204" pitchFamily="34" charset="0"/>
              <a:buChar char="•"/>
            </a:pPr>
            <a:r>
              <a:rPr lang="nb-NO" altLang="nb-NO" sz="1100" baseline="0" dirty="0">
                <a:latin typeface="+mn-lt"/>
              </a:rPr>
              <a:t>Når man føler seg suveren, er det lett å tenke nedsettende om andre (devaluere). «Andre er treige / dumme». </a:t>
            </a:r>
          </a:p>
          <a:p>
            <a:pPr marL="628650" lvl="1" indent="-171450" eaLnBrk="1" hangingPunct="1">
              <a:spcBef>
                <a:spcPct val="0"/>
              </a:spcBef>
              <a:buFont typeface="Arial" panose="020B0604020202020204" pitchFamily="34" charset="0"/>
              <a:buChar char="•"/>
            </a:pPr>
            <a:r>
              <a:rPr lang="nb-NO" altLang="nb-NO" sz="1100" baseline="0" dirty="0">
                <a:latin typeface="+mn-lt"/>
              </a:rPr>
              <a:t>Når andre yter motstand eller blokkerer for ens impulser (uttrykker uenighet, bekymring, korrigerer osv.) kan dette tolkes som at andre ikke forstår, vil en noe vondt, saboterer, skal stjele ideene o.l. Dette kan føre til irritabilitet/sinne og mistenksomhet. </a:t>
            </a:r>
            <a:endParaRPr lang="nb-NO" altLang="nb-NO" sz="1100" i="1" baseline="0" dirty="0">
              <a:latin typeface="+mn-lt"/>
            </a:endParaRPr>
          </a:p>
          <a:p>
            <a:pPr marL="171450" indent="-171450" eaLnBrk="1" hangingPunct="1">
              <a:spcBef>
                <a:spcPct val="0"/>
              </a:spcBef>
              <a:buFont typeface="Arial" panose="020B0604020202020204" pitchFamily="34" charset="0"/>
              <a:buChar char="•"/>
            </a:pPr>
            <a:r>
              <a:rPr lang="nb-NO" altLang="nb-NO" sz="1100" i="0" u="sng" baseline="0" dirty="0">
                <a:latin typeface="+mn-lt"/>
              </a:rPr>
              <a:t>Atferd:</a:t>
            </a:r>
            <a:r>
              <a:rPr lang="nb-NO" altLang="nb-NO" sz="1100" i="0" u="none" baseline="0" dirty="0">
                <a:latin typeface="+mn-lt"/>
              </a:rPr>
              <a:t> </a:t>
            </a:r>
            <a:r>
              <a:rPr lang="nb-NO" altLang="nb-NO" sz="1100" i="0" baseline="0" dirty="0">
                <a:latin typeface="+mn-lt"/>
              </a:rPr>
              <a:t>Intensitetsgraden (hypomani – mani) påvirker hvordan atferden oppfattes av andre og i hvilken grad konsekvensene er positive eller negative. </a:t>
            </a:r>
          </a:p>
        </p:txBody>
      </p:sp>
    </p:spTree>
    <p:extLst>
      <p:ext uri="{BB962C8B-B14F-4D97-AF65-F5344CB8AC3E}">
        <p14:creationId xmlns:p14="http://schemas.microsoft.com/office/powerpoint/2010/main" val="26109054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1031"/>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F75B101-4ED1-4BC4-B654-EA300D2E4483}" type="slidenum">
              <a:rPr lang="nb-NO" altLang="nb-NO" smtClean="0">
                <a:latin typeface="Arial" panose="020B0604020202020204" pitchFamily="34" charset="0"/>
              </a:rPr>
              <a:pPr>
                <a:spcBef>
                  <a:spcPct val="0"/>
                </a:spcBef>
              </a:pPr>
              <a:t>16</a:t>
            </a:fld>
            <a:endParaRPr lang="nb-NO" altLang="nb-NO">
              <a:latin typeface="Arial" panose="020B0604020202020204" pitchFamily="34" charset="0"/>
            </a:endParaRPr>
          </a:p>
        </p:txBody>
      </p:sp>
      <p:sp>
        <p:nvSpPr>
          <p:cNvPr id="62467" name="Rectangle 2"/>
          <p:cNvSpPr>
            <a:spLocks noGrp="1" noRot="1" noChangeAspect="1" noChangeArrowheads="1" noTextEdit="1"/>
          </p:cNvSpPr>
          <p:nvPr>
            <p:ph type="sldImg"/>
          </p:nvPr>
        </p:nvSpPr>
        <p:spPr bwMode="auto">
          <a:xfrm>
            <a:off x="590550" y="1144588"/>
            <a:ext cx="5484813"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0" indent="0" eaLnBrk="1" hangingPunct="1">
              <a:spcBef>
                <a:spcPct val="0"/>
              </a:spcBef>
              <a:buFontTx/>
              <a:buNone/>
            </a:pPr>
            <a:r>
              <a:rPr lang="nb-NO" altLang="nb-NO" sz="1100" b="1" dirty="0">
                <a:latin typeface="+mn-lt"/>
              </a:rPr>
              <a:t>Tekst:</a:t>
            </a:r>
            <a:endParaRPr lang="nb-NO" altLang="nb-NO" sz="1100" dirty="0">
              <a:latin typeface="+mn-lt"/>
            </a:endParaRPr>
          </a:p>
          <a:p>
            <a:pPr>
              <a:defRPr/>
            </a:pPr>
            <a:r>
              <a:rPr lang="nb-NO" sz="1100" dirty="0">
                <a:latin typeface="+mn-lt"/>
              </a:rPr>
              <a:t>Psykose er normalt en tidsavgrenset tilstand kjennetegnet ved alvorlig realitetsbrist, dvs. sterkt svekket forståelsen av hva som er virkelig</a:t>
            </a:r>
            <a:r>
              <a:rPr lang="nb-NO" sz="1100" baseline="0" dirty="0">
                <a:latin typeface="+mn-lt"/>
              </a:rPr>
              <a:t>. </a:t>
            </a:r>
            <a:r>
              <a:rPr lang="nb-NO" sz="1100" dirty="0">
                <a:latin typeface="+mn-lt"/>
              </a:rPr>
              <a:t>Personen er overbevist om at sin alternative virkelighetsoppfattelse og forståelse er sann.</a:t>
            </a:r>
            <a:r>
              <a:rPr lang="nb-NO" sz="1100" baseline="0" dirty="0">
                <a:latin typeface="+mn-lt"/>
              </a:rPr>
              <a:t> </a:t>
            </a:r>
            <a:r>
              <a:rPr lang="nb-NO" sz="1100" dirty="0">
                <a:latin typeface="+mn-lt"/>
              </a:rPr>
              <a:t>Realitetsbristen trenger ikke være konstant i en psykotisk episode, men kan variere over tid (fra time til time, dag til dag osv.). </a:t>
            </a:r>
            <a:endParaRPr lang="nb-NO" altLang="nb-NO" sz="1100" dirty="0">
              <a:latin typeface="+mn-lt"/>
            </a:endParaRPr>
          </a:p>
          <a:p>
            <a:pPr lvl="0" eaLnBrk="1" hangingPunct="1">
              <a:spcBef>
                <a:spcPct val="0"/>
              </a:spcBef>
            </a:pPr>
            <a:endParaRPr lang="nb-NO" altLang="nb-NO" sz="1100" baseline="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sz="1100" dirty="0">
                <a:latin typeface="+mn-lt"/>
              </a:rPr>
              <a:t>Mani kan utvikle seg til psykose… at de maniske symptomene blir så sterke at personens virkelighetsoppfatning avviker fra alle andres (realitetsbrist). Det samme kan skje under depresjon. For mange er psykose, i hvert fall tidvis, en forvirringstilstand, mens andre føler seg skråsikre.</a:t>
            </a:r>
          </a:p>
          <a:p>
            <a:pPr marL="0" indent="0">
              <a:buNone/>
            </a:pPr>
            <a:endParaRPr lang="nb-NO" altLang="nb-NO" sz="1100" dirty="0">
              <a:latin typeface="+mn-lt"/>
            </a:endParaRPr>
          </a:p>
          <a:p>
            <a:pPr marL="0" indent="0">
              <a:buNone/>
            </a:pPr>
            <a:r>
              <a:rPr lang="nb-NO" altLang="nb-NO" sz="1100" b="0" u="sng" dirty="0">
                <a:latin typeface="+mn-lt"/>
              </a:rPr>
              <a:t>Vrangforestillinger</a:t>
            </a:r>
          </a:p>
          <a:p>
            <a:pPr marL="0" indent="0">
              <a:buNone/>
            </a:pPr>
            <a:r>
              <a:rPr lang="nb-NO" altLang="nb-NO" sz="1100" dirty="0">
                <a:latin typeface="+mn-lt"/>
              </a:rPr>
              <a:t>Sterkt avvikende virkelighetsoppfatning som andre anser som klart urimelig eller som beviselig feil eller umulig</a:t>
            </a:r>
          </a:p>
          <a:p>
            <a:pPr marL="628650" lvl="1" indent="-171450" eaLnBrk="1" hangingPunct="1">
              <a:buFont typeface="Arial" panose="020B0604020202020204" pitchFamily="34" charset="0"/>
              <a:buChar char="•"/>
            </a:pPr>
            <a:r>
              <a:rPr lang="nb-NO" altLang="nb-NO" sz="1100" dirty="0">
                <a:latin typeface="+mn-lt"/>
              </a:rPr>
              <a:t>Overdreven selvfølelse kan medføre psykotiske </a:t>
            </a:r>
            <a:r>
              <a:rPr lang="nb-NO" altLang="nb-NO" sz="1100" u="sng" dirty="0">
                <a:latin typeface="+mn-lt"/>
              </a:rPr>
              <a:t>storhetsforestillinger</a:t>
            </a:r>
            <a:r>
              <a:rPr lang="nb-NO" altLang="nb-NO" sz="1100" dirty="0">
                <a:latin typeface="+mn-lt"/>
              </a:rPr>
              <a:t> om egen betydning, sosial posisjon og evner (grandiositet)</a:t>
            </a:r>
          </a:p>
          <a:p>
            <a:pPr marL="1085850" lvl="2" indent="-171450" eaLnBrk="1" hangingPunct="1">
              <a:buFontTx/>
              <a:buChar char="-"/>
            </a:pPr>
            <a:r>
              <a:rPr lang="nb-NO" altLang="nb-NO" sz="1100" dirty="0">
                <a:latin typeface="+mn-lt"/>
              </a:rPr>
              <a:t>Farlige situasjoner kan oppstå når</a:t>
            </a:r>
            <a:r>
              <a:rPr lang="nb-NO" altLang="nb-NO" sz="1100" baseline="0" dirty="0">
                <a:latin typeface="+mn-lt"/>
              </a:rPr>
              <a:t> man har en fordreid opplevelse av virkeligheten og egne </a:t>
            </a:r>
            <a:r>
              <a:rPr lang="nb-NO" altLang="nb-NO" sz="1100" dirty="0">
                <a:latin typeface="+mn-lt"/>
              </a:rPr>
              <a:t>evner. </a:t>
            </a:r>
          </a:p>
          <a:p>
            <a:pPr marL="628650" lvl="1" indent="-171450" eaLnBrk="1" hangingPunct="1">
              <a:buFont typeface="Arial" panose="020B0604020202020204" pitchFamily="34" charset="0"/>
              <a:buChar char="•"/>
            </a:pPr>
            <a:r>
              <a:rPr lang="nb-NO" altLang="nb-NO" sz="1100" dirty="0">
                <a:latin typeface="+mn-lt"/>
              </a:rPr>
              <a:t>Mistenksomhet og irritabilitet kan utvikle seg til psykotiske </a:t>
            </a:r>
            <a:r>
              <a:rPr lang="nb-NO" altLang="nb-NO" sz="1100" u="sng" dirty="0">
                <a:latin typeface="+mn-lt"/>
              </a:rPr>
              <a:t>forfølgelsesideer</a:t>
            </a:r>
            <a:r>
              <a:rPr lang="nb-NO" altLang="nb-NO" sz="1100" dirty="0">
                <a:latin typeface="+mn-lt"/>
              </a:rPr>
              <a:t> (</a:t>
            </a:r>
            <a:r>
              <a:rPr lang="nb-NO" altLang="nb-NO" sz="1100" dirty="0" err="1">
                <a:latin typeface="+mn-lt"/>
              </a:rPr>
              <a:t>paranoiditet</a:t>
            </a:r>
            <a:r>
              <a:rPr lang="nb-NO" altLang="nb-NO" sz="1100" dirty="0">
                <a:latin typeface="+mn-lt"/>
              </a:rPr>
              <a:t>).</a:t>
            </a:r>
          </a:p>
          <a:p>
            <a:pPr marL="457200" lvl="1" indent="0" eaLnBrk="1" hangingPunct="1">
              <a:buFont typeface="Arial" panose="020B0604020202020204" pitchFamily="34" charset="0"/>
              <a:buNone/>
            </a:pPr>
            <a:endParaRPr lang="nb-NO" altLang="nb-NO" sz="1100" dirty="0">
              <a:latin typeface="+mn-lt"/>
            </a:endParaRPr>
          </a:p>
          <a:p>
            <a:pPr marL="0" indent="0">
              <a:buNone/>
            </a:pPr>
            <a:r>
              <a:rPr lang="nb-NO" altLang="nb-NO" sz="1100" b="0" u="sng" dirty="0">
                <a:latin typeface="+mn-lt"/>
              </a:rPr>
              <a:t>Hallusinasjoner</a:t>
            </a:r>
          </a:p>
          <a:p>
            <a:pPr marL="0" indent="0">
              <a:buFont typeface="Arial" panose="020B0604020202020204" pitchFamily="34" charset="0"/>
              <a:buNone/>
            </a:pPr>
            <a:r>
              <a:rPr lang="nb-NO" altLang="nb-NO" sz="1100" dirty="0">
                <a:latin typeface="+mn-lt"/>
              </a:rPr>
              <a:t>Sanseinntrykk uten reell kilde som oppleves som virkelige, eller sterkt forvrengt oppfattelse av reelle sanseinntrykk</a:t>
            </a:r>
            <a:r>
              <a:rPr lang="nb-NO" altLang="nb-NO" sz="1100" baseline="0" dirty="0">
                <a:latin typeface="+mn-lt"/>
              </a:rPr>
              <a:t> (</a:t>
            </a:r>
            <a:r>
              <a:rPr lang="nb-NO" altLang="nb-NO" sz="1100" dirty="0">
                <a:latin typeface="+mn-lt"/>
              </a:rPr>
              <a:t>F.eks. å høre stemmer og å se ting som ikke oppleves eller oppleves veldig ulikt av andre)</a:t>
            </a:r>
          </a:p>
          <a:p>
            <a:pPr marL="171450" lvl="0" indent="-171450">
              <a:buFont typeface="Arial" panose="020B0604020202020204" pitchFamily="34" charset="0"/>
              <a:buChar char="•"/>
            </a:pPr>
            <a:r>
              <a:rPr lang="nb-NO" altLang="nb-NO" sz="1100" dirty="0">
                <a:latin typeface="+mn-lt"/>
              </a:rPr>
              <a:t>Kan gjelde alle sanser, men hørsel vanligst</a:t>
            </a:r>
          </a:p>
          <a:p>
            <a:pPr marL="0" indent="0">
              <a:buNone/>
            </a:pPr>
            <a:endParaRPr lang="nb-NO" altLang="nb-NO" sz="1100" dirty="0">
              <a:latin typeface="+mn-lt"/>
            </a:endParaRPr>
          </a:p>
          <a:p>
            <a:pPr marL="0" indent="0">
              <a:buNone/>
            </a:pPr>
            <a:r>
              <a:rPr lang="nb-NO" altLang="nb-NO" sz="1100" b="0" u="sng" dirty="0">
                <a:latin typeface="+mn-lt"/>
              </a:rPr>
              <a:t>Usammenhengende tenkning, kommunikasjon og atferd</a:t>
            </a:r>
          </a:p>
          <a:p>
            <a:pPr marL="0" indent="0">
              <a:buFont typeface="Arial" panose="020B0604020202020204" pitchFamily="34" charset="0"/>
              <a:buNone/>
            </a:pPr>
            <a:r>
              <a:rPr lang="nb-NO" altLang="nb-NO" sz="1100" dirty="0">
                <a:latin typeface="+mn-lt"/>
              </a:rPr>
              <a:t>En manisk psykose kan gjøre personen hektisk, springende og uforståelig for andre («ordsalat»; uventet atferd)</a:t>
            </a:r>
          </a:p>
          <a:p>
            <a:pPr marL="0" indent="0">
              <a:buFont typeface="Arial" panose="020B0604020202020204" pitchFamily="34" charset="0"/>
              <a:buNone/>
            </a:pPr>
            <a:endParaRPr lang="nb-NO" altLang="nb-NO" sz="1100" dirty="0">
              <a:latin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altLang="nb-NO" sz="1100" dirty="0">
                <a:latin typeface="+mn-lt"/>
              </a:rPr>
              <a:t>Likegyldig holdning, vrangforestillinger og</a:t>
            </a:r>
            <a:r>
              <a:rPr lang="nb-NO" altLang="nb-NO" sz="1100" baseline="0" dirty="0">
                <a:latin typeface="+mn-lt"/>
              </a:rPr>
              <a:t> hallusinasjoner vedr.</a:t>
            </a:r>
            <a:r>
              <a:rPr lang="nb-NO" altLang="nb-NO" sz="1100" dirty="0">
                <a:latin typeface="+mn-lt"/>
              </a:rPr>
              <a:t> mat, drikke og personlig hygiene kan gi en farlig grad av dehydrering og selvforsømmelse</a:t>
            </a:r>
          </a:p>
          <a:p>
            <a:pPr marL="0" indent="0">
              <a:buFont typeface="Arial" panose="020B0604020202020204" pitchFamily="34" charset="0"/>
              <a:buNone/>
            </a:pPr>
            <a:endParaRPr lang="nb-NO" altLang="nb-NO" sz="1100" dirty="0">
              <a:latin typeface="+mn-lt"/>
            </a:endParaRPr>
          </a:p>
        </p:txBody>
      </p:sp>
    </p:spTree>
    <p:extLst>
      <p:ext uri="{BB962C8B-B14F-4D97-AF65-F5344CB8AC3E}">
        <p14:creationId xmlns:p14="http://schemas.microsoft.com/office/powerpoint/2010/main" val="11883663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590550" y="1144588"/>
            <a:ext cx="5484813" cy="3084512"/>
          </a:xfrm>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4C7CF169-FE1F-437A-B97B-C7CBAFA0B0AA}" type="slidenum">
              <a:rPr lang="nb-NO" smtClean="0"/>
              <a:t>17</a:t>
            </a:fld>
            <a:endParaRPr lang="nb-NO"/>
          </a:p>
        </p:txBody>
      </p:sp>
    </p:spTree>
    <p:extLst>
      <p:ext uri="{BB962C8B-B14F-4D97-AF65-F5344CB8AC3E}">
        <p14:creationId xmlns:p14="http://schemas.microsoft.com/office/powerpoint/2010/main" val="20077217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Plassholder for lysbilde 1"/>
          <p:cNvSpPr>
            <a:spLocks noGrp="1" noRot="1" noChangeAspect="1" noTextEdit="1"/>
          </p:cNvSpPr>
          <p:nvPr>
            <p:ph type="sldImg"/>
          </p:nvPr>
        </p:nvSpPr>
        <p:spPr bwMode="auto">
          <a:xfrm>
            <a:off x="590550" y="1144588"/>
            <a:ext cx="5484813"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Plassholder for nota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eaLnBrk="1" hangingPunct="1">
              <a:spcBef>
                <a:spcPct val="0"/>
              </a:spcBef>
              <a:buFontTx/>
              <a:buNone/>
            </a:pPr>
            <a:r>
              <a:rPr lang="en-US" sz="1100" b="1" dirty="0" err="1"/>
              <a:t>Tekst</a:t>
            </a:r>
            <a:r>
              <a:rPr lang="en-US" sz="1100" b="1" dirty="0"/>
              <a:t>:</a:t>
            </a:r>
            <a:r>
              <a:rPr lang="en-US" sz="1100" b="1" baseline="0" dirty="0"/>
              <a:t> </a:t>
            </a:r>
            <a:endParaRPr lang="en-US" sz="1100" b="1" i="0" dirty="0"/>
          </a:p>
          <a:p>
            <a:pPr marL="171450" marR="0" lvl="0" indent="-171450" algn="l" defTabSz="914400" rtl="0" eaLnBrk="1" fontAlgn="auto" latinLnBrk="0" hangingPunct="1">
              <a:lnSpc>
                <a:spcPct val="100000"/>
              </a:lnSpc>
              <a:spcBef>
                <a:spcPct val="0"/>
              </a:spcBef>
              <a:spcAft>
                <a:spcPts val="0"/>
              </a:spcAft>
              <a:buClrTx/>
              <a:buSzTx/>
              <a:buFontTx/>
              <a:buChar char="-"/>
              <a:tabLst/>
              <a:defRPr/>
            </a:pPr>
            <a:r>
              <a:rPr lang="nb-NO" altLang="nb-NO" sz="1100" b="0" i="0" u="sng" dirty="0">
                <a:cs typeface="Arial" charset="0"/>
              </a:rPr>
              <a:t>De</a:t>
            </a:r>
            <a:r>
              <a:rPr lang="nb-NO" altLang="nb-NO" sz="1100" b="0" i="0" u="sng" baseline="0" dirty="0">
                <a:cs typeface="Arial" charset="0"/>
              </a:rPr>
              <a:t> tre </a:t>
            </a:r>
            <a:r>
              <a:rPr lang="nb-NO" altLang="nb-NO" sz="1100" b="0" i="0" u="sng" baseline="0" dirty="0" err="1">
                <a:cs typeface="Arial" charset="0"/>
              </a:rPr>
              <a:t>hovedsymptomene</a:t>
            </a:r>
            <a:r>
              <a:rPr lang="nb-NO" altLang="nb-NO" sz="1100" b="0" i="0" u="sng" baseline="0" dirty="0">
                <a:cs typeface="Arial" charset="0"/>
              </a:rPr>
              <a:t> </a:t>
            </a:r>
            <a:r>
              <a:rPr lang="nb-NO" altLang="nb-NO" sz="1100" i="0" baseline="0" dirty="0">
                <a:cs typeface="Arial" charset="0"/>
              </a:rPr>
              <a:t>ved en depresjon </a:t>
            </a:r>
            <a:r>
              <a:rPr lang="nb-NO" altLang="nb-NO" sz="1100" b="1" i="0" baseline="0" dirty="0">
                <a:cs typeface="Arial" charset="0"/>
              </a:rPr>
              <a:t>er </a:t>
            </a:r>
            <a:r>
              <a:rPr lang="nb-NO" altLang="nb-NO" sz="1100" b="1" i="0" dirty="0">
                <a:cs typeface="Arial" charset="0"/>
              </a:rPr>
              <a:t>senket stemningsleie, tap av lyst (interesse) og glede, og redusert energi- og aktivitetsnivå</a:t>
            </a:r>
            <a:r>
              <a:rPr lang="nb-NO" altLang="nb-NO" sz="1100" i="0" dirty="0">
                <a:cs typeface="Arial" charset="0"/>
              </a:rPr>
              <a:t>. </a:t>
            </a:r>
            <a:r>
              <a:rPr lang="en-US" sz="1100" dirty="0"/>
              <a:t>Som vi </a:t>
            </a:r>
            <a:r>
              <a:rPr lang="en-US" sz="1100" dirty="0" err="1"/>
              <a:t>skal</a:t>
            </a:r>
            <a:r>
              <a:rPr lang="en-US" sz="1100" dirty="0"/>
              <a:t> se av </a:t>
            </a:r>
            <a:r>
              <a:rPr lang="en-US" sz="1100" dirty="0" err="1"/>
              <a:t>diagnosekriteriene</a:t>
            </a:r>
            <a:r>
              <a:rPr lang="en-US" sz="1100" dirty="0"/>
              <a:t> </a:t>
            </a:r>
            <a:r>
              <a:rPr lang="en-US" sz="1100" dirty="0" err="1"/>
              <a:t>må</a:t>
            </a:r>
            <a:r>
              <a:rPr lang="en-US" sz="1100" dirty="0"/>
              <a:t> man </a:t>
            </a:r>
            <a:r>
              <a:rPr lang="en-US" sz="1100" dirty="0" err="1"/>
              <a:t>ikke</a:t>
            </a:r>
            <a:r>
              <a:rPr lang="en-US" sz="1100" dirty="0"/>
              <a:t> ha alle </a:t>
            </a:r>
            <a:r>
              <a:rPr lang="en-US" sz="1100" dirty="0" err="1"/>
              <a:t>disse</a:t>
            </a:r>
            <a:r>
              <a:rPr lang="en-US" sz="1100" dirty="0"/>
              <a:t> </a:t>
            </a:r>
            <a:r>
              <a:rPr lang="en-US" sz="1100" dirty="0" err="1"/>
              <a:t>tre</a:t>
            </a:r>
            <a:r>
              <a:rPr lang="en-US" sz="1100" dirty="0"/>
              <a:t> </a:t>
            </a:r>
            <a:r>
              <a:rPr lang="en-US" sz="1100" dirty="0" err="1"/>
              <a:t>hovedsymptomene</a:t>
            </a:r>
            <a:r>
              <a:rPr lang="en-US" sz="1100" dirty="0"/>
              <a:t> for </a:t>
            </a:r>
            <a:r>
              <a:rPr lang="en-US" sz="1100" dirty="0" err="1"/>
              <a:t>å</a:t>
            </a:r>
            <a:r>
              <a:rPr lang="en-US" sz="1100" dirty="0"/>
              <a:t> </a:t>
            </a:r>
            <a:r>
              <a:rPr lang="en-US" sz="1100" dirty="0" err="1"/>
              <a:t>være</a:t>
            </a:r>
            <a:r>
              <a:rPr lang="en-US" sz="1100" dirty="0"/>
              <a:t> </a:t>
            </a:r>
            <a:r>
              <a:rPr lang="en-US" sz="1100" dirty="0" err="1"/>
              <a:t>deprimert</a:t>
            </a:r>
            <a:r>
              <a:rPr lang="en-US" sz="1100" dirty="0"/>
              <a:t>. Jo </a:t>
            </a:r>
            <a:r>
              <a:rPr lang="en-US" sz="1100" dirty="0" err="1"/>
              <a:t>flere</a:t>
            </a:r>
            <a:r>
              <a:rPr lang="en-US" sz="1100" dirty="0"/>
              <a:t> </a:t>
            </a:r>
            <a:r>
              <a:rPr lang="en-US" sz="1100" dirty="0" err="1"/>
              <a:t>symptomer</a:t>
            </a:r>
            <a:r>
              <a:rPr lang="en-US" sz="1100" dirty="0"/>
              <a:t> man </a:t>
            </a:r>
            <a:r>
              <a:rPr lang="en-US" sz="1100" dirty="0" err="1"/>
              <a:t>har</a:t>
            </a:r>
            <a:r>
              <a:rPr lang="en-US" sz="1100" dirty="0"/>
              <a:t> </a:t>
            </a:r>
            <a:r>
              <a:rPr lang="en-US" sz="1100" dirty="0" err="1"/>
              <a:t>og</a:t>
            </a:r>
            <a:r>
              <a:rPr lang="en-US" sz="1100" dirty="0"/>
              <a:t> jo </a:t>
            </a:r>
            <a:r>
              <a:rPr lang="en-US" sz="1100" dirty="0" err="1"/>
              <a:t>mer</a:t>
            </a:r>
            <a:r>
              <a:rPr lang="en-US" sz="1100" dirty="0"/>
              <a:t> </a:t>
            </a:r>
            <a:r>
              <a:rPr lang="nb-NO" sz="1100" noProof="0" dirty="0"/>
              <a:t>alvorlige</a:t>
            </a:r>
            <a:r>
              <a:rPr lang="en-US" sz="1100" dirty="0"/>
              <a:t> </a:t>
            </a:r>
            <a:r>
              <a:rPr lang="nb-NO" sz="1100" noProof="0" dirty="0"/>
              <a:t>symptomene</a:t>
            </a:r>
            <a:r>
              <a:rPr lang="en-US" sz="1100" dirty="0"/>
              <a:t> er, </a:t>
            </a:r>
            <a:r>
              <a:rPr lang="en-US" sz="1100" dirty="0" err="1"/>
              <a:t>desto</a:t>
            </a:r>
            <a:r>
              <a:rPr lang="en-US" sz="1100" dirty="0"/>
              <a:t> </a:t>
            </a:r>
            <a:r>
              <a:rPr lang="en-US" sz="1100" dirty="0" err="1"/>
              <a:t>alvorligere</a:t>
            </a:r>
            <a:r>
              <a:rPr lang="en-US" sz="1100" dirty="0"/>
              <a:t> er </a:t>
            </a:r>
            <a:r>
              <a:rPr lang="en-US" sz="1100" dirty="0" err="1"/>
              <a:t>depresjonen</a:t>
            </a:r>
            <a:r>
              <a:rPr lang="en-US" sz="1100" dirty="0"/>
              <a:t>. </a:t>
            </a:r>
            <a:r>
              <a:rPr lang="en-US" sz="1100" dirty="0" err="1"/>
              <a:t>Depresjon</a:t>
            </a:r>
            <a:r>
              <a:rPr lang="en-US" sz="1100" dirty="0"/>
              <a:t> er </a:t>
            </a:r>
            <a:r>
              <a:rPr lang="en-US" sz="1100" dirty="0" err="1"/>
              <a:t>ved</a:t>
            </a:r>
            <a:r>
              <a:rPr lang="en-US" sz="1100" dirty="0"/>
              <a:t> </a:t>
            </a:r>
            <a:r>
              <a:rPr lang="en-US" sz="1100" dirty="0" err="1"/>
              <a:t>siden</a:t>
            </a:r>
            <a:r>
              <a:rPr lang="en-US" sz="1100" dirty="0"/>
              <a:t> av angst den </a:t>
            </a:r>
            <a:r>
              <a:rPr lang="en-US" sz="1100" dirty="0" err="1"/>
              <a:t>vanligste</a:t>
            </a:r>
            <a:r>
              <a:rPr lang="en-US" sz="1100" dirty="0"/>
              <a:t> </a:t>
            </a:r>
            <a:r>
              <a:rPr lang="en-US" sz="1100" dirty="0" err="1"/>
              <a:t>psykiske</a:t>
            </a:r>
            <a:r>
              <a:rPr lang="en-US" sz="1100" dirty="0"/>
              <a:t> </a:t>
            </a:r>
            <a:r>
              <a:rPr lang="en-US" sz="1100" dirty="0" err="1"/>
              <a:t>lidelsen</a:t>
            </a:r>
            <a:r>
              <a:rPr lang="en-US" sz="1100" dirty="0"/>
              <a:t> </a:t>
            </a:r>
            <a:r>
              <a:rPr lang="en-US" sz="1100" dirty="0" err="1"/>
              <a:t>i</a:t>
            </a:r>
            <a:r>
              <a:rPr lang="en-US" sz="1100" dirty="0"/>
              <a:t> </a:t>
            </a:r>
            <a:r>
              <a:rPr lang="en-US" sz="1100" dirty="0" err="1"/>
              <a:t>befolkningen</a:t>
            </a:r>
            <a:r>
              <a:rPr lang="en-US" sz="1100" dirty="0"/>
              <a:t>.</a:t>
            </a:r>
          </a:p>
          <a:p>
            <a:pPr marL="171450" marR="0" lvl="0" indent="-171450" algn="l" defTabSz="914400" rtl="0" eaLnBrk="1" fontAlgn="auto" latinLnBrk="0" hangingPunct="1">
              <a:lnSpc>
                <a:spcPct val="100000"/>
              </a:lnSpc>
              <a:spcBef>
                <a:spcPct val="0"/>
              </a:spcBef>
              <a:spcAft>
                <a:spcPts val="0"/>
              </a:spcAft>
              <a:buClrTx/>
              <a:buSzTx/>
              <a:buFontTx/>
              <a:buChar char="-"/>
              <a:tabLst/>
              <a:defRPr/>
            </a:pPr>
            <a:r>
              <a:rPr lang="en-US" sz="1100" b="0" u="sng" dirty="0"/>
              <a:t>“</a:t>
            </a:r>
            <a:r>
              <a:rPr lang="nb-NO" sz="1100" b="0" u="sng" noProof="0" dirty="0"/>
              <a:t>Unormalt</a:t>
            </a:r>
            <a:r>
              <a:rPr lang="en-US" sz="1100" b="1" dirty="0"/>
              <a:t>”:</a:t>
            </a:r>
            <a:r>
              <a:rPr lang="en-US" sz="1100" dirty="0"/>
              <a:t> For </a:t>
            </a:r>
            <a:r>
              <a:rPr lang="en-US" sz="1100" dirty="0" err="1"/>
              <a:t>å</a:t>
            </a:r>
            <a:r>
              <a:rPr lang="en-US" sz="1100" dirty="0"/>
              <a:t> </a:t>
            </a:r>
            <a:r>
              <a:rPr lang="nb-NO" sz="1100" noProof="0" dirty="0"/>
              <a:t>kalle</a:t>
            </a:r>
            <a:r>
              <a:rPr lang="en-US" sz="1100" dirty="0"/>
              <a:t> </a:t>
            </a:r>
            <a:r>
              <a:rPr lang="nb-NO" sz="1100" noProof="0" dirty="0"/>
              <a:t>en</a:t>
            </a:r>
            <a:r>
              <a:rPr lang="en-US" sz="1100" dirty="0"/>
              <a:t> </a:t>
            </a:r>
            <a:r>
              <a:rPr lang="nb-NO" sz="1100" noProof="0" dirty="0"/>
              <a:t>tilstand</a:t>
            </a:r>
            <a:r>
              <a:rPr lang="en-US" sz="1100" dirty="0"/>
              <a:t> for </a:t>
            </a:r>
            <a:r>
              <a:rPr lang="en-US" sz="1100" dirty="0" err="1"/>
              <a:t>depresjon</a:t>
            </a:r>
            <a:r>
              <a:rPr lang="en-US" sz="1100" dirty="0"/>
              <a:t>, </a:t>
            </a:r>
            <a:r>
              <a:rPr lang="en-US" sz="1100" dirty="0" err="1"/>
              <a:t>må</a:t>
            </a:r>
            <a:r>
              <a:rPr lang="en-US" sz="1100" dirty="0"/>
              <a:t> </a:t>
            </a:r>
            <a:r>
              <a:rPr lang="en-US" sz="1100" dirty="0" err="1"/>
              <a:t>tilstanden</a:t>
            </a:r>
            <a:r>
              <a:rPr lang="en-US" sz="1100" baseline="0" dirty="0"/>
              <a:t> </a:t>
            </a:r>
            <a:r>
              <a:rPr lang="en-US" sz="1100" baseline="0" dirty="0" err="1"/>
              <a:t>innebære</a:t>
            </a:r>
            <a:r>
              <a:rPr lang="en-US" sz="1100" baseline="0" dirty="0"/>
              <a:t> </a:t>
            </a:r>
            <a:r>
              <a:rPr lang="en-US" sz="1100" baseline="0" dirty="0" err="1"/>
              <a:t>en</a:t>
            </a:r>
            <a:r>
              <a:rPr lang="en-US" sz="1100" baseline="0" dirty="0"/>
              <a:t> </a:t>
            </a:r>
            <a:r>
              <a:rPr lang="en-US" sz="1100" baseline="0" dirty="0" err="1"/>
              <a:t>tydelig</a:t>
            </a:r>
            <a:r>
              <a:rPr lang="en-US" sz="1100" baseline="0" dirty="0"/>
              <a:t> </a:t>
            </a:r>
            <a:r>
              <a:rPr lang="en-US" sz="1100" baseline="0" dirty="0" err="1"/>
              <a:t>forskjell</a:t>
            </a:r>
            <a:r>
              <a:rPr lang="en-US" sz="1100" baseline="0" dirty="0"/>
              <a:t> </a:t>
            </a:r>
            <a:r>
              <a:rPr lang="en-US" sz="1100" baseline="0" dirty="0" err="1"/>
              <a:t>fra</a:t>
            </a:r>
            <a:r>
              <a:rPr lang="en-US" sz="1100" baseline="0" dirty="0"/>
              <a:t> </a:t>
            </a:r>
            <a:r>
              <a:rPr lang="en-US" sz="1100" baseline="0" dirty="0" err="1"/>
              <a:t>personens</a:t>
            </a:r>
            <a:r>
              <a:rPr lang="en-US" sz="1100" baseline="0" dirty="0"/>
              <a:t> </a:t>
            </a:r>
            <a:r>
              <a:rPr lang="en-US" sz="1100" baseline="0" dirty="0" err="1"/>
              <a:t>normaltilstand</a:t>
            </a:r>
            <a:r>
              <a:rPr lang="en-US" sz="1100" baseline="0" dirty="0"/>
              <a:t> – den </a:t>
            </a:r>
            <a:r>
              <a:rPr lang="en-US" sz="1100" baseline="0" dirty="0" err="1"/>
              <a:t>må</a:t>
            </a:r>
            <a:r>
              <a:rPr lang="en-US" sz="1100" baseline="0" dirty="0"/>
              <a:t> </a:t>
            </a:r>
            <a:r>
              <a:rPr lang="en-US" sz="1100" baseline="0" dirty="0" err="1"/>
              <a:t>være</a:t>
            </a:r>
            <a:r>
              <a:rPr lang="en-US" sz="1100" baseline="0" dirty="0"/>
              <a:t> </a:t>
            </a:r>
            <a:r>
              <a:rPr lang="en-US" sz="1100" baseline="0" dirty="0" err="1"/>
              <a:t>unormal</a:t>
            </a:r>
            <a:r>
              <a:rPr lang="en-US" sz="1100" baseline="0" dirty="0"/>
              <a:t> for </a:t>
            </a:r>
            <a:r>
              <a:rPr lang="en-US" sz="1100" baseline="0" dirty="0" err="1"/>
              <a:t>personen</a:t>
            </a:r>
            <a:r>
              <a:rPr lang="en-US" sz="1100" baseline="0" dirty="0"/>
              <a:t>, </a:t>
            </a:r>
            <a:r>
              <a:rPr lang="en-US" sz="1100" baseline="0" dirty="0" err="1"/>
              <a:t>slik</a:t>
            </a:r>
            <a:r>
              <a:rPr lang="en-US" sz="1100" baseline="0" dirty="0"/>
              <a:t> vi </a:t>
            </a:r>
            <a:r>
              <a:rPr lang="en-US" sz="1100" baseline="0" dirty="0" err="1"/>
              <a:t>også</a:t>
            </a:r>
            <a:r>
              <a:rPr lang="en-US" sz="1100" baseline="0" dirty="0"/>
              <a:t> </a:t>
            </a:r>
            <a:r>
              <a:rPr lang="en-US" sz="1100" baseline="0" dirty="0" err="1"/>
              <a:t>snakket</a:t>
            </a:r>
            <a:r>
              <a:rPr lang="en-US" sz="1100" baseline="0" dirty="0"/>
              <a:t> om for </a:t>
            </a:r>
            <a:r>
              <a:rPr lang="en-US" sz="1100" baseline="0" dirty="0" err="1"/>
              <a:t>hypomani</a:t>
            </a:r>
            <a:r>
              <a:rPr lang="en-US" sz="1100" baseline="0" dirty="0"/>
              <a:t>. </a:t>
            </a:r>
            <a:r>
              <a:rPr lang="en-US" sz="1100" dirty="0" err="1"/>
              <a:t>Hvis</a:t>
            </a:r>
            <a:r>
              <a:rPr lang="en-US" sz="1100" dirty="0"/>
              <a:t> </a:t>
            </a:r>
            <a:r>
              <a:rPr lang="en-US" sz="1100" dirty="0" err="1"/>
              <a:t>en</a:t>
            </a:r>
            <a:r>
              <a:rPr lang="en-US" sz="1100" dirty="0"/>
              <a:t> persons </a:t>
            </a:r>
            <a:r>
              <a:rPr lang="en-US" sz="1100" dirty="0" err="1"/>
              <a:t>normaltilstand</a:t>
            </a:r>
            <a:r>
              <a:rPr lang="en-US" sz="1100" dirty="0"/>
              <a:t> er </a:t>
            </a:r>
            <a:r>
              <a:rPr lang="en-US" sz="1100" dirty="0" err="1"/>
              <a:t>å</a:t>
            </a:r>
            <a:r>
              <a:rPr lang="en-US" sz="1100" dirty="0"/>
              <a:t> </a:t>
            </a:r>
            <a:r>
              <a:rPr lang="en-US" sz="1100" dirty="0" err="1"/>
              <a:t>være</a:t>
            </a:r>
            <a:r>
              <a:rPr lang="en-US" sz="1100" dirty="0"/>
              <a:t> </a:t>
            </a:r>
            <a:r>
              <a:rPr lang="en-US" sz="1100" dirty="0" err="1"/>
              <a:t>nedstemt</a:t>
            </a:r>
            <a:r>
              <a:rPr lang="en-US" sz="1100" dirty="0"/>
              <a:t>, </a:t>
            </a:r>
            <a:r>
              <a:rPr lang="en-US" sz="1100" dirty="0" err="1"/>
              <a:t>negativ</a:t>
            </a:r>
            <a:r>
              <a:rPr lang="en-US" sz="1100" dirty="0"/>
              <a:t> </a:t>
            </a:r>
            <a:r>
              <a:rPr lang="en-US" sz="1100" dirty="0" err="1"/>
              <a:t>og</a:t>
            </a:r>
            <a:r>
              <a:rPr lang="en-US" sz="1100" dirty="0"/>
              <a:t> </a:t>
            </a:r>
            <a:r>
              <a:rPr lang="en-US" sz="1100" dirty="0" err="1"/>
              <a:t>pessimistisk</a:t>
            </a:r>
            <a:r>
              <a:rPr lang="en-US" sz="1100" dirty="0"/>
              <a:t> </a:t>
            </a:r>
            <a:r>
              <a:rPr lang="en-US" sz="1100" dirty="0" err="1"/>
              <a:t>osv</a:t>
            </a:r>
            <a:r>
              <a:rPr lang="en-US" sz="1100" dirty="0"/>
              <a:t>., </a:t>
            </a:r>
            <a:r>
              <a:rPr lang="en-US" sz="1100" dirty="0" err="1"/>
              <a:t>kan</a:t>
            </a:r>
            <a:r>
              <a:rPr lang="en-US" sz="1100" baseline="0" dirty="0"/>
              <a:t> </a:t>
            </a:r>
            <a:r>
              <a:rPr lang="en-US" sz="1100" baseline="0" dirty="0" err="1"/>
              <a:t>dette</a:t>
            </a:r>
            <a:r>
              <a:rPr lang="en-US" sz="1100" baseline="0" dirty="0"/>
              <a:t> handle om </a:t>
            </a:r>
            <a:r>
              <a:rPr lang="en-US" sz="1100" baseline="0" dirty="0" err="1"/>
              <a:t>personlighet</a:t>
            </a:r>
            <a:r>
              <a:rPr lang="en-US" sz="1100" baseline="0" dirty="0"/>
              <a:t>. Da </a:t>
            </a:r>
            <a:r>
              <a:rPr lang="en-US" sz="1100" baseline="0" dirty="0" err="1"/>
              <a:t>bruker</a:t>
            </a:r>
            <a:r>
              <a:rPr lang="en-US" sz="1100" baseline="0" dirty="0"/>
              <a:t> vi </a:t>
            </a:r>
            <a:r>
              <a:rPr lang="en-US" sz="1100" baseline="0" dirty="0" err="1"/>
              <a:t>andre</a:t>
            </a:r>
            <a:r>
              <a:rPr lang="en-US" sz="1100" baseline="0" dirty="0"/>
              <a:t> </a:t>
            </a:r>
            <a:r>
              <a:rPr lang="en-US" sz="1100" baseline="0" dirty="0" err="1"/>
              <a:t>diagnoser</a:t>
            </a:r>
            <a:r>
              <a:rPr lang="en-US" sz="1100" baseline="0" dirty="0"/>
              <a:t> </a:t>
            </a:r>
            <a:r>
              <a:rPr lang="en-US" sz="1100" baseline="0" dirty="0" err="1"/>
              <a:t>som</a:t>
            </a:r>
            <a:r>
              <a:rPr lang="en-US" sz="1100" baseline="0" dirty="0"/>
              <a:t> </a:t>
            </a:r>
            <a:r>
              <a:rPr lang="en-US" sz="1100" baseline="0" dirty="0" err="1"/>
              <a:t>dystymi</a:t>
            </a:r>
            <a:r>
              <a:rPr lang="en-US" sz="1100" baseline="0" dirty="0"/>
              <a:t>.</a:t>
            </a:r>
            <a:endParaRPr lang="en-US" sz="1100" dirty="0"/>
          </a:p>
          <a:p>
            <a:pPr marL="171450" marR="0" lvl="0" indent="-171450" algn="l" defTabSz="914400" rtl="0" eaLnBrk="1" fontAlgn="auto" latinLnBrk="0" hangingPunct="1">
              <a:lnSpc>
                <a:spcPct val="100000"/>
              </a:lnSpc>
              <a:spcBef>
                <a:spcPct val="0"/>
              </a:spcBef>
              <a:spcAft>
                <a:spcPts val="0"/>
              </a:spcAft>
              <a:buClrTx/>
              <a:buSzTx/>
              <a:buFontTx/>
              <a:buChar char="-"/>
              <a:tabLst/>
              <a:defRPr/>
            </a:pPr>
            <a:r>
              <a:rPr lang="en-US" sz="1100" b="0" u="sng" dirty="0" err="1"/>
              <a:t>Depresjon</a:t>
            </a:r>
            <a:r>
              <a:rPr lang="en-US" sz="1100" b="0" u="sng" dirty="0"/>
              <a:t> er </a:t>
            </a:r>
            <a:r>
              <a:rPr lang="en-US" sz="1100" b="0" u="sng" dirty="0" err="1"/>
              <a:t>en</a:t>
            </a:r>
            <a:r>
              <a:rPr lang="en-US" sz="1100" b="0" u="sng" dirty="0"/>
              <a:t> </a:t>
            </a:r>
            <a:r>
              <a:rPr lang="en-US" sz="1100" b="0" u="sng" dirty="0" err="1"/>
              <a:t>midlertidig</a:t>
            </a:r>
            <a:r>
              <a:rPr lang="en-US" sz="1100" b="0" u="sng" dirty="0"/>
              <a:t> </a:t>
            </a:r>
            <a:r>
              <a:rPr lang="en-US" sz="1100" b="0" u="sng" dirty="0" err="1"/>
              <a:t>tilstand</a:t>
            </a:r>
            <a:r>
              <a:rPr lang="en-US" sz="1100" b="0" u="sng" dirty="0"/>
              <a:t>. </a:t>
            </a:r>
            <a:r>
              <a:rPr lang="en-US" sz="1100" dirty="0" err="1"/>
              <a:t>Depresjoner</a:t>
            </a:r>
            <a:r>
              <a:rPr lang="en-US" sz="1100" dirty="0"/>
              <a:t> </a:t>
            </a:r>
            <a:r>
              <a:rPr lang="en-US" sz="1100" dirty="0" err="1"/>
              <a:t>går</a:t>
            </a:r>
            <a:r>
              <a:rPr lang="en-US" sz="1100" dirty="0"/>
              <a:t> over. Det er </a:t>
            </a:r>
            <a:r>
              <a:rPr lang="en-US" sz="1100" dirty="0" err="1"/>
              <a:t>vanskelig</a:t>
            </a:r>
            <a:r>
              <a:rPr lang="en-US" sz="1100" dirty="0"/>
              <a:t> </a:t>
            </a:r>
            <a:r>
              <a:rPr lang="en-US" sz="1100" dirty="0" err="1"/>
              <a:t>å</a:t>
            </a:r>
            <a:r>
              <a:rPr lang="en-US" sz="1100" dirty="0"/>
              <a:t> </a:t>
            </a:r>
            <a:r>
              <a:rPr lang="en-US" sz="1100" dirty="0" err="1"/>
              <a:t>skjønne</a:t>
            </a:r>
            <a:r>
              <a:rPr lang="en-US" sz="1100" dirty="0"/>
              <a:t> </a:t>
            </a:r>
            <a:r>
              <a:rPr lang="en-US" sz="1100" dirty="0" err="1"/>
              <a:t>dette</a:t>
            </a:r>
            <a:r>
              <a:rPr lang="en-US" sz="1100" dirty="0"/>
              <a:t> </a:t>
            </a:r>
            <a:r>
              <a:rPr lang="en-US" sz="1100" dirty="0" err="1"/>
              <a:t>første</a:t>
            </a:r>
            <a:r>
              <a:rPr lang="en-US" sz="1100" dirty="0"/>
              <a:t> gang man er </a:t>
            </a:r>
            <a:r>
              <a:rPr lang="en-US" sz="1100" dirty="0" err="1"/>
              <a:t>ordentlig</a:t>
            </a:r>
            <a:r>
              <a:rPr lang="en-US" sz="1100" dirty="0"/>
              <a:t> </a:t>
            </a:r>
            <a:r>
              <a:rPr lang="en-US" sz="1100" dirty="0" err="1"/>
              <a:t>deprimert</a:t>
            </a:r>
            <a:r>
              <a:rPr lang="en-US" sz="1100" dirty="0"/>
              <a:t>. </a:t>
            </a:r>
            <a:r>
              <a:rPr lang="en-US" sz="1100" dirty="0" err="1"/>
              <a:t>Når</a:t>
            </a:r>
            <a:r>
              <a:rPr lang="en-US" sz="1100" dirty="0"/>
              <a:t> </a:t>
            </a:r>
            <a:r>
              <a:rPr lang="en-US" sz="1100" dirty="0" err="1"/>
              <a:t>en</a:t>
            </a:r>
            <a:r>
              <a:rPr lang="en-US" sz="1100" dirty="0"/>
              <a:t> </a:t>
            </a:r>
            <a:r>
              <a:rPr lang="en-US" sz="1100" dirty="0" err="1"/>
              <a:t>depresjon</a:t>
            </a:r>
            <a:r>
              <a:rPr lang="en-US" sz="1100" dirty="0"/>
              <a:t> </a:t>
            </a:r>
            <a:r>
              <a:rPr lang="en-US" sz="1100" dirty="0" err="1"/>
              <a:t>har</a:t>
            </a:r>
            <a:r>
              <a:rPr lang="en-US" sz="1100" dirty="0"/>
              <a:t> </a:t>
            </a:r>
            <a:r>
              <a:rPr lang="en-US" sz="1100" dirty="0" err="1"/>
              <a:t>vart</a:t>
            </a:r>
            <a:r>
              <a:rPr lang="en-US" sz="1100" baseline="0" dirty="0"/>
              <a:t> </a:t>
            </a:r>
            <a:r>
              <a:rPr lang="en-US" sz="1100" baseline="0" dirty="0" err="1"/>
              <a:t>i</a:t>
            </a:r>
            <a:r>
              <a:rPr lang="en-US" sz="1100" baseline="0" dirty="0"/>
              <a:t> </a:t>
            </a:r>
            <a:r>
              <a:rPr lang="en-US" sz="1100" baseline="0" dirty="0" err="1"/>
              <a:t>flere</a:t>
            </a:r>
            <a:r>
              <a:rPr lang="en-US" sz="1100" baseline="0" dirty="0"/>
              <a:t> </a:t>
            </a:r>
            <a:r>
              <a:rPr lang="en-US" sz="1100" baseline="0" dirty="0" err="1"/>
              <a:t>måneder</a:t>
            </a:r>
            <a:r>
              <a:rPr lang="en-US" sz="1100" baseline="0" dirty="0"/>
              <a:t>, er det </a:t>
            </a:r>
            <a:r>
              <a:rPr lang="en-US" sz="1100" baseline="0" dirty="0" err="1"/>
              <a:t>lett</a:t>
            </a:r>
            <a:r>
              <a:rPr lang="en-US" sz="1100" baseline="0" dirty="0"/>
              <a:t> </a:t>
            </a:r>
            <a:r>
              <a:rPr lang="en-US" sz="1100" baseline="0" dirty="0" err="1"/>
              <a:t>å</a:t>
            </a:r>
            <a:r>
              <a:rPr lang="en-US" sz="1100" baseline="0" dirty="0"/>
              <a:t> </a:t>
            </a:r>
            <a:r>
              <a:rPr lang="en-US" sz="1100" baseline="0" dirty="0" err="1"/>
              <a:t>miste</a:t>
            </a:r>
            <a:r>
              <a:rPr lang="en-US" sz="1100" baseline="0" dirty="0"/>
              <a:t> alt </a:t>
            </a:r>
            <a:r>
              <a:rPr lang="en-US" sz="1100" baseline="0" dirty="0" err="1"/>
              <a:t>håp</a:t>
            </a:r>
            <a:r>
              <a:rPr lang="en-US" sz="1100" baseline="0" dirty="0"/>
              <a:t> om </a:t>
            </a:r>
            <a:r>
              <a:rPr lang="en-US" sz="1100" baseline="0" dirty="0" err="1"/>
              <a:t>å</a:t>
            </a:r>
            <a:r>
              <a:rPr lang="en-US" sz="1100" baseline="0" dirty="0"/>
              <a:t> </a:t>
            </a:r>
            <a:r>
              <a:rPr lang="en-US" sz="1100" baseline="0" dirty="0" err="1"/>
              <a:t>bli</a:t>
            </a:r>
            <a:r>
              <a:rPr lang="en-US" sz="1100" baseline="0" dirty="0"/>
              <a:t> </a:t>
            </a:r>
            <a:r>
              <a:rPr lang="en-US" sz="1100" baseline="0" dirty="0" err="1"/>
              <a:t>sitt</a:t>
            </a:r>
            <a:r>
              <a:rPr lang="en-US" sz="1100" baseline="0" dirty="0"/>
              <a:t> </a:t>
            </a:r>
            <a:r>
              <a:rPr lang="en-US" sz="1100" baseline="0" dirty="0" err="1"/>
              <a:t>gamle</a:t>
            </a:r>
            <a:r>
              <a:rPr lang="en-US" sz="1100" baseline="0" dirty="0"/>
              <a:t> </a:t>
            </a:r>
            <a:r>
              <a:rPr lang="en-US" sz="1100" baseline="0" dirty="0" err="1"/>
              <a:t>jeg</a:t>
            </a:r>
            <a:r>
              <a:rPr lang="en-US" sz="1100" baseline="0" dirty="0"/>
              <a:t> </a:t>
            </a:r>
            <a:r>
              <a:rPr lang="en-US" sz="1100" baseline="0" dirty="0" err="1"/>
              <a:t>igjen</a:t>
            </a:r>
            <a:r>
              <a:rPr lang="en-US" sz="1100" baseline="0" dirty="0"/>
              <a:t>. Man </a:t>
            </a:r>
            <a:r>
              <a:rPr lang="en-US" sz="1100" baseline="0" dirty="0" err="1"/>
              <a:t>kan</a:t>
            </a:r>
            <a:r>
              <a:rPr lang="en-US" sz="1100" baseline="0" dirty="0"/>
              <a:t> </a:t>
            </a:r>
            <a:r>
              <a:rPr lang="en-US" sz="1100" baseline="0" dirty="0" err="1"/>
              <a:t>tenke</a:t>
            </a:r>
            <a:r>
              <a:rPr lang="en-US" sz="1100" baseline="0" dirty="0"/>
              <a:t> at </a:t>
            </a:r>
            <a:r>
              <a:rPr lang="en-US" sz="1100" baseline="0" dirty="0" err="1"/>
              <a:t>tilstanden</a:t>
            </a:r>
            <a:r>
              <a:rPr lang="en-US" sz="1100" baseline="0" dirty="0"/>
              <a:t> er </a:t>
            </a:r>
            <a:r>
              <a:rPr lang="en-US" sz="1100" baseline="0" dirty="0" err="1"/>
              <a:t>varig</a:t>
            </a:r>
            <a:r>
              <a:rPr lang="en-US" sz="1100" baseline="0" dirty="0"/>
              <a:t>. </a:t>
            </a:r>
            <a:r>
              <a:rPr lang="en-US" sz="1100" baseline="0" dirty="0" err="1"/>
              <a:t>Første</a:t>
            </a:r>
            <a:r>
              <a:rPr lang="en-US" sz="1100" baseline="0" dirty="0"/>
              <a:t> </a:t>
            </a:r>
            <a:r>
              <a:rPr lang="en-US" sz="1100" baseline="0" dirty="0" err="1"/>
              <a:t>alvorlige</a:t>
            </a:r>
            <a:r>
              <a:rPr lang="en-US" sz="1100" baseline="0" dirty="0"/>
              <a:t> </a:t>
            </a:r>
            <a:r>
              <a:rPr lang="en-US" sz="1100" baseline="0" dirty="0" err="1"/>
              <a:t>depresjon</a:t>
            </a:r>
            <a:r>
              <a:rPr lang="en-US" sz="1100" baseline="0" dirty="0"/>
              <a:t> er </a:t>
            </a:r>
            <a:r>
              <a:rPr lang="en-US" sz="1100" baseline="0" dirty="0" err="1"/>
              <a:t>en</a:t>
            </a:r>
            <a:r>
              <a:rPr lang="en-US" sz="1100" baseline="0" dirty="0"/>
              <a:t> </a:t>
            </a:r>
            <a:r>
              <a:rPr lang="en-US" sz="1100" baseline="0" dirty="0" err="1"/>
              <a:t>høyrisikoperiode</a:t>
            </a:r>
            <a:r>
              <a:rPr lang="en-US" sz="1100" baseline="0" dirty="0"/>
              <a:t> for </a:t>
            </a:r>
            <a:r>
              <a:rPr lang="en-US" sz="1100" baseline="0" dirty="0" err="1"/>
              <a:t>selvmord</a:t>
            </a:r>
            <a:r>
              <a:rPr lang="en-US" sz="1100" baseline="0" dirty="0"/>
              <a:t> </a:t>
            </a:r>
            <a:r>
              <a:rPr lang="en-US" sz="1100" baseline="0" dirty="0" err="1"/>
              <a:t>og</a:t>
            </a:r>
            <a:r>
              <a:rPr lang="en-US" sz="1100" baseline="0" dirty="0"/>
              <a:t> </a:t>
            </a:r>
            <a:r>
              <a:rPr lang="en-US" sz="1100" baseline="0" dirty="0" err="1"/>
              <a:t>selvmordsforsøk</a:t>
            </a:r>
            <a:r>
              <a:rPr lang="en-US" sz="1100" baseline="0" dirty="0"/>
              <a:t>. </a:t>
            </a:r>
            <a:endParaRPr lang="nb-NO" altLang="nb-NO" sz="1100" dirty="0"/>
          </a:p>
        </p:txBody>
      </p:sp>
      <p:sp>
        <p:nvSpPr>
          <p:cNvPr id="31748" name="Plassholder for lysbildenumm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30F031FE-FC4C-46E7-9D2B-3B1C5B465552}" type="slidenum">
              <a:rPr lang="nb-NO" altLang="nb-NO" smtClean="0">
                <a:latin typeface="Arial" charset="0"/>
              </a:rPr>
              <a:pPr fontAlgn="base">
                <a:spcBef>
                  <a:spcPct val="0"/>
                </a:spcBef>
                <a:spcAft>
                  <a:spcPct val="0"/>
                </a:spcAft>
                <a:defRPr/>
              </a:pPr>
              <a:t>18</a:t>
            </a:fld>
            <a:endParaRPr lang="nb-NO" altLang="nb-NO">
              <a:latin typeface="Arial" charset="0"/>
            </a:endParaRPr>
          </a:p>
        </p:txBody>
      </p:sp>
    </p:spTree>
    <p:extLst>
      <p:ext uri="{BB962C8B-B14F-4D97-AF65-F5344CB8AC3E}">
        <p14:creationId xmlns:p14="http://schemas.microsoft.com/office/powerpoint/2010/main" val="33109077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590550" y="1144588"/>
            <a:ext cx="5484813" cy="3084512"/>
          </a:xfrm>
        </p:spPr>
      </p:sp>
      <p:sp>
        <p:nvSpPr>
          <p:cNvPr id="3" name="Plassholder for notater 2"/>
          <p:cNvSpPr>
            <a:spLocks noGrp="1"/>
          </p:cNvSpPr>
          <p:nvPr>
            <p:ph type="body" idx="1"/>
          </p:nvPr>
        </p:nvSpPr>
        <p:spPr/>
        <p:txBody>
          <a:bodyPr/>
          <a:lstStyle/>
          <a:p>
            <a:r>
              <a:rPr lang="nb-NO" dirty="0"/>
              <a:t>FILM</a:t>
            </a:r>
          </a:p>
          <a:p>
            <a:pPr marL="0" marR="0" lvl="0" indent="0" algn="l" defTabSz="914400" rtl="0" eaLnBrk="1" fontAlgn="auto" latinLnBrk="0" hangingPunct="1">
              <a:lnSpc>
                <a:spcPct val="100000"/>
              </a:lnSpc>
              <a:spcBef>
                <a:spcPts val="0"/>
              </a:spcBef>
              <a:spcAft>
                <a:spcPts val="0"/>
              </a:spcAft>
              <a:buClrTx/>
              <a:buSzTx/>
              <a:buFontTx/>
              <a:buNone/>
              <a:tabLst/>
              <a:defRPr/>
            </a:pPr>
            <a:r>
              <a:rPr lang="nb-NO" i="1" baseline="0" dirty="0"/>
              <a:t>Varighet: 04.18 min</a:t>
            </a:r>
            <a:endParaRPr lang="nb-NO" i="1" dirty="0"/>
          </a:p>
          <a:p>
            <a:endParaRPr lang="nb-NO" i="1" dirty="0"/>
          </a:p>
          <a:p>
            <a:endParaRPr lang="nb-NO" dirty="0"/>
          </a:p>
          <a:p>
            <a:endParaRPr lang="nb-NO" dirty="0"/>
          </a:p>
        </p:txBody>
      </p:sp>
      <p:sp>
        <p:nvSpPr>
          <p:cNvPr id="4" name="Plassholder for lysbildenummer 3"/>
          <p:cNvSpPr>
            <a:spLocks noGrp="1"/>
          </p:cNvSpPr>
          <p:nvPr>
            <p:ph type="sldNum" sz="quarter" idx="10"/>
          </p:nvPr>
        </p:nvSpPr>
        <p:spPr/>
        <p:txBody>
          <a:bodyPr/>
          <a:lstStyle/>
          <a:p>
            <a:fld id="{4C7CF169-FE1F-437A-B97B-C7CBAFA0B0AA}" type="slidenum">
              <a:rPr lang="nb-NO" smtClean="0"/>
              <a:t>19</a:t>
            </a:fld>
            <a:endParaRPr lang="nb-NO"/>
          </a:p>
        </p:txBody>
      </p:sp>
    </p:spTree>
    <p:extLst>
      <p:ext uri="{BB962C8B-B14F-4D97-AF65-F5344CB8AC3E}">
        <p14:creationId xmlns:p14="http://schemas.microsoft.com/office/powerpoint/2010/main" val="4456902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592138" y="1144588"/>
            <a:ext cx="5486400" cy="3086100"/>
          </a:xfrm>
        </p:spPr>
      </p:sp>
      <p:sp>
        <p:nvSpPr>
          <p:cNvPr id="3" name="Plassholder for notater 2"/>
          <p:cNvSpPr>
            <a:spLocks noGrp="1"/>
          </p:cNvSpPr>
          <p:nvPr>
            <p:ph type="body" idx="1"/>
          </p:nvPr>
        </p:nvSpPr>
        <p:spPr/>
        <p:txBody>
          <a:bodyPr/>
          <a:lstStyle/>
          <a:p>
            <a:r>
              <a:rPr lang="nb-NO" sz="1100" b="1" i="0" dirty="0"/>
              <a:t>Tekst: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sz="1100" b="0" i="0" dirty="0"/>
              <a:t>Denne første </a:t>
            </a:r>
            <a:r>
              <a:rPr lang="nb-NO" sz="1100" b="0" i="0" dirty="0" err="1"/>
              <a:t>kursgangen</a:t>
            </a:r>
            <a:r>
              <a:rPr lang="nb-NO" sz="1100" b="0" i="0" dirty="0"/>
              <a:t> inneholder svært mye informasjon. Vi vil forsøke å gi dere et innblikk i noe av den kunnskapen som formidles til deltagerne på kurs for personer med bipolar lidelse (Bipolarkurs). Det blir pauser underveis.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b="0" i="0" dirty="0"/>
              <a:t>Vi skal i dag snakke om pårørendes rolle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b="0" i="0" dirty="0"/>
              <a:t>Hvem som regnes som pårørende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b="0" i="0" dirty="0"/>
              <a:t>Pårørendes rettigheter</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sz="1100" b="0" i="0" dirty="0"/>
              <a:t>Og om bipolar lidelse og behandling</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b-NO" sz="1100" i="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sz="1100" i="0" dirty="0"/>
              <a:t>Neste gang blir det mest fokus på dere som pårørende og det blir også mer tid til dialog. På slutten av </a:t>
            </a:r>
            <a:r>
              <a:rPr lang="nb-NO" sz="1100" i="0" dirty="0" err="1"/>
              <a:t>kursgang</a:t>
            </a:r>
            <a:r>
              <a:rPr lang="nb-NO" sz="1100" i="0" dirty="0"/>
              <a:t> 2 vil det komme en person som selv har bipolar lidelse. Vedkommende vil dele egne erfaringer med lidelsen, og formidle betydningen av pårørende. </a:t>
            </a:r>
            <a:endParaRPr lang="nb-NO" sz="1100" i="0"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sz="1100" i="0" dirty="0"/>
              <a:t>I løpet av kurset vil du få muligheten</a:t>
            </a:r>
            <a:r>
              <a:rPr lang="nb-NO" sz="1100" i="0" baseline="0" dirty="0"/>
              <a:t> til å d</a:t>
            </a:r>
            <a:r>
              <a:rPr lang="nb-NO" sz="1100" i="0" dirty="0"/>
              <a:t>ele erfaringer med andre som er i en lignende situasjon. Vi vil sette av tid til summegrupper. Du</a:t>
            </a:r>
            <a:r>
              <a:rPr lang="nb-NO" sz="1100" i="0" baseline="0" dirty="0"/>
              <a:t> bestemmer selv om du vil si noe. Det er viktig å si at det som deles i dette rommet holdes her. </a:t>
            </a:r>
          </a:p>
          <a:p>
            <a:pPr marL="0" indent="0">
              <a:buFontTx/>
              <a:buNone/>
            </a:pPr>
            <a:endParaRPr lang="nb-NO" sz="1100" i="0" dirty="0"/>
          </a:p>
          <a:p>
            <a:endParaRPr lang="nb-NO" sz="1100" dirty="0"/>
          </a:p>
        </p:txBody>
      </p:sp>
      <p:sp>
        <p:nvSpPr>
          <p:cNvPr id="4" name="Plassholder for lysbildenummer 3"/>
          <p:cNvSpPr>
            <a:spLocks noGrp="1"/>
          </p:cNvSpPr>
          <p:nvPr>
            <p:ph type="sldNum" sz="quarter" idx="10"/>
          </p:nvPr>
        </p:nvSpPr>
        <p:spPr/>
        <p:txBody>
          <a:bodyPr/>
          <a:lstStyle/>
          <a:p>
            <a:fld id="{8246DF54-1510-4169-BBE1-14EB2116B6CE}" type="slidenum">
              <a:rPr lang="nb-NO" smtClean="0"/>
              <a:t>2</a:t>
            </a:fld>
            <a:endParaRPr lang="nb-NO" dirty="0"/>
          </a:p>
        </p:txBody>
      </p:sp>
    </p:spTree>
    <p:extLst>
      <p:ext uri="{BB962C8B-B14F-4D97-AF65-F5344CB8AC3E}">
        <p14:creationId xmlns:p14="http://schemas.microsoft.com/office/powerpoint/2010/main" val="28009937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1" name="Rectangle 1031"/>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Verdana" panose="020B0604030504040204" pitchFamily="34" charset="0"/>
              </a:defRPr>
            </a:lvl1pPr>
            <a:lvl2pPr marL="742950" indent="-285750" eaLnBrk="0" hangingPunct="0">
              <a:defRPr sz="1400">
                <a:solidFill>
                  <a:schemeClr val="tx1"/>
                </a:solidFill>
                <a:latin typeface="Verdana" panose="020B0604030504040204" pitchFamily="34" charset="0"/>
              </a:defRPr>
            </a:lvl2pPr>
            <a:lvl3pPr marL="1143000" indent="-228600" eaLnBrk="0" hangingPunct="0">
              <a:defRPr sz="1400">
                <a:solidFill>
                  <a:schemeClr val="tx1"/>
                </a:solidFill>
                <a:latin typeface="Verdana" panose="020B0604030504040204" pitchFamily="34" charset="0"/>
              </a:defRPr>
            </a:lvl3pPr>
            <a:lvl4pPr marL="1600200" indent="-228600" eaLnBrk="0" hangingPunct="0">
              <a:defRPr sz="1400">
                <a:solidFill>
                  <a:schemeClr val="tx1"/>
                </a:solidFill>
                <a:latin typeface="Verdana" panose="020B0604030504040204" pitchFamily="34" charset="0"/>
              </a:defRPr>
            </a:lvl4pPr>
            <a:lvl5pPr marL="2057400" indent="-228600" eaLnBrk="0" hangingPunct="0">
              <a:defRPr sz="1400">
                <a:solidFill>
                  <a:schemeClr val="tx1"/>
                </a:solidFill>
                <a:latin typeface="Verdana" panose="020B0604030504040204" pitchFamily="34" charset="0"/>
              </a:defRPr>
            </a:lvl5pPr>
            <a:lvl6pPr marL="2514600" indent="-228600" eaLnBrk="0" fontAlgn="base" hangingPunct="0">
              <a:spcBef>
                <a:spcPct val="20000"/>
              </a:spcBef>
              <a:spcAft>
                <a:spcPct val="0"/>
              </a:spcAft>
              <a:buClr>
                <a:srgbClr val="86B1DB"/>
              </a:buClr>
              <a:defRPr sz="1400">
                <a:solidFill>
                  <a:schemeClr val="tx1"/>
                </a:solidFill>
                <a:latin typeface="Verdana" panose="020B0604030504040204" pitchFamily="34" charset="0"/>
              </a:defRPr>
            </a:lvl6pPr>
            <a:lvl7pPr marL="2971800" indent="-228600" eaLnBrk="0" fontAlgn="base" hangingPunct="0">
              <a:spcBef>
                <a:spcPct val="20000"/>
              </a:spcBef>
              <a:spcAft>
                <a:spcPct val="0"/>
              </a:spcAft>
              <a:buClr>
                <a:srgbClr val="86B1DB"/>
              </a:buClr>
              <a:defRPr sz="1400">
                <a:solidFill>
                  <a:schemeClr val="tx1"/>
                </a:solidFill>
                <a:latin typeface="Verdana" panose="020B0604030504040204" pitchFamily="34" charset="0"/>
              </a:defRPr>
            </a:lvl7pPr>
            <a:lvl8pPr marL="3429000" indent="-228600" eaLnBrk="0" fontAlgn="base" hangingPunct="0">
              <a:spcBef>
                <a:spcPct val="20000"/>
              </a:spcBef>
              <a:spcAft>
                <a:spcPct val="0"/>
              </a:spcAft>
              <a:buClr>
                <a:srgbClr val="86B1DB"/>
              </a:buClr>
              <a:defRPr sz="1400">
                <a:solidFill>
                  <a:schemeClr val="tx1"/>
                </a:solidFill>
                <a:latin typeface="Verdana" panose="020B0604030504040204" pitchFamily="34" charset="0"/>
              </a:defRPr>
            </a:lvl8pPr>
            <a:lvl9pPr marL="3886200" indent="-228600" eaLnBrk="0" fontAlgn="base" hangingPunct="0">
              <a:spcBef>
                <a:spcPct val="20000"/>
              </a:spcBef>
              <a:spcAft>
                <a:spcPct val="0"/>
              </a:spcAft>
              <a:buClr>
                <a:srgbClr val="86B1DB"/>
              </a:buClr>
              <a:defRPr sz="1400">
                <a:solidFill>
                  <a:schemeClr val="tx1"/>
                </a:solidFill>
                <a:latin typeface="Verdana" panose="020B0604030504040204" pitchFamily="34" charset="0"/>
              </a:defRPr>
            </a:lvl9pPr>
          </a:lstStyle>
          <a:p>
            <a:pPr eaLnBrk="1" hangingPunct="1"/>
            <a:fld id="{84DF8833-D619-4A99-A5C3-A89F62616C21}" type="slidenum">
              <a:rPr lang="nb-NO" altLang="nb-NO" sz="1200"/>
              <a:pPr eaLnBrk="1" hangingPunct="1"/>
              <a:t>20</a:t>
            </a:fld>
            <a:endParaRPr lang="nb-NO" altLang="nb-NO" sz="1200"/>
          </a:p>
        </p:txBody>
      </p:sp>
      <p:sp>
        <p:nvSpPr>
          <p:cNvPr id="94212" name="Rectangle 2"/>
          <p:cNvSpPr>
            <a:spLocks noGrp="1" noRot="1" noChangeAspect="1" noChangeArrowheads="1" noTextEdit="1"/>
          </p:cNvSpPr>
          <p:nvPr>
            <p:ph type="sldImg"/>
          </p:nvPr>
        </p:nvSpPr>
        <p:spPr bwMode="auto">
          <a:xfrm>
            <a:off x="590550" y="1144588"/>
            <a:ext cx="5484813"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eaLnBrk="1" hangingPunct="1">
              <a:spcBef>
                <a:spcPct val="0"/>
              </a:spcBef>
              <a:buFontTx/>
              <a:buNone/>
            </a:pPr>
            <a:r>
              <a:rPr lang="nb-NO" altLang="nb-NO" sz="1100" b="1" dirty="0"/>
              <a:t>Tekst: </a:t>
            </a:r>
          </a:p>
          <a:p>
            <a:pPr marL="0" indent="0" eaLnBrk="1" hangingPunct="1">
              <a:spcBef>
                <a:spcPct val="0"/>
              </a:spcBef>
              <a:buFontTx/>
              <a:buNone/>
            </a:pPr>
            <a:r>
              <a:rPr lang="nb-NO" altLang="nb-NO" sz="1100" dirty="0"/>
              <a:t>Depresjon er en psykisk sykdom som går til angrep på selvet,</a:t>
            </a:r>
            <a:r>
              <a:rPr lang="nb-NO" altLang="nb-NO" sz="1100" baseline="0" dirty="0"/>
              <a:t> altså den grunnleggende opplevelsen av hvem vi er. </a:t>
            </a:r>
            <a:r>
              <a:rPr lang="nb-NO" altLang="nb-NO" sz="1100" dirty="0"/>
              <a:t>På samme måte som man kan komme inn i en manispiral,</a:t>
            </a:r>
            <a:r>
              <a:rPr lang="nb-NO" altLang="nb-NO" sz="1100" baseline="0" dirty="0"/>
              <a:t> kan man komme inn i en depresjonsspiral </a:t>
            </a:r>
            <a:r>
              <a:rPr lang="nb-NO" altLang="nb-NO" sz="1100" dirty="0"/>
              <a:t>der tankeprosesser, tankeinnhold, følelser og atferd forsterker hverandre gjensidig. </a:t>
            </a:r>
          </a:p>
          <a:p>
            <a:pPr marL="0" indent="0" eaLnBrk="1" hangingPunct="1">
              <a:spcBef>
                <a:spcPct val="0"/>
              </a:spcBef>
              <a:buFontTx/>
              <a:buNone/>
            </a:pPr>
            <a:endParaRPr lang="nb-NO" altLang="nb-NO" sz="1100" dirty="0"/>
          </a:p>
          <a:p>
            <a:pPr marL="171450" indent="-171450">
              <a:spcBef>
                <a:spcPct val="0"/>
              </a:spcBef>
              <a:buClrTx/>
              <a:buFontTx/>
              <a:buChar char="-"/>
            </a:pPr>
            <a:r>
              <a:rPr lang="nb-NO" altLang="nb-NO" sz="1100" b="0" u="sng" dirty="0"/>
              <a:t>Tankeprosesser: </a:t>
            </a:r>
            <a:r>
              <a:rPr lang="nb-NO" altLang="nb-NO" sz="1100" baseline="0" dirty="0">
                <a:latin typeface="+mn-lt"/>
              </a:rPr>
              <a:t>Man t</a:t>
            </a:r>
            <a:r>
              <a:rPr lang="nb-NO" altLang="nb-NO" sz="1100" dirty="0">
                <a:latin typeface="+mn-lt"/>
              </a:rPr>
              <a:t>enker saktere, får redusert</a:t>
            </a:r>
            <a:r>
              <a:rPr lang="nb-NO" altLang="nb-NO" sz="1100" baseline="0" dirty="0">
                <a:latin typeface="+mn-lt"/>
              </a:rPr>
              <a:t> </a:t>
            </a:r>
            <a:r>
              <a:rPr lang="nb-NO" altLang="nb-NO" sz="1100" dirty="0">
                <a:latin typeface="+mn-lt"/>
              </a:rPr>
              <a:t>konsentrasjon, oppmerksomhet, utholdenhet, kan bli ubesluttsom, og</a:t>
            </a:r>
            <a:r>
              <a:rPr lang="nb-NO" altLang="nb-NO" sz="1100" baseline="0" dirty="0">
                <a:latin typeface="+mn-lt"/>
              </a:rPr>
              <a:t> legge merke til og huske det negative. Læringsevnen og hukommelsen svekkes. </a:t>
            </a:r>
            <a:endParaRPr lang="nb-NO" altLang="nb-NO" sz="1100" baseline="0" dirty="0"/>
          </a:p>
          <a:p>
            <a:pPr marL="171450" indent="-171450" eaLnBrk="1" hangingPunct="1">
              <a:spcBef>
                <a:spcPct val="0"/>
              </a:spcBef>
              <a:buFontTx/>
              <a:buChar char="-"/>
            </a:pPr>
            <a:r>
              <a:rPr lang="nb-NO" altLang="nb-NO" sz="1100" b="0" u="sng" baseline="0" dirty="0"/>
              <a:t>Tankeinnhold: </a:t>
            </a:r>
          </a:p>
          <a:p>
            <a:pPr marL="628650" lvl="1" indent="-171450" eaLnBrk="1" hangingPunct="1">
              <a:spcBef>
                <a:spcPct val="0"/>
              </a:spcBef>
              <a:buFontTx/>
              <a:buChar char="-"/>
            </a:pPr>
            <a:r>
              <a:rPr lang="nb-NO" altLang="nb-NO" sz="1100" baseline="0" dirty="0"/>
              <a:t>Når man er deprimert er det som om man opprettholder normale forventninger og krav til seg selv, til tross for at man er deprimert og har redusert kapasitet. Man kritiserer seg selv for ikke å klare å fungere på normal måte. Gapet mellom normal og depressiv fungering gjør at man føler at man ikke er bra nok, ikke strekker til, kommer til kort, skuffer, svikter, feiler. </a:t>
            </a:r>
          </a:p>
          <a:p>
            <a:pPr marL="628650" lvl="1" indent="-171450" eaLnBrk="1" hangingPunct="1">
              <a:spcBef>
                <a:spcPct val="0"/>
              </a:spcBef>
              <a:buFontTx/>
              <a:buChar char="-"/>
            </a:pPr>
            <a:r>
              <a:rPr lang="nb-NO" altLang="nb-NO" sz="1100" baseline="0" dirty="0"/>
              <a:t>Selvfølelsen/opplevelsen av egenverdi rammes (skam). Man tenker at man «burde» ha gjort og «må» gjøre ting for å være bra nok (skyldfølelse som rammer selvfølelsen). </a:t>
            </a:r>
          </a:p>
          <a:p>
            <a:pPr marL="628650" lvl="1" indent="-171450" eaLnBrk="1" hangingPunct="1">
              <a:spcBef>
                <a:spcPct val="0"/>
              </a:spcBef>
              <a:buFontTx/>
              <a:buChar char="-"/>
            </a:pPr>
            <a:r>
              <a:rPr lang="nb-NO" altLang="nb-NO" sz="1100" baseline="0" dirty="0"/>
              <a:t>Selvkritiskheten gjenspeiles også i hvordan man tenker at andre opplever en. Følelser av utilstrekkelighet/udugelighet mørklegger tankene både om fortid, nåtid og framtid (pessimisme). </a:t>
            </a:r>
          </a:p>
          <a:p>
            <a:pPr marL="171450" indent="-171450" eaLnBrk="1" hangingPunct="1">
              <a:spcBef>
                <a:spcPct val="0"/>
              </a:spcBef>
              <a:buFontTx/>
              <a:buChar char="-"/>
            </a:pPr>
            <a:r>
              <a:rPr lang="nb-NO" altLang="nb-NO" sz="1100" b="0" u="sng" baseline="0" dirty="0"/>
              <a:t>Følelser: </a:t>
            </a:r>
            <a:r>
              <a:rPr lang="nb-NO" altLang="nb-NO" sz="1100" baseline="0" dirty="0"/>
              <a:t>Det er viktig å understreke at depresjoner kan oppleves forskjellig. Noen ganger oppleves sterke følelser som tristhet, mens andre ganger oppleves fravær av følelser i form av likegyldighet, følelsesflathet, apati og tomhet. Da kan alt føles meningsløst. Hva vi føler påvirker tenkningen og motsatt.</a:t>
            </a:r>
          </a:p>
          <a:p>
            <a:pPr marL="171450" indent="-171450" eaLnBrk="1" hangingPunct="1">
              <a:spcBef>
                <a:spcPct val="0"/>
              </a:spcBef>
              <a:buFontTx/>
              <a:buChar char="-"/>
            </a:pPr>
            <a:r>
              <a:rPr lang="nb-NO" altLang="nb-NO" sz="1100" b="0" u="sng" baseline="0" dirty="0"/>
              <a:t>Atferd: </a:t>
            </a:r>
          </a:p>
          <a:p>
            <a:pPr marL="628650" lvl="1" indent="-171450" eaLnBrk="1" hangingPunct="1">
              <a:spcBef>
                <a:spcPct val="0"/>
              </a:spcBef>
              <a:buFontTx/>
              <a:buChar char="-"/>
            </a:pPr>
            <a:r>
              <a:rPr lang="nb-NO" altLang="nb-NO" sz="1100" baseline="0" dirty="0"/>
              <a:t>Energien er lavere. Vanligvis er også bevegelsestempoet lavere og kan stoppe helt opp (handlingslammet). </a:t>
            </a:r>
          </a:p>
          <a:p>
            <a:pPr marL="628650" lvl="1" indent="-171450" eaLnBrk="1" hangingPunct="1">
              <a:spcBef>
                <a:spcPct val="0"/>
              </a:spcBef>
              <a:buFontTx/>
              <a:buChar char="-"/>
            </a:pPr>
            <a:r>
              <a:rPr lang="nb-NO" altLang="nb-NO" sz="1100" baseline="0" dirty="0"/>
              <a:t>Mangel på vitalitet gjør mimikken fattig, ansiktsuttrykket stivt og trist, stemmen monoton og man snakker lavt, sakte, med få ord og med l</a:t>
            </a:r>
            <a:r>
              <a:rPr lang="nb-NO" altLang="nb-NO" sz="1100" dirty="0"/>
              <a:t>atenstid. </a:t>
            </a:r>
          </a:p>
          <a:p>
            <a:pPr marL="628650" lvl="1" indent="-171450" eaLnBrk="1" hangingPunct="1">
              <a:spcBef>
                <a:spcPct val="0"/>
              </a:spcBef>
              <a:buFontTx/>
              <a:buChar char="-"/>
            </a:pPr>
            <a:r>
              <a:rPr lang="nb-NO" altLang="nb-NO" sz="1100" dirty="0"/>
              <a:t>Kroppsholdningen er lutet: Kroppen trekkes sammen i en beskyttet og mest mulig usynlig positur. </a:t>
            </a:r>
          </a:p>
          <a:p>
            <a:pPr marL="628650" lvl="1" indent="-171450" eaLnBrk="1" hangingPunct="1">
              <a:spcBef>
                <a:spcPct val="0"/>
              </a:spcBef>
              <a:buFontTx/>
              <a:buChar char="-"/>
            </a:pPr>
            <a:r>
              <a:rPr lang="nb-NO" altLang="nb-NO" sz="1100" dirty="0"/>
              <a:t>Ved</a:t>
            </a:r>
            <a:r>
              <a:rPr lang="nb-NO" altLang="nb-NO" sz="1100" baseline="0" dirty="0"/>
              <a:t> opplevd tristhet kan man gråte.</a:t>
            </a:r>
            <a:r>
              <a:rPr lang="nb-NO" altLang="nb-NO" sz="1100" dirty="0"/>
              <a:t> </a:t>
            </a:r>
          </a:p>
          <a:p>
            <a:pPr marL="628650" lvl="1" indent="-171450" eaLnBrk="1" hangingPunct="1">
              <a:spcBef>
                <a:spcPct val="0"/>
              </a:spcBef>
              <a:buFontTx/>
              <a:buChar char="-"/>
            </a:pPr>
            <a:r>
              <a:rPr lang="nb-NO" altLang="nb-NO" sz="1100" dirty="0"/>
              <a:t>Man kan få søvnvansker med for lite og dårlig søvn (vansker med innsovning, hyppige oppvåkninger og for tidlig oppvåkning) eller for mye søvn. </a:t>
            </a:r>
          </a:p>
          <a:p>
            <a:pPr marL="628650" lvl="1" indent="-171450" eaLnBrk="1" hangingPunct="1">
              <a:spcBef>
                <a:spcPct val="0"/>
              </a:spcBef>
              <a:buFontTx/>
              <a:buChar char="-"/>
            </a:pPr>
            <a:r>
              <a:rPr lang="nb-NO" altLang="nb-NO" sz="1100" dirty="0"/>
              <a:t>Redusert matlyst reduserer matinntaket og svekker energinivået ytterligere. Andre kan spise mer (trøstespise?). Man trekker seg unna andre mennesker/isolerer seg.  </a:t>
            </a:r>
          </a:p>
          <a:p>
            <a:pPr marL="0" indent="0" eaLnBrk="1" hangingPunct="1">
              <a:spcBef>
                <a:spcPct val="0"/>
              </a:spcBef>
              <a:buFontTx/>
              <a:buNone/>
            </a:pPr>
            <a:endParaRPr lang="nb-NO" altLang="nb-NO" sz="1100" baseline="0" dirty="0"/>
          </a:p>
          <a:p>
            <a:pPr marL="0" indent="0" eaLnBrk="1" hangingPunct="1">
              <a:spcBef>
                <a:spcPct val="0"/>
              </a:spcBef>
              <a:buFontTx/>
              <a:buNone/>
            </a:pPr>
            <a:r>
              <a:rPr lang="nb-NO" altLang="nb-NO" sz="1100" u="sng" baseline="0" dirty="0"/>
              <a:t>Tilleggsinformasjon ved behov:</a:t>
            </a:r>
          </a:p>
          <a:p>
            <a:pPr marL="171450" indent="-171450" eaLnBrk="1" hangingPunct="1">
              <a:spcBef>
                <a:spcPct val="0"/>
              </a:spcBef>
              <a:buFontTx/>
              <a:buChar char="-"/>
            </a:pPr>
            <a:r>
              <a:rPr lang="nb-NO" altLang="nb-NO" sz="1100" baseline="0" dirty="0"/>
              <a:t>Selvkritiskheten og den lave egenomsorgen som mange erfarer, forverrer depresjonen. En ting som kan bremse </a:t>
            </a:r>
            <a:r>
              <a:rPr lang="nb-NO" altLang="nb-NO" sz="1100" baseline="0" dirty="0" err="1"/>
              <a:t>depresjonspiralen</a:t>
            </a:r>
            <a:r>
              <a:rPr lang="nb-NO" altLang="nb-NO" sz="1100" baseline="0" dirty="0"/>
              <a:t> er å akseptere situasjonen, tenke at dette handler om sykdom i en viss tidsperiode, ikke om dårlige personlige egenskaper som manglende vilje eller latskap. Hvis man klarer dette, og klarer å justere ambisjonsnivået og fokusere på det som er overkommelig/realistisk å få til i tilstanden, vil depresjonen bli lettere å bære.</a:t>
            </a:r>
          </a:p>
        </p:txBody>
      </p:sp>
    </p:spTree>
    <p:extLst>
      <p:ext uri="{BB962C8B-B14F-4D97-AF65-F5344CB8AC3E}">
        <p14:creationId xmlns:p14="http://schemas.microsoft.com/office/powerpoint/2010/main" val="6702718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590550" y="1144588"/>
            <a:ext cx="5484813" cy="3084512"/>
          </a:xfrm>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sz="1100" b="1" dirty="0"/>
              <a:t>Tekst: </a:t>
            </a:r>
          </a:p>
          <a:p>
            <a:pPr marL="0" indent="0" eaLnBrk="1" hangingPunct="1">
              <a:buFont typeface="Arial" panose="020B0604020202020204" pitchFamily="34" charset="0"/>
              <a:buNone/>
            </a:pPr>
            <a:r>
              <a:rPr lang="nb-NO" altLang="nb-NO" sz="1100" b="1" dirty="0"/>
              <a:t>Maskert depresjon</a:t>
            </a:r>
          </a:p>
          <a:p>
            <a:pPr marL="171450" indent="-171450" eaLnBrk="1" hangingPunct="1">
              <a:buFont typeface="Arial" panose="020B0604020202020204" pitchFamily="34" charset="0"/>
              <a:buChar char="•"/>
            </a:pPr>
            <a:r>
              <a:rPr lang="nb-NO" altLang="nb-NO" sz="1100" b="0" dirty="0"/>
              <a:t>Ved</a:t>
            </a:r>
            <a:r>
              <a:rPr lang="nb-NO" altLang="nb-NO" sz="1100" b="0" baseline="0" dirty="0"/>
              <a:t> maskert depresjon er d</a:t>
            </a:r>
            <a:r>
              <a:rPr lang="nb-NO" altLang="nb-NO" sz="1100" dirty="0"/>
              <a:t>epresjonssymptomene er tilstede, men er vanskelige å oppdage da det kliniske bildet domineres av andre mer fremtredende symptomer, slik som stort alkoholforbruk. </a:t>
            </a:r>
          </a:p>
          <a:p>
            <a:pPr marL="628650" lvl="1" indent="-171450" eaLnBrk="1" hangingPunct="1">
              <a:buFontTx/>
              <a:buChar char="-"/>
            </a:pPr>
            <a:r>
              <a:rPr lang="nb-NO" altLang="nb-NO" sz="1100" dirty="0"/>
              <a:t>Depresjonen kan være skjult både for personen selv, pårørende og helsepersonell. For eksempel merkes et behov for å drikke mer, mens problemet er økende depresjon.</a:t>
            </a:r>
          </a:p>
          <a:p>
            <a:pPr marL="628650" lvl="1" indent="-171450" eaLnBrk="1" hangingPunct="1">
              <a:buFontTx/>
              <a:buChar char="-"/>
            </a:pPr>
            <a:r>
              <a:rPr lang="nb-NO" altLang="nb-NO" sz="1100" dirty="0"/>
              <a:t>En</a:t>
            </a:r>
            <a:r>
              <a:rPr lang="nb-NO" altLang="nb-NO" sz="1100" baseline="0" dirty="0"/>
              <a:t> depresjon kan også være vanskelig å oppdage for andre ved atypisk depresjon. Da vil personen kunne </a:t>
            </a:r>
            <a:r>
              <a:rPr lang="nb-NO" altLang="nb-NO" sz="1100" dirty="0"/>
              <a:t>respondere positivt på</a:t>
            </a:r>
            <a:r>
              <a:rPr lang="nb-NO" altLang="nb-NO" sz="1100" baseline="0" dirty="0"/>
              <a:t> </a:t>
            </a:r>
            <a:r>
              <a:rPr lang="nb-NO" altLang="nb-NO" sz="1100" dirty="0"/>
              <a:t>hyggelige sosiale hendelser og framstå som upåfallende der og da. </a:t>
            </a:r>
          </a:p>
          <a:p>
            <a:pPr marL="171450" indent="-171450" eaLnBrk="1" hangingPunct="1">
              <a:buFont typeface="Arial" panose="020B0604020202020204" pitchFamily="34" charset="0"/>
              <a:buChar char="•"/>
            </a:pPr>
            <a:r>
              <a:rPr lang="nb-NO" altLang="nb-NO" sz="1100" dirty="0"/>
              <a:t>Den depressive tilstanden kan skjules av:</a:t>
            </a:r>
          </a:p>
          <a:p>
            <a:pPr marL="914400" lvl="1" indent="-457200" eaLnBrk="1" hangingPunct="1">
              <a:buClr>
                <a:srgbClr val="00338D"/>
              </a:buClr>
              <a:buFont typeface="Arial" panose="020B0604020202020204" pitchFamily="34" charset="0"/>
              <a:buChar char="•"/>
            </a:pPr>
            <a:r>
              <a:rPr lang="nb-NO" altLang="nb-NO" sz="1100" dirty="0"/>
              <a:t>irritabilitet</a:t>
            </a:r>
          </a:p>
          <a:p>
            <a:pPr marL="914400" lvl="1" indent="-457200" eaLnBrk="1" hangingPunct="1">
              <a:buClr>
                <a:srgbClr val="00338D"/>
              </a:buClr>
              <a:buFont typeface="Arial" panose="020B0604020202020204" pitchFamily="34" charset="0"/>
              <a:buChar char="•"/>
            </a:pPr>
            <a:r>
              <a:rPr lang="nb-NO" altLang="nb-NO" sz="1100" dirty="0"/>
              <a:t>stort alkoholkonsum eller økt forbruk av andre rusmidler</a:t>
            </a:r>
          </a:p>
          <a:p>
            <a:pPr marL="914400" lvl="1" indent="-457200" eaLnBrk="1" hangingPunct="1">
              <a:buClr>
                <a:srgbClr val="00338D"/>
              </a:buClr>
              <a:buFont typeface="Arial" panose="020B0604020202020204" pitchFamily="34" charset="0"/>
              <a:buChar char="•"/>
            </a:pPr>
            <a:r>
              <a:rPr lang="nb-NO" altLang="nb-NO" sz="1100" dirty="0"/>
              <a:t>angst og uro</a:t>
            </a:r>
          </a:p>
          <a:p>
            <a:pPr marL="914400" lvl="1" indent="-457200" eaLnBrk="1" hangingPunct="1">
              <a:buClr>
                <a:srgbClr val="00338D"/>
              </a:buClr>
              <a:buFont typeface="Arial" panose="020B0604020202020204" pitchFamily="34" charset="0"/>
              <a:buChar char="•"/>
            </a:pPr>
            <a:r>
              <a:rPr lang="nb-NO" altLang="nb-NO" sz="1100" dirty="0"/>
              <a:t>forverring av tidligere angstplager, f.eks. fobier, tvangstanker eller hypokondriske tanker</a:t>
            </a:r>
          </a:p>
          <a:p>
            <a:pPr marL="914400" lvl="1" indent="-457200" eaLnBrk="1" hangingPunct="1">
              <a:buClr>
                <a:srgbClr val="00338D"/>
              </a:buClr>
              <a:buFont typeface="Arial" panose="020B0604020202020204" pitchFamily="34" charset="0"/>
              <a:buChar char="•"/>
            </a:pPr>
            <a:r>
              <a:rPr lang="nb-NO" altLang="nb-NO" sz="1100" dirty="0"/>
              <a:t>at humøret kan bedres ved hyggelige hendelser</a:t>
            </a:r>
          </a:p>
          <a:p>
            <a:pPr marL="0" indent="0" eaLnBrk="1" hangingPunct="1">
              <a:buFontTx/>
              <a:buNone/>
            </a:pPr>
            <a:endParaRPr lang="nb-NO" altLang="nb-NO" sz="1100" dirty="0"/>
          </a:p>
          <a:p>
            <a:pPr marL="0" indent="0" eaLnBrk="1" hangingPunct="1">
              <a:buFontTx/>
              <a:buNone/>
            </a:pPr>
            <a:r>
              <a:rPr lang="nb-NO" altLang="nb-NO" sz="1100" b="1" dirty="0"/>
              <a:t>Depressive vrangforestillinger/psykose</a:t>
            </a:r>
          </a:p>
          <a:p>
            <a:pPr eaLnBrk="1" hangingPunct="1">
              <a:spcBef>
                <a:spcPct val="0"/>
              </a:spcBef>
            </a:pPr>
            <a:r>
              <a:rPr lang="nb-NO" altLang="nb-NO" sz="1100" dirty="0"/>
              <a:t>Innholdet i vrangforestillingene stemmer ofte overens med</a:t>
            </a:r>
            <a:r>
              <a:rPr lang="nb-NO" altLang="nb-NO" sz="1100" baseline="0" dirty="0"/>
              <a:t> personens stemningsleie (s</a:t>
            </a:r>
            <a:r>
              <a:rPr lang="nb-NO" altLang="nb-NO" sz="1100" dirty="0"/>
              <a:t>temningskongruent).</a:t>
            </a:r>
          </a:p>
          <a:p>
            <a:pPr marL="171450" indent="-171450">
              <a:buFont typeface="Arial" panose="020B0604020202020204" pitchFamily="34" charset="0"/>
              <a:buChar char="•"/>
            </a:pPr>
            <a:r>
              <a:rPr lang="nb-NO" altLang="nb-NO" sz="1100" u="none" dirty="0"/>
              <a:t>Depressive</a:t>
            </a:r>
            <a:r>
              <a:rPr lang="nb-NO" altLang="nb-NO" sz="1100" u="none" baseline="0" dirty="0"/>
              <a:t> vrangforestillinger er i</a:t>
            </a:r>
            <a:r>
              <a:rPr lang="nb-NO" altLang="nb-NO" sz="1100" u="none" dirty="0"/>
              <a:t>rrasjonelle forestillinger (overbevisninger), om at man for eksempel…</a:t>
            </a:r>
          </a:p>
          <a:p>
            <a:pPr marL="914400" lvl="1" indent="-457200">
              <a:buFont typeface="Arial" panose="020B0604020202020204" pitchFamily="34" charset="0"/>
              <a:buChar char="•"/>
            </a:pPr>
            <a:r>
              <a:rPr lang="nb-NO" altLang="nb-NO" sz="1100" u="none" dirty="0"/>
              <a:t>har skyld for andres lidelse (katastrofer, død, sult, terror, finanskrise)</a:t>
            </a:r>
          </a:p>
          <a:p>
            <a:pPr marL="1085850" marR="0" lvl="2" indent="-171450" algn="l" defTabSz="914400" rtl="0" eaLnBrk="1" fontAlgn="auto" latinLnBrk="0" hangingPunct="1">
              <a:lnSpc>
                <a:spcPct val="100000"/>
              </a:lnSpc>
              <a:spcBef>
                <a:spcPts val="0"/>
              </a:spcBef>
              <a:spcAft>
                <a:spcPts val="0"/>
              </a:spcAft>
              <a:buClrTx/>
              <a:buSzTx/>
              <a:buFontTx/>
              <a:buChar char="-"/>
              <a:tabLst/>
              <a:defRPr/>
            </a:pPr>
            <a:r>
              <a:rPr lang="nb-NO" altLang="nb-NO" sz="1100" u="none" dirty="0"/>
              <a:t>opplevelsen av skyld / at man har syndet kan gjøre at personen tenker at hen fortjener å lide eller fortjener å bli straffet av andre</a:t>
            </a:r>
            <a:r>
              <a:rPr lang="nb-NO" altLang="nb-NO" sz="1100" u="none" baseline="0" dirty="0"/>
              <a:t> eller</a:t>
            </a:r>
            <a:r>
              <a:rPr lang="nb-NO" altLang="nb-NO" sz="1100" u="none" dirty="0"/>
              <a:t> Gud,</a:t>
            </a:r>
            <a:r>
              <a:rPr lang="nb-NO" altLang="nb-NO" sz="1100" u="none" baseline="0" dirty="0"/>
              <a:t> </a:t>
            </a:r>
            <a:r>
              <a:rPr lang="nb-NO" altLang="nb-NO" sz="1100" u="none" dirty="0"/>
              <a:t>men også frykter det og føler seg forfulgt</a:t>
            </a:r>
            <a:r>
              <a:rPr lang="nb-NO" altLang="nb-NO" sz="1100" u="none" baseline="0" dirty="0"/>
              <a:t> (</a:t>
            </a:r>
            <a:r>
              <a:rPr lang="nb-NO" altLang="nb-NO" sz="1100" u="none" baseline="0" dirty="0" err="1"/>
              <a:t>paranoiditet</a:t>
            </a:r>
            <a:r>
              <a:rPr lang="nb-NO" altLang="nb-NO" sz="1100" u="none" baseline="0" dirty="0"/>
              <a:t>)</a:t>
            </a:r>
            <a:r>
              <a:rPr lang="nb-NO" altLang="nb-NO" sz="1100" u="none" dirty="0"/>
              <a:t>. </a:t>
            </a:r>
          </a:p>
          <a:p>
            <a:pPr marL="914400" lvl="1" indent="-457200">
              <a:buFont typeface="Arial" panose="020B0604020202020204" pitchFamily="34" charset="0"/>
              <a:buChar char="•"/>
            </a:pPr>
            <a:r>
              <a:rPr lang="nb-NO" altLang="nb-NO" sz="1100" u="none" dirty="0"/>
              <a:t>blir eller kommer til å bli straffet (f.eks. av Guds vrede)</a:t>
            </a:r>
          </a:p>
          <a:p>
            <a:pPr marL="914400" lvl="1" indent="-457200">
              <a:buFont typeface="Arial" panose="020B0604020202020204" pitchFamily="34" charset="0"/>
              <a:buChar char="•"/>
            </a:pPr>
            <a:r>
              <a:rPr lang="nb-NO" altLang="nb-NO" sz="1100" u="none" dirty="0"/>
              <a:t>er dødelig syk</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altLang="nb-NO" sz="1100" u="sng"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sz="1100" u="sng" dirty="0"/>
              <a:t>Tilleggsinformasjon ved behov:</a:t>
            </a:r>
            <a:endParaRPr lang="nb-NO" altLang="nb-NO" sz="1100"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altLang="nb-NO" sz="1100" dirty="0"/>
              <a:t>Det er ingen rasjonell/realistisk/proporsjonal kobling mellom det personen selv mener</a:t>
            </a:r>
            <a:r>
              <a:rPr lang="nb-NO" altLang="nb-NO" sz="1100" baseline="0" dirty="0"/>
              <a:t> at hen har tenkt eller gjort som skal ha forårsaket dette, og de påståtte konsekvensene </a:t>
            </a:r>
            <a:r>
              <a:rPr lang="nb-NO" altLang="nb-NO" sz="1100" dirty="0"/>
              <a:t>(f.eks. tenkt syndige tanker, vært utro, smittet andre). En fjær blir til ti høns.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altLang="nb-NO" sz="1100" dirty="0"/>
              <a:t>En person med depressiv psykose vil ofte høre stemmer som snakker nedsettende til hen, eller befaler personen å skade seg selv eller andre. Man kan også ha skremmende og bestialske synshallusinasjoner og oppleve at en selv eller andre blir angrepet eller forfulgt (</a:t>
            </a:r>
            <a:r>
              <a:rPr lang="nb-NO" altLang="nb-NO" sz="1100" dirty="0" err="1"/>
              <a:t>paranoiditet</a:t>
            </a:r>
            <a:r>
              <a:rPr lang="nb-NO" altLang="nb-NO" sz="1100" dirty="0"/>
              <a:t>). Dette medfører naturlig nok mye angst, humørsvingninger, plutselige voldelige/følelsesmessige utbrudd eller katatoni, søvnproblemer, selvforsømmelse, katatoni m.m.</a:t>
            </a:r>
          </a:p>
        </p:txBody>
      </p:sp>
      <p:sp>
        <p:nvSpPr>
          <p:cNvPr id="4" name="Plassholder for lysbildenummer 3"/>
          <p:cNvSpPr>
            <a:spLocks noGrp="1"/>
          </p:cNvSpPr>
          <p:nvPr>
            <p:ph type="sldNum" sz="quarter" idx="10"/>
          </p:nvPr>
        </p:nvSpPr>
        <p:spPr/>
        <p:txBody>
          <a:bodyPr/>
          <a:lstStyle/>
          <a:p>
            <a:fld id="{E6B9617B-0E44-4381-B111-71228812115C}" type="slidenum">
              <a:rPr lang="nb-NO" smtClean="0"/>
              <a:t>21</a:t>
            </a:fld>
            <a:endParaRPr lang="nb-NO"/>
          </a:p>
        </p:txBody>
      </p:sp>
    </p:spTree>
    <p:extLst>
      <p:ext uri="{BB962C8B-B14F-4D97-AF65-F5344CB8AC3E}">
        <p14:creationId xmlns:p14="http://schemas.microsoft.com/office/powerpoint/2010/main" val="8807070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590550" y="1144588"/>
            <a:ext cx="5484813" cy="3084512"/>
          </a:xfrm>
        </p:spPr>
      </p:sp>
      <p:sp>
        <p:nvSpPr>
          <p:cNvPr id="3" name="Plassholder for notater 2"/>
          <p:cNvSpPr>
            <a:spLocks noGrp="1"/>
          </p:cNvSpPr>
          <p:nvPr>
            <p:ph type="body" idx="1"/>
          </p:nvPr>
        </p:nvSpPr>
        <p:spPr/>
        <p:txBody>
          <a:bodyPr/>
          <a:lstStyle/>
          <a:p>
            <a:pPr marL="0" indent="0">
              <a:buFont typeface="Arial" panose="020B0604020202020204" pitchFamily="34" charset="0"/>
              <a:buNone/>
            </a:pPr>
            <a:r>
              <a:rPr lang="nb-NO" sz="1100" b="1" kern="1200" dirty="0">
                <a:solidFill>
                  <a:schemeClr val="tx1"/>
                </a:solidFill>
                <a:effectLst/>
                <a:latin typeface="+mn-lt"/>
                <a:ea typeface="+mn-ea"/>
                <a:cs typeface="+mn-cs"/>
              </a:rPr>
              <a:t>Tekst:</a:t>
            </a:r>
          </a:p>
          <a:p>
            <a:pPr marL="0" indent="0">
              <a:buFont typeface="Arial" panose="020B0604020202020204" pitchFamily="34" charset="0"/>
              <a:buNone/>
            </a:pPr>
            <a:r>
              <a:rPr lang="nb-NO" sz="1100" kern="1200" dirty="0">
                <a:solidFill>
                  <a:schemeClr val="tx1"/>
                </a:solidFill>
                <a:effectLst/>
                <a:latin typeface="+mn-lt"/>
                <a:ea typeface="+mn-ea"/>
                <a:cs typeface="+mn-cs"/>
              </a:rPr>
              <a:t>Nå har vi snakket om depresjon, og før det om hypomani og mani. Nå går vi over på blandede tilstander.  </a:t>
            </a:r>
          </a:p>
          <a:p>
            <a:pPr marL="0" indent="0">
              <a:buFont typeface="Arial" panose="020B0604020202020204" pitchFamily="34" charset="0"/>
              <a:buNone/>
            </a:pPr>
            <a:r>
              <a:rPr lang="nb-NO" sz="1100" kern="1200" dirty="0">
                <a:solidFill>
                  <a:schemeClr val="tx1"/>
                </a:solidFill>
                <a:effectLst/>
                <a:latin typeface="+mn-lt"/>
                <a:ea typeface="+mn-ea"/>
                <a:cs typeface="+mn-cs"/>
              </a:rPr>
              <a:t>- Blandede tilstander kan oppleves på to måter: </a:t>
            </a:r>
            <a:r>
              <a:rPr lang="nb-NO" sz="1100" b="1" kern="1200" dirty="0">
                <a:solidFill>
                  <a:schemeClr val="tx1"/>
                </a:solidFill>
                <a:effectLst/>
                <a:latin typeface="+mn-lt"/>
                <a:ea typeface="+mn-ea"/>
                <a:cs typeface="+mn-cs"/>
              </a:rPr>
              <a:t>enten</a:t>
            </a:r>
            <a:r>
              <a:rPr lang="nb-NO" sz="1100" kern="1200" dirty="0">
                <a:solidFill>
                  <a:schemeClr val="tx1"/>
                </a:solidFill>
                <a:effectLst/>
                <a:latin typeface="+mn-lt"/>
                <a:ea typeface="+mn-ea"/>
                <a:cs typeface="+mn-cs"/>
              </a:rPr>
              <a:t> ved å</a:t>
            </a:r>
            <a:r>
              <a:rPr lang="nb-NO" sz="1100" kern="1200" baseline="0" dirty="0">
                <a:solidFill>
                  <a:schemeClr val="tx1"/>
                </a:solidFill>
                <a:effectLst/>
                <a:latin typeface="+mn-lt"/>
                <a:ea typeface="+mn-ea"/>
                <a:cs typeface="+mn-cs"/>
              </a:rPr>
              <a:t> oppleve enkeltsymptomer fra begge poler samtidig (f.eks. mye energi og depressivt stemningsleie. Se neste plansje) </a:t>
            </a:r>
            <a:r>
              <a:rPr lang="nb-NO" sz="1100" b="1" kern="1200" baseline="0" dirty="0">
                <a:solidFill>
                  <a:schemeClr val="tx1"/>
                </a:solidFill>
                <a:effectLst/>
                <a:latin typeface="+mn-lt"/>
                <a:ea typeface="+mn-ea"/>
                <a:cs typeface="+mn-cs"/>
              </a:rPr>
              <a:t>eller</a:t>
            </a:r>
            <a:r>
              <a:rPr lang="nb-NO" sz="1100" kern="1200" baseline="0" dirty="0">
                <a:solidFill>
                  <a:schemeClr val="tx1"/>
                </a:solidFill>
                <a:effectLst/>
                <a:latin typeface="+mn-lt"/>
                <a:ea typeface="+mn-ea"/>
                <a:cs typeface="+mn-cs"/>
              </a:rPr>
              <a:t> ved raske vekslinger mellom en manisk og depressiv tilstand (kan f.eks. skje i løpet av en dag eller med dagers mellomrom). </a:t>
            </a:r>
          </a:p>
          <a:p>
            <a:pPr marL="628650" lvl="1" indent="-171450">
              <a:buFontTx/>
              <a:buChar char="-"/>
            </a:pPr>
            <a:r>
              <a:rPr lang="nb-NO" sz="1100" kern="1200" baseline="0" dirty="0">
                <a:solidFill>
                  <a:schemeClr val="tx1"/>
                </a:solidFill>
                <a:effectLst/>
                <a:latin typeface="+mn-lt"/>
                <a:ea typeface="+mn-ea"/>
                <a:cs typeface="+mn-cs"/>
              </a:rPr>
              <a:t>Samtidig er det viktig å si at personer med bipolar lidelse i likhet med andre kan oppleve humørsvingninger av ulik styrke uten at det betyr at det er en blandet bipolar episode.</a:t>
            </a:r>
          </a:p>
          <a:p>
            <a:pPr marL="0" indent="0" eaLnBrk="1" hangingPunct="1">
              <a:spcBef>
                <a:spcPct val="50000"/>
              </a:spcBef>
              <a:buClr>
                <a:srgbClr val="00338D"/>
              </a:buClr>
              <a:buFont typeface="Arial" panose="020B0604020202020204" pitchFamily="34" charset="0"/>
              <a:buNone/>
            </a:pPr>
            <a:r>
              <a:rPr lang="nb-NO" altLang="nb-NO" sz="1100" dirty="0"/>
              <a:t>- Begge symptomgrupper er framtredende i det meste av sykdomsepisoden </a:t>
            </a:r>
          </a:p>
          <a:p>
            <a:pPr marL="0" indent="0" eaLnBrk="1" hangingPunct="1">
              <a:spcBef>
                <a:spcPct val="50000"/>
              </a:spcBef>
              <a:buClr>
                <a:srgbClr val="00338D"/>
              </a:buClr>
              <a:buFont typeface="Arial" panose="020B0604020202020204" pitchFamily="34" charset="0"/>
              <a:buNone/>
            </a:pPr>
            <a:r>
              <a:rPr lang="nb-NO" altLang="nb-NO" sz="1100" dirty="0"/>
              <a:t>- Må være til stede det meste av tiden i </a:t>
            </a:r>
            <a:r>
              <a:rPr lang="nb-NO" altLang="nb-NO" sz="1100" b="1" dirty="0"/>
              <a:t>minst to uker</a:t>
            </a:r>
          </a:p>
          <a:p>
            <a:pPr marL="0" indent="0">
              <a:buFontTx/>
              <a:buNone/>
            </a:pPr>
            <a:endParaRPr lang="nb-NO" sz="1100" kern="1200" dirty="0">
              <a:solidFill>
                <a:schemeClr val="tx1"/>
              </a:solidFill>
              <a:effectLst/>
              <a:latin typeface="+mn-lt"/>
              <a:ea typeface="+mn-ea"/>
              <a:cs typeface="+mn-cs"/>
            </a:endParaRPr>
          </a:p>
          <a:p>
            <a:pPr eaLnBrk="1" hangingPunct="1"/>
            <a:r>
              <a:rPr lang="nb-NO" altLang="nb-NO" sz="1100" u="sng" dirty="0"/>
              <a:t>Tilleggsinfo</a:t>
            </a:r>
            <a:r>
              <a:rPr lang="nb-NO" altLang="nb-NO" sz="1100" u="sng" baseline="0" dirty="0"/>
              <a:t> ved behov (for kursholdere):</a:t>
            </a:r>
            <a:endParaRPr lang="nb-NO" sz="1100" kern="1200" dirty="0">
              <a:solidFill>
                <a:schemeClr val="tx1"/>
              </a:solidFill>
              <a:effectLst/>
              <a:latin typeface="+mn-lt"/>
              <a:ea typeface="+mn-ea"/>
              <a:cs typeface="+mn-cs"/>
            </a:endParaRPr>
          </a:p>
          <a:p>
            <a:pPr marL="171450" indent="-171450">
              <a:buFontTx/>
              <a:buChar char="-"/>
            </a:pPr>
            <a:r>
              <a:rPr lang="nb-NO" sz="1100" kern="1200" dirty="0">
                <a:solidFill>
                  <a:schemeClr val="tx1"/>
                </a:solidFill>
                <a:effectLst/>
                <a:latin typeface="+mn-lt"/>
                <a:ea typeface="+mn-ea"/>
                <a:cs typeface="+mn-cs"/>
              </a:rPr>
              <a:t>Blandede tilstander synes å være mye mer utbredt enn man tidligere har trodd. Det er imidlertid stor variasjon i forekomst mellom studier. Dette skyldes bl.a. at</a:t>
            </a:r>
            <a:r>
              <a:rPr lang="nb-NO" sz="1100" kern="1200" baseline="0" dirty="0">
                <a:solidFill>
                  <a:schemeClr val="tx1"/>
                </a:solidFill>
                <a:effectLst/>
                <a:latin typeface="+mn-lt"/>
                <a:ea typeface="+mn-ea"/>
                <a:cs typeface="+mn-cs"/>
              </a:rPr>
              <a:t> det er brukt ulike kriterier for blandet tilstand/episode. I en stor studie av </a:t>
            </a:r>
            <a:r>
              <a:rPr lang="nb-NO" sz="1100" kern="1200" baseline="0" dirty="0" err="1">
                <a:solidFill>
                  <a:schemeClr val="tx1"/>
                </a:solidFill>
                <a:effectLst/>
                <a:latin typeface="+mn-lt"/>
                <a:ea typeface="+mn-ea"/>
                <a:cs typeface="+mn-cs"/>
              </a:rPr>
              <a:t>Tondo</a:t>
            </a:r>
            <a:r>
              <a:rPr lang="nb-NO" sz="1100" kern="1200" baseline="0" dirty="0">
                <a:solidFill>
                  <a:schemeClr val="tx1"/>
                </a:solidFill>
                <a:effectLst/>
                <a:latin typeface="+mn-lt"/>
                <a:ea typeface="+mn-ea"/>
                <a:cs typeface="+mn-cs"/>
              </a:rPr>
              <a:t> et al. (2018) ble det funnet blandede trekk hos 35,8 % av deltagerne med bipolar II lidelse og 23,2 % av de med bipolar I lidelse. I tillegg til å være mer utbredt ved bipolar II lidelse, synes blandede tilstander å være noe mer utbredt blant kvinner og yngre personer. Forskning viser også det er høyere forekomst av psykologiske traumer og bruk av rusmidler og antidepressiva hos dem med blandede tilstander. Blandede tilstander er også assosiert med dårligere prognose og høyere forekomst av </a:t>
            </a:r>
            <a:r>
              <a:rPr lang="nb-NO" sz="1100" kern="1200" baseline="0" dirty="0" err="1">
                <a:solidFill>
                  <a:schemeClr val="tx1"/>
                </a:solidFill>
                <a:effectLst/>
                <a:latin typeface="+mn-lt"/>
                <a:ea typeface="+mn-ea"/>
                <a:cs typeface="+mn-cs"/>
              </a:rPr>
              <a:t>suicidalitet</a:t>
            </a:r>
            <a:r>
              <a:rPr lang="nb-NO" sz="1100" kern="1200" baseline="0" dirty="0">
                <a:solidFill>
                  <a:schemeClr val="tx1"/>
                </a:solidFill>
                <a:effectLst/>
                <a:latin typeface="+mn-lt"/>
                <a:ea typeface="+mn-ea"/>
                <a:cs typeface="+mn-cs"/>
              </a:rPr>
              <a:t>. </a:t>
            </a:r>
          </a:p>
          <a:p>
            <a:pPr marL="171450" indent="-171450">
              <a:buFontTx/>
              <a:buChar char="-"/>
            </a:pPr>
            <a:r>
              <a:rPr lang="nb-NO" sz="1100" kern="1200" baseline="0" dirty="0">
                <a:solidFill>
                  <a:schemeClr val="tx1"/>
                </a:solidFill>
                <a:effectLst/>
                <a:latin typeface="+mn-lt"/>
                <a:ea typeface="+mn-ea"/>
                <a:cs typeface="+mn-cs"/>
              </a:rPr>
              <a:t>I DSM-5 ble det åpnet for at blandede tilstander også kan diagnostiseres ved bipolar II lidelse, ikke kun ved bipolar I lidelse som tidligere. I ICD-10 er det kun tillatt å diagnostisere blandede tilstander ved full mani, ikke hypomani. Det ser ut til at dette opprettholdes i ICD-11.</a:t>
            </a:r>
            <a:endParaRPr lang="nb-NO" sz="1100" kern="1200" dirty="0">
              <a:solidFill>
                <a:schemeClr val="tx1"/>
              </a:solidFill>
              <a:effectLst/>
              <a:latin typeface="+mn-lt"/>
              <a:ea typeface="+mn-ea"/>
              <a:cs typeface="+mn-cs"/>
            </a:endParaRPr>
          </a:p>
          <a:p>
            <a:pPr eaLnBrk="1" hangingPunct="1"/>
            <a:endParaRPr lang="nb-NO" altLang="nb-NO" sz="1100" dirty="0"/>
          </a:p>
          <a:p>
            <a:pPr marL="457200" marR="0" lvl="1" indent="0" algn="l" defTabSz="914400" rtl="0" eaLnBrk="1" fontAlgn="auto" latinLnBrk="0" hangingPunct="1">
              <a:lnSpc>
                <a:spcPct val="100000"/>
              </a:lnSpc>
              <a:spcBef>
                <a:spcPts val="0"/>
              </a:spcBef>
              <a:spcAft>
                <a:spcPts val="0"/>
              </a:spcAft>
              <a:buClrTx/>
              <a:buSzTx/>
              <a:buFontTx/>
              <a:buNone/>
              <a:tabLst/>
              <a:defRPr/>
            </a:pPr>
            <a:r>
              <a:rPr lang="nb-NO" altLang="nb-NO" sz="1100" dirty="0"/>
              <a:t>I DSM-5 skal en </a:t>
            </a:r>
            <a:r>
              <a:rPr lang="nb-NO" altLang="nb-NO" sz="1100" u="sng" dirty="0"/>
              <a:t>(</a:t>
            </a:r>
            <a:r>
              <a:rPr lang="nb-NO" altLang="nb-NO" sz="1100" u="sng" dirty="0" err="1"/>
              <a:t>hypo</a:t>
            </a:r>
            <a:r>
              <a:rPr lang="nb-NO" altLang="nb-NO" sz="1100" u="sng" dirty="0"/>
              <a:t>)manisk episode med blandede trekk</a:t>
            </a:r>
            <a:r>
              <a:rPr lang="nb-NO" altLang="nb-NO" sz="1100" dirty="0"/>
              <a:t> tilfredsstille kriteriene for (</a:t>
            </a:r>
            <a:r>
              <a:rPr lang="nb-NO" altLang="nb-NO" sz="1100" dirty="0" err="1"/>
              <a:t>hypo</a:t>
            </a:r>
            <a:r>
              <a:rPr lang="nb-NO" altLang="nb-NO" sz="1100" dirty="0"/>
              <a:t>)mani + minst</a:t>
            </a:r>
            <a:r>
              <a:rPr lang="nb-NO" altLang="nb-NO" sz="1100" baseline="0" dirty="0"/>
              <a:t> 3 av følgende symptomer på depresjon </a:t>
            </a:r>
            <a:r>
              <a:rPr lang="nb-NO" sz="1100" kern="1200" dirty="0">
                <a:solidFill>
                  <a:schemeClr val="tx1"/>
                </a:solidFill>
                <a:effectLst/>
                <a:latin typeface="+mn-lt"/>
                <a:ea typeface="+mn-ea"/>
                <a:cs typeface="+mn-cs"/>
              </a:rPr>
              <a:t>(grovt sett 6 av de totalt 9 kriteriene for depresjon, med noen variasjoner):</a:t>
            </a:r>
          </a:p>
          <a:p>
            <a:pPr marL="685800" lvl="1" indent="-228600">
              <a:buAutoNum type="arabicParenR"/>
            </a:pPr>
            <a:r>
              <a:rPr lang="nb-NO" sz="1100" kern="1200" dirty="0">
                <a:solidFill>
                  <a:schemeClr val="tx1"/>
                </a:solidFill>
                <a:effectLst/>
                <a:latin typeface="+mn-lt"/>
                <a:ea typeface="+mn-ea"/>
                <a:cs typeface="+mn-cs"/>
              </a:rPr>
              <a:t>Framtredende dysfori eller depressivt humør</a:t>
            </a:r>
          </a:p>
          <a:p>
            <a:pPr marL="685800" lvl="1" indent="-228600">
              <a:buAutoNum type="arabicParenR"/>
            </a:pPr>
            <a:r>
              <a:rPr lang="nb-NO" sz="1100" kern="1200" dirty="0">
                <a:solidFill>
                  <a:schemeClr val="tx1"/>
                </a:solidFill>
                <a:effectLst/>
                <a:latin typeface="+mn-lt"/>
                <a:ea typeface="+mn-ea"/>
                <a:cs typeface="+mn-cs"/>
              </a:rPr>
              <a:t>Svekket interesse eller glede ved alle, eller nesten alle, aktiviteter</a:t>
            </a:r>
          </a:p>
          <a:p>
            <a:pPr marL="685800" lvl="1" indent="-228600">
              <a:buAutoNum type="arabicParenR"/>
            </a:pPr>
            <a:r>
              <a:rPr lang="nb-NO" sz="1100" kern="1200" dirty="0">
                <a:solidFill>
                  <a:schemeClr val="tx1"/>
                </a:solidFill>
                <a:effectLst/>
                <a:latin typeface="+mn-lt"/>
                <a:ea typeface="+mn-ea"/>
                <a:cs typeface="+mn-cs"/>
              </a:rPr>
              <a:t>Psykomotorisk hemning nesten hver dag</a:t>
            </a:r>
          </a:p>
          <a:p>
            <a:pPr marL="685800" lvl="1" indent="-228600">
              <a:buAutoNum type="arabicParenR"/>
            </a:pPr>
            <a:r>
              <a:rPr lang="nb-NO" sz="1100" kern="1200" dirty="0">
                <a:solidFill>
                  <a:schemeClr val="tx1"/>
                </a:solidFill>
                <a:effectLst/>
                <a:latin typeface="+mn-lt"/>
                <a:ea typeface="+mn-ea"/>
                <a:cs typeface="+mn-cs"/>
              </a:rPr>
              <a:t>Utmattelse eller tap av energi</a:t>
            </a:r>
          </a:p>
          <a:p>
            <a:pPr marL="685800" lvl="1" indent="-228600">
              <a:buAutoNum type="arabicParenR"/>
            </a:pPr>
            <a:r>
              <a:rPr lang="nb-NO" sz="1100" kern="1200" dirty="0">
                <a:solidFill>
                  <a:schemeClr val="tx1"/>
                </a:solidFill>
                <a:effectLst/>
                <a:latin typeface="+mn-lt"/>
                <a:ea typeface="+mn-ea"/>
                <a:cs typeface="+mn-cs"/>
              </a:rPr>
              <a:t>Følelse av verdiløshet eller overdreven eller upassende skyld (ikke kun selvklandring eller skyldfølelse for å være syk)</a:t>
            </a:r>
          </a:p>
          <a:p>
            <a:pPr marL="685800" lvl="1" indent="-228600">
              <a:buAutoNum type="arabicParenR"/>
            </a:pPr>
            <a:r>
              <a:rPr lang="nb-NO" sz="1100" kern="1200" dirty="0">
                <a:solidFill>
                  <a:schemeClr val="tx1"/>
                </a:solidFill>
                <a:effectLst/>
                <a:latin typeface="+mn-lt"/>
                <a:ea typeface="+mn-ea"/>
                <a:cs typeface="+mn-cs"/>
              </a:rPr>
              <a:t>Tilbakevendende tanker om døden (ikke kun frykt for å dø), tilbakevendende selvmordstanker uten en spesifikk plan, eller et selvmordsforsøk eller en spesifikk plan for å begå selvmord.</a:t>
            </a:r>
          </a:p>
          <a:p>
            <a:pPr lvl="1" eaLnBrk="1" hangingPunct="1"/>
            <a:endParaRPr lang="nb-NO" altLang="nb-NO" sz="1100" dirty="0"/>
          </a:p>
          <a:p>
            <a:pPr lvl="1" eaLnBrk="1" hangingPunct="1"/>
            <a:r>
              <a:rPr lang="nb-NO" altLang="nb-NO" sz="1100" dirty="0"/>
              <a:t>I DSM-5 skal</a:t>
            </a:r>
            <a:r>
              <a:rPr lang="nb-NO" altLang="nb-NO" sz="1100" baseline="0" dirty="0"/>
              <a:t> en </a:t>
            </a:r>
            <a:r>
              <a:rPr lang="nb-NO" altLang="nb-NO" sz="1100" u="sng" baseline="0" dirty="0"/>
              <a:t>depresjon med blandede trekk</a:t>
            </a:r>
            <a:r>
              <a:rPr lang="nb-NO" altLang="nb-NO" sz="1100" baseline="0" dirty="0"/>
              <a:t> tilfredsstille kriteriene for depresjon + minst 3 av følgende symptomer på (</a:t>
            </a:r>
            <a:r>
              <a:rPr lang="nb-NO" altLang="nb-NO" sz="1100" baseline="0" dirty="0" err="1"/>
              <a:t>hypo</a:t>
            </a:r>
            <a:r>
              <a:rPr lang="nb-NO" altLang="nb-NO" sz="1100" baseline="0" dirty="0"/>
              <a:t>)mani:</a:t>
            </a:r>
          </a:p>
          <a:p>
            <a:pPr lvl="1"/>
            <a:r>
              <a:rPr lang="nb-NO" sz="1100" kern="1200" dirty="0">
                <a:solidFill>
                  <a:schemeClr val="tx1"/>
                </a:solidFill>
                <a:effectLst/>
                <a:latin typeface="+mn-lt"/>
                <a:ea typeface="+mn-ea"/>
                <a:cs typeface="+mn-cs"/>
              </a:rPr>
              <a:t>1. Hevet, ekspansivt humør.</a:t>
            </a:r>
          </a:p>
          <a:p>
            <a:pPr lvl="1"/>
            <a:r>
              <a:rPr lang="nb-NO" sz="1100" kern="1200" dirty="0">
                <a:solidFill>
                  <a:schemeClr val="tx1"/>
                </a:solidFill>
                <a:effectLst/>
                <a:latin typeface="+mn-lt"/>
                <a:ea typeface="+mn-ea"/>
                <a:cs typeface="+mn-cs"/>
              </a:rPr>
              <a:t>2. Oppblåst selvfølelse eller grandiositet.</a:t>
            </a:r>
          </a:p>
          <a:p>
            <a:pPr lvl="1"/>
            <a:r>
              <a:rPr lang="nb-NO" sz="1100" kern="1200" dirty="0">
                <a:solidFill>
                  <a:schemeClr val="tx1"/>
                </a:solidFill>
                <a:effectLst/>
                <a:latin typeface="+mn-lt"/>
                <a:ea typeface="+mn-ea"/>
                <a:cs typeface="+mn-cs"/>
              </a:rPr>
              <a:t>3. Mer snakkesalig enn vanlig eller trang (press) til å fortsette å snakke.</a:t>
            </a:r>
          </a:p>
          <a:p>
            <a:pPr lvl="1"/>
            <a:r>
              <a:rPr lang="nb-NO" sz="1100" kern="1200" dirty="0">
                <a:solidFill>
                  <a:schemeClr val="tx1"/>
                </a:solidFill>
                <a:effectLst/>
                <a:latin typeface="+mn-lt"/>
                <a:ea typeface="+mn-ea"/>
                <a:cs typeface="+mn-cs"/>
              </a:rPr>
              <a:t>4. Ideflukt eller subjektiv opplevelse av tankekjør.</a:t>
            </a:r>
          </a:p>
          <a:p>
            <a:pPr lvl="1"/>
            <a:r>
              <a:rPr lang="nb-NO" sz="1100" kern="1200" dirty="0">
                <a:solidFill>
                  <a:schemeClr val="tx1"/>
                </a:solidFill>
                <a:effectLst/>
                <a:latin typeface="+mn-lt"/>
                <a:ea typeface="+mn-ea"/>
                <a:cs typeface="+mn-cs"/>
              </a:rPr>
              <a:t>5. Økt energi eller målrettet aktivitet (enten sosialt, på jobb eller skole, eller seksuelt)</a:t>
            </a:r>
          </a:p>
          <a:p>
            <a:pPr lvl="1"/>
            <a:r>
              <a:rPr lang="nb-NO" sz="1100" kern="1200" dirty="0">
                <a:solidFill>
                  <a:schemeClr val="tx1"/>
                </a:solidFill>
                <a:effectLst/>
                <a:latin typeface="+mn-lt"/>
                <a:ea typeface="+mn-ea"/>
                <a:cs typeface="+mn-cs"/>
              </a:rPr>
              <a:t>6. Økt eller overdreven involvering i aktiviteter som har et høyt potensiale for smertefulle konsekvenser (f.eks. uhemmet shopping, seksuelle utskeielser eller tåpelige forretningsinvesteringer).</a:t>
            </a:r>
          </a:p>
          <a:p>
            <a:pPr lvl="1"/>
            <a:r>
              <a:rPr lang="nb-NO" sz="1100" kern="1200" dirty="0">
                <a:solidFill>
                  <a:schemeClr val="tx1"/>
                </a:solidFill>
                <a:effectLst/>
                <a:latin typeface="+mn-lt"/>
                <a:ea typeface="+mn-ea"/>
                <a:cs typeface="+mn-cs"/>
              </a:rPr>
              <a:t>7. Nedsatt søvnbehov (føle seg uthvilt til tross for mindre søvn enn normalt, i motsetning til ved </a:t>
            </a:r>
            <a:r>
              <a:rPr lang="nb-NO" sz="1100" kern="1200" dirty="0" err="1">
                <a:solidFill>
                  <a:schemeClr val="tx1"/>
                </a:solidFill>
                <a:effectLst/>
                <a:latin typeface="+mn-lt"/>
                <a:ea typeface="+mn-ea"/>
                <a:cs typeface="+mn-cs"/>
              </a:rPr>
              <a:t>insomni</a:t>
            </a:r>
            <a:r>
              <a:rPr lang="nb-NO" sz="1100" kern="1200" dirty="0">
                <a:solidFill>
                  <a:schemeClr val="tx1"/>
                </a:solidFill>
                <a:effectLst/>
                <a:latin typeface="+mn-lt"/>
                <a:ea typeface="+mn-ea"/>
                <a:cs typeface="+mn-cs"/>
              </a:rPr>
              <a:t>).</a:t>
            </a:r>
          </a:p>
          <a:p>
            <a:pPr eaLnBrk="1" hangingPunct="1"/>
            <a:endParaRPr lang="nb-NO" altLang="nb-NO" sz="1100" dirty="0"/>
          </a:p>
          <a:p>
            <a:pPr eaLnBrk="1" hangingPunct="1"/>
            <a:r>
              <a:rPr lang="nb-NO" sz="1100" kern="1200" dirty="0">
                <a:solidFill>
                  <a:schemeClr val="tx1"/>
                </a:solidFill>
                <a:effectLst/>
                <a:latin typeface="+mn-lt"/>
                <a:ea typeface="+mn-ea"/>
                <a:cs typeface="+mn-cs"/>
              </a:rPr>
              <a:t>I motsetning til DSM-5 spesifiserer ikke ICD-10</a:t>
            </a:r>
            <a:r>
              <a:rPr lang="nb-NO" sz="1100" kern="1200" baseline="0" dirty="0">
                <a:solidFill>
                  <a:schemeClr val="tx1"/>
                </a:solidFill>
                <a:effectLst/>
                <a:latin typeface="+mn-lt"/>
                <a:ea typeface="+mn-ea"/>
                <a:cs typeface="+mn-cs"/>
              </a:rPr>
              <a:t> hvilke og antall symptomer som skal være til stede ved blandede episoder.</a:t>
            </a:r>
            <a:endParaRPr lang="nb-NO" altLang="nb-NO" sz="1100" dirty="0"/>
          </a:p>
          <a:p>
            <a:pPr eaLnBrk="1" hangingPunct="1"/>
            <a:endParaRPr lang="nb-NO" altLang="nb-NO" sz="1100" u="sng"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sz="1100" u="sng" dirty="0"/>
              <a:t>Ressurs for videre lesing</a:t>
            </a:r>
            <a:r>
              <a:rPr lang="nb-NO" altLang="nb-NO" sz="1100" dirty="0"/>
              <a:t>:</a:t>
            </a:r>
            <a:r>
              <a:rPr lang="nb-NO" altLang="nb-NO" sz="1100" baseline="0" dirty="0"/>
              <a:t>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altLang="nb-NO" sz="1100" baseline="0" dirty="0"/>
              <a:t>S</a:t>
            </a:r>
            <a:r>
              <a:rPr lang="nb-NO" altLang="nb-NO" sz="1100" dirty="0"/>
              <a:t>. 48-52</a:t>
            </a:r>
            <a:r>
              <a:rPr lang="nb-NO" altLang="nb-NO" sz="1100" baseline="0" dirty="0"/>
              <a:t> og s. </a:t>
            </a:r>
            <a:r>
              <a:rPr lang="nb-NO" altLang="nb-NO" sz="1100" dirty="0"/>
              <a:t>117-118 i Skjelstad (2021)</a:t>
            </a:r>
          </a:p>
          <a:p>
            <a:endParaRPr lang="nb-NO" sz="1100" dirty="0"/>
          </a:p>
        </p:txBody>
      </p:sp>
      <p:sp>
        <p:nvSpPr>
          <p:cNvPr id="4" name="Plassholder for lysbildenummer 3"/>
          <p:cNvSpPr>
            <a:spLocks noGrp="1"/>
          </p:cNvSpPr>
          <p:nvPr>
            <p:ph type="sldNum" sz="quarter" idx="10"/>
          </p:nvPr>
        </p:nvSpPr>
        <p:spPr/>
        <p:txBody>
          <a:bodyPr/>
          <a:lstStyle/>
          <a:p>
            <a:fld id="{E6B9617B-0E44-4381-B111-71228812115C}" type="slidenum">
              <a:rPr lang="nb-NO" smtClean="0"/>
              <a:t>22</a:t>
            </a:fld>
            <a:endParaRPr lang="nb-NO"/>
          </a:p>
        </p:txBody>
      </p:sp>
    </p:spTree>
    <p:extLst>
      <p:ext uri="{BB962C8B-B14F-4D97-AF65-F5344CB8AC3E}">
        <p14:creationId xmlns:p14="http://schemas.microsoft.com/office/powerpoint/2010/main" val="8157229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590550" y="1144588"/>
            <a:ext cx="5484813" cy="3084512"/>
          </a:xfrm>
        </p:spPr>
      </p:sp>
      <p:sp>
        <p:nvSpPr>
          <p:cNvPr id="3" name="Plassholder for notater 2"/>
          <p:cNvSpPr>
            <a:spLocks noGrp="1"/>
          </p:cNvSpPr>
          <p:nvPr>
            <p:ph type="body" idx="1"/>
          </p:nvPr>
        </p:nvSpPr>
        <p:spPr/>
        <p:txBody>
          <a:bodyPr/>
          <a:lstStyle/>
          <a:p>
            <a:r>
              <a:rPr lang="nb-NO" sz="1100" b="1" dirty="0"/>
              <a:t>Tekst:</a:t>
            </a:r>
            <a:endParaRPr lang="nb-NO"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i="0" baseline="0" dirty="0"/>
              <a:t>Nå skal vi snakke om varselfasen, som kommer før en affektiv episode. Deltagerne på Bipolarkurset har lært (eller skal lære, dersom denne </a:t>
            </a:r>
            <a:r>
              <a:rPr lang="nb-NO" sz="1100" i="0" baseline="0" dirty="0" err="1"/>
              <a:t>kursgangen</a:t>
            </a:r>
            <a:r>
              <a:rPr lang="nb-NO" sz="1100" i="0" baseline="0" dirty="0"/>
              <a:t> ikke har vært holdt enda) om hva varselsignaler er, og hvilke tiltak de selv kan gjøre for å bremse eller stoppe utviklingen av en ny episode. </a:t>
            </a:r>
            <a:endParaRPr lang="nb-NO" sz="1100" i="0" dirty="0"/>
          </a:p>
          <a:p>
            <a:pPr marL="0" indent="0">
              <a:buNone/>
            </a:pPr>
            <a:endParaRPr lang="nb-NO" sz="1100" dirty="0"/>
          </a:p>
          <a:p>
            <a:pPr marL="0" indent="0">
              <a:buNone/>
            </a:pPr>
            <a:r>
              <a:rPr lang="nb-NO" sz="1100" b="1" dirty="0"/>
              <a:t>Hva er varselfasen:</a:t>
            </a:r>
          </a:p>
          <a:p>
            <a:pPr marL="171450" indent="-171450">
              <a:buFont typeface="Arial" panose="020B0604020202020204" pitchFamily="34" charset="0"/>
              <a:buChar char="•"/>
            </a:pPr>
            <a:r>
              <a:rPr lang="nb-NO" sz="1100" dirty="0"/>
              <a:t>En overgangsfase mellom stabilitet og en fullt utviklet affektiv episode</a:t>
            </a:r>
          </a:p>
          <a:p>
            <a:pPr marL="171450" indent="-171450">
              <a:buFont typeface="Arial" panose="020B0604020202020204" pitchFamily="34" charset="0"/>
              <a:buChar char="•"/>
            </a:pPr>
            <a:r>
              <a:rPr lang="nb-NO" sz="1100" dirty="0"/>
              <a:t>Den kjennetegnes av milde symptomer som varsler om at en ny affektiv episode </a:t>
            </a:r>
            <a:r>
              <a:rPr lang="nb-NO" sz="1100" i="1" dirty="0"/>
              <a:t>kan</a:t>
            </a:r>
            <a:r>
              <a:rPr lang="nb-NO" sz="1100" dirty="0"/>
              <a:t> være i anmarsj</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nb-NO" sz="1100" dirty="0"/>
              <a:t>Varigheten av varselfasen varierer, men det er ofte snakk om dager. Noen ganger utvikles en full episode</a:t>
            </a:r>
            <a:r>
              <a:rPr lang="nb-NO" sz="1100" baseline="0" dirty="0"/>
              <a:t> i løpet av timer (brå/akutt debut), andre ganger kan en episode bygge seg opp over noe tid – spesielt depresjoner.</a:t>
            </a:r>
          </a:p>
          <a:p>
            <a:pPr marL="0" indent="0">
              <a:buNone/>
            </a:pPr>
            <a:r>
              <a:rPr lang="nb-NO" sz="1100" b="1" dirty="0"/>
              <a:t>Hvorfor er den viktig:</a:t>
            </a:r>
          </a:p>
          <a:p>
            <a:pPr marL="171450" indent="-171450">
              <a:buFont typeface="Arial" panose="020B0604020202020204" pitchFamily="34" charset="0"/>
              <a:buChar char="•"/>
            </a:pPr>
            <a:r>
              <a:rPr lang="nb-NO" sz="1100" dirty="0"/>
              <a:t>Forskning og erfaringer viser at det er mulig å stoppe eller dempe en ny sykdomsepisode hvis man gjør riktige tiltak tidlig nok</a:t>
            </a:r>
          </a:p>
          <a:p>
            <a:pPr marL="171450" indent="-171450">
              <a:buFont typeface="Arial" panose="020B0604020202020204" pitchFamily="34" charset="0"/>
              <a:buChar char="•"/>
            </a:pPr>
            <a:r>
              <a:rPr lang="nb-NO" sz="1100" dirty="0"/>
              <a:t>Men for å få til det, må man først identifisere pålitelige varselsignaler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100"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sz="1100" dirty="0"/>
              <a:t>Pålitelig identifisering av varselsignaler forutsetter at</a:t>
            </a:r>
            <a:r>
              <a:rPr lang="nb-NO" sz="1100" baseline="0" dirty="0"/>
              <a:t> man kan legge merke til endringer som indikerer starten på en ny affektiv episode.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sz="1100" baseline="0" dirty="0"/>
              <a:t>Det er lettest å oppdage avvik hvis «bakteppet» er mest mulig stabilt både hva gjelder psykisk tilstand og livsførsel. </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nb-NO" sz="1100" baseline="0" dirty="0"/>
              <a:t>Eks: For en person som opplever mye psykisk ustabilitet i friskeste fase, hyppig bruker rusmidler, har ustabil livsførsel og døgnrytme, få faste rutiner i livet o.l., kan det være vanskelig å finne ut hva som er pålitelige varselsignaler. Det kan bli mange falske alarmer som igjen virker forvirrende og demotiverende. Som tidligere nevnt, vil det for disse være mer hensiktsmessig å fokusere på å oppnå større stabilitet i vedlikeholdsfasen og heller benytte varselfasemetodikken når forutsetningene er bedret.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100" dirty="0"/>
          </a:p>
          <a:p>
            <a:pPr marL="0" indent="0">
              <a:buFont typeface="Arial" panose="020B0604020202020204" pitchFamily="34" charset="0"/>
              <a:buNone/>
            </a:pPr>
            <a:r>
              <a:rPr lang="nb-NO" sz="1100" u="sng" dirty="0"/>
              <a:t>Varselsignalmetodikken passer derfor best for</a:t>
            </a:r>
            <a:r>
              <a:rPr lang="nb-NO" sz="1100" u="sng" baseline="0" dirty="0"/>
              <a:t> d</a:t>
            </a:r>
            <a:r>
              <a:rPr lang="nb-NO" sz="1100" u="sng" dirty="0"/>
              <a:t>e som: </a:t>
            </a:r>
          </a:p>
          <a:p>
            <a:pPr marL="457200" lvl="0" indent="-457200">
              <a:buFont typeface="Arial" panose="020B0604020202020204" pitchFamily="34" charset="0"/>
              <a:buChar char="•"/>
            </a:pPr>
            <a:r>
              <a:rPr lang="nb-NO" sz="1100" dirty="0"/>
              <a:t>Er stemningsstabile eller har relativt stabile og forutsigbare symptomer i vedlikeholdsfasen</a:t>
            </a:r>
          </a:p>
          <a:p>
            <a:pPr marL="457200" lvl="0" indent="-457200">
              <a:buFont typeface="Arial" panose="020B0604020202020204" pitchFamily="34" charset="0"/>
              <a:buChar char="•"/>
            </a:pPr>
            <a:r>
              <a:rPr lang="nb-NO" sz="1100" dirty="0"/>
              <a:t>Har en stabil livssituasjon med et relativt regelmessig og forutsigbart liv</a:t>
            </a:r>
          </a:p>
          <a:p>
            <a:pPr marL="457200" lvl="0" indent="-457200">
              <a:buFont typeface="Arial" panose="020B0604020202020204" pitchFamily="34" charset="0"/>
              <a:buChar char="•"/>
            </a:pPr>
            <a:r>
              <a:rPr lang="nb-NO" sz="1100" dirty="0"/>
              <a:t>Opplever rene affektive episoder </a:t>
            </a:r>
            <a:r>
              <a:rPr lang="nb-NO" sz="1100" dirty="0">
                <a:solidFill>
                  <a:srgbClr val="FF0000"/>
                </a:solidFill>
              </a:rPr>
              <a:t>(ikke-blandede episoder)</a:t>
            </a:r>
            <a:endParaRPr lang="nb-NO" sz="1100" dirty="0"/>
          </a:p>
          <a:p>
            <a:pPr marL="628650" lvl="1" indent="-171450">
              <a:buFontTx/>
              <a:buChar char="-"/>
            </a:pPr>
            <a:r>
              <a:rPr lang="nb-NO" sz="1100" baseline="0" dirty="0"/>
              <a:t>Blandede tilstander (samtidige symptomer fra begge polariteter eller rask veksling mellom polene) er ofte uforutsigbare og uoversiktlige. Personer med blandede tilstander kan kartlegge varselsignaler, men uten en tydelig polaritet er det vanskelig å sette inn rene riktige tiltak. Da må man undersøke om det er mulig å finne mer skreddersydde tiltak med forebyggende effekt.</a:t>
            </a:r>
          </a:p>
          <a:p>
            <a:endParaRPr lang="nb-NO" sz="1100" b="0" dirty="0"/>
          </a:p>
        </p:txBody>
      </p:sp>
      <p:sp>
        <p:nvSpPr>
          <p:cNvPr id="4" name="Plassholder for lysbil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A6FC46-1BDA-4C77-B4BA-10BAA3C0CB1D}"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49517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590550" y="1144588"/>
            <a:ext cx="5484813" cy="3084512"/>
          </a:xfrm>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b="1" kern="1200" dirty="0">
                <a:solidFill>
                  <a:srgbClr val="00338D"/>
                </a:solidFill>
                <a:latin typeface="+mn-lt"/>
                <a:ea typeface="+mn-ea"/>
                <a:cs typeface="+mn-cs"/>
              </a:rPr>
              <a:t>Tekst:</a:t>
            </a:r>
            <a:r>
              <a:rPr lang="nb-NO" altLang="nb-NO" b="1" kern="1200" baseline="0" dirty="0">
                <a:solidFill>
                  <a:srgbClr val="00338D"/>
                </a:solidFill>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latin typeface="+mn-lt"/>
              </a:rPr>
              <a:t>Maniske tilstander utvikles ofte raskere</a:t>
            </a:r>
            <a:r>
              <a:rPr lang="nb-NO" baseline="0" dirty="0">
                <a:latin typeface="+mn-lt"/>
              </a:rPr>
              <a:t> enn depressive tilstander. Etter hvert som tilstandsintensiteten øker, svekkes impulskontrollen og dømmekraften. Man mister både evne og motivasjon til å bremse tilstanden. </a:t>
            </a:r>
            <a:r>
              <a:rPr lang="nb-NO" altLang="nb-NO" b="1" kern="1200" dirty="0">
                <a:solidFill>
                  <a:srgbClr val="00338D"/>
                </a:solidFill>
                <a:latin typeface="+mn-lt"/>
                <a:ea typeface="+mn-ea"/>
                <a:cs typeface="+mn-cs"/>
              </a:rPr>
              <a:t>Det</a:t>
            </a:r>
            <a:r>
              <a:rPr lang="nb-NO" altLang="nb-NO" b="1" kern="1200" baseline="0" dirty="0">
                <a:solidFill>
                  <a:srgbClr val="00338D"/>
                </a:solidFill>
                <a:latin typeface="+mn-lt"/>
                <a:ea typeface="+mn-ea"/>
                <a:cs typeface="+mn-cs"/>
              </a:rPr>
              <a:t> er derfor v</a:t>
            </a:r>
            <a:r>
              <a:rPr lang="nb-NO" altLang="nb-NO" b="1" kern="1200" dirty="0">
                <a:solidFill>
                  <a:srgbClr val="00338D"/>
                </a:solidFill>
                <a:latin typeface="+mn-lt"/>
                <a:ea typeface="+mn-ea"/>
                <a:cs typeface="+mn-cs"/>
              </a:rPr>
              <a:t>iktig å reagere raskt.</a:t>
            </a:r>
            <a:r>
              <a:rPr lang="nb-NO" altLang="nb-NO" b="1" kern="1200" baseline="0" dirty="0">
                <a:solidFill>
                  <a:srgbClr val="00338D"/>
                </a:solidFill>
                <a:latin typeface="+mn-lt"/>
                <a:ea typeface="+mn-ea"/>
                <a:cs typeface="+mn-cs"/>
              </a:rPr>
              <a:t> </a:t>
            </a:r>
            <a:endParaRPr lang="nb-NO" baseline="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b-NO" altLang="nb-NO" b="1" u="sng" kern="1200" baseline="0" dirty="0">
              <a:solidFill>
                <a:srgbClr val="00338D"/>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b="0" u="sng" kern="1200" baseline="0" dirty="0">
                <a:solidFill>
                  <a:srgbClr val="00338D"/>
                </a:solidFill>
                <a:latin typeface="+mn-lt"/>
                <a:ea typeface="+mn-ea"/>
                <a:cs typeface="+mn-cs"/>
              </a:rPr>
              <a:t>Vedlikeholdsfasen: </a:t>
            </a:r>
            <a:r>
              <a:rPr lang="nb-NO" altLang="nb-NO" b="1" dirty="0">
                <a:latin typeface="+mn-lt"/>
              </a:rPr>
              <a:t>Normal impulsivitet og dømmekraft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altLang="nb-NO" dirty="0">
                <a:latin typeface="+mn-lt"/>
              </a:rPr>
              <a:t>Ingen eller få og stabile symptomer. De beste forutsetningene for å iverksette forebyggende tiltak.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altLang="nb-NO" b="0" u="sng" kern="1200" baseline="0" dirty="0">
              <a:solidFill>
                <a:srgbClr val="00338D"/>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b="0" u="sng" kern="1200" baseline="0" dirty="0">
                <a:solidFill>
                  <a:srgbClr val="00338D"/>
                </a:solidFill>
                <a:latin typeface="+mn-lt"/>
                <a:ea typeface="+mn-ea"/>
                <a:cs typeface="+mn-cs"/>
              </a:rPr>
              <a:t>Varselfasen: </a:t>
            </a:r>
            <a:r>
              <a:rPr lang="nb-NO" altLang="nb-NO" b="1" dirty="0">
                <a:latin typeface="+mn-lt"/>
              </a:rPr>
              <a:t>Tilnærmet normal impulsivitet og dømmekraft</a:t>
            </a:r>
          </a:p>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nb-NO" altLang="nb-NO" dirty="0">
                <a:latin typeface="+mn-lt"/>
              </a:rPr>
              <a:t>Fortsatt</a:t>
            </a:r>
            <a:r>
              <a:rPr lang="nb-NO" altLang="nb-NO" baseline="0" dirty="0">
                <a:latin typeface="+mn-lt"/>
              </a:rPr>
              <a:t> g</a:t>
            </a:r>
            <a:r>
              <a:rPr lang="nb-NO" altLang="nb-NO" dirty="0">
                <a:latin typeface="+mn-lt"/>
              </a:rPr>
              <a:t>ode forutsetninger for å iverksette forebyggende tiltak - </a:t>
            </a:r>
            <a:r>
              <a:rPr lang="nb-NO" altLang="nb-NO" baseline="0" dirty="0">
                <a:latin typeface="+mn-lt"/>
              </a:rPr>
              <a:t>h</a:t>
            </a:r>
            <a:r>
              <a:rPr lang="nb-NO" baseline="0" dirty="0">
                <a:latin typeface="+mn-lt"/>
              </a:rPr>
              <a:t>vis man har bestemt seg for dette på forhånd. Da er det også lettest å bryte tilstandens selvforsterkende spiraler og få best effekt av tiltakene.</a:t>
            </a:r>
            <a:endParaRPr lang="nb-NO" altLang="nb-NO" dirty="0">
              <a:latin typeface="+mn-lt"/>
            </a:endParaRPr>
          </a:p>
          <a:p>
            <a:pPr marL="171450" indent="-171450" eaLnBrk="1" hangingPunct="1">
              <a:spcBef>
                <a:spcPct val="0"/>
              </a:spcBef>
              <a:buClrTx/>
              <a:buFont typeface="Arial" panose="020B0604020202020204" pitchFamily="34" charset="0"/>
              <a:buChar char="•"/>
            </a:pPr>
            <a:r>
              <a:rPr lang="nb-NO" altLang="nb-NO" dirty="0">
                <a:latin typeface="+mn-lt"/>
              </a:rPr>
              <a:t>Tilnærmet normal selvreguleringsevne. Impulsene er svake nok til å kunne stoppes og refleksjonsevnen er intakt</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altLang="nb-NO" b="0" u="sng" kern="1200" baseline="0" dirty="0">
              <a:solidFill>
                <a:srgbClr val="00338D"/>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b="0" u="sng" kern="1200" baseline="0" dirty="0">
                <a:solidFill>
                  <a:srgbClr val="00338D"/>
                </a:solidFill>
                <a:latin typeface="+mn-lt"/>
                <a:ea typeface="+mn-ea"/>
                <a:cs typeface="+mn-cs"/>
              </a:rPr>
              <a:t>Hypomani:</a:t>
            </a:r>
            <a:r>
              <a:rPr lang="nb-NO" altLang="nb-NO" b="0" u="none" kern="1200" baseline="0" dirty="0">
                <a:solidFill>
                  <a:srgbClr val="00338D"/>
                </a:solidFill>
                <a:latin typeface="+mn-lt"/>
                <a:ea typeface="+mn-ea"/>
                <a:cs typeface="+mn-cs"/>
              </a:rPr>
              <a:t> </a:t>
            </a:r>
            <a:r>
              <a:rPr lang="nb-NO" altLang="nb-NO" b="1" dirty="0">
                <a:latin typeface="+mn-lt"/>
              </a:rPr>
              <a:t>Økt impulsivitet og svekket dømmekraft</a:t>
            </a:r>
          </a:p>
          <a:p>
            <a:pPr marL="285750" indent="-285750">
              <a:buFont typeface="Arial" panose="020B0604020202020204" pitchFamily="34" charset="0"/>
              <a:buChar char="•"/>
              <a:defRPr/>
            </a:pPr>
            <a:r>
              <a:rPr lang="nb-NO" dirty="0">
                <a:latin typeface="+mn-lt"/>
                <a:cs typeface="Arial" charset="0"/>
              </a:rPr>
              <a:t>Selvregulering mulig, men vanskelig over tid</a:t>
            </a:r>
          </a:p>
          <a:p>
            <a:pPr marL="285750" indent="-285750">
              <a:buFont typeface="Arial" charset="0"/>
              <a:buChar char="•"/>
              <a:defRPr/>
            </a:pPr>
            <a:r>
              <a:rPr lang="nb-NO" dirty="0">
                <a:latin typeface="+mn-lt"/>
                <a:cs typeface="Arial" charset="0"/>
              </a:rPr>
              <a:t>Motivasjonen til å forebygge er ofte lav pga. sterke</a:t>
            </a:r>
            <a:r>
              <a:rPr lang="nb-NO" baseline="0" dirty="0">
                <a:latin typeface="+mn-lt"/>
                <a:cs typeface="Arial" charset="0"/>
              </a:rPr>
              <a:t> </a:t>
            </a:r>
            <a:r>
              <a:rPr lang="nb-NO" dirty="0">
                <a:latin typeface="+mn-lt"/>
                <a:cs typeface="Arial" charset="0"/>
              </a:rPr>
              <a:t>lystimpulser og ignorering av skadelige konsekvenser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altLang="nb-NO" b="0" u="sng" kern="1200" baseline="0" dirty="0">
              <a:solidFill>
                <a:srgbClr val="00338D"/>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b="0" u="sng" kern="1200" baseline="0" dirty="0">
                <a:solidFill>
                  <a:srgbClr val="00338D"/>
                </a:solidFill>
                <a:latin typeface="+mn-lt"/>
                <a:ea typeface="+mn-ea"/>
                <a:cs typeface="+mn-cs"/>
              </a:rPr>
              <a:t>Mani/(psykose): </a:t>
            </a:r>
            <a:r>
              <a:rPr lang="nb-NO" altLang="nb-NO" b="1" dirty="0">
                <a:latin typeface="+mn-lt"/>
              </a:rPr>
              <a:t>Markant</a:t>
            </a:r>
            <a:r>
              <a:rPr lang="nb-NO" altLang="nb-NO" b="1" baseline="0" dirty="0">
                <a:latin typeface="+mn-lt"/>
              </a:rPr>
              <a:t> </a:t>
            </a:r>
            <a:r>
              <a:rPr lang="nb-NO" altLang="nb-NO" b="1" dirty="0">
                <a:latin typeface="+mn-lt"/>
              </a:rPr>
              <a:t>økt impulsivitet</a:t>
            </a:r>
            <a:r>
              <a:rPr lang="nb-NO" altLang="nb-NO" b="1" baseline="0" dirty="0">
                <a:latin typeface="+mn-lt"/>
              </a:rPr>
              <a:t> </a:t>
            </a:r>
            <a:r>
              <a:rPr lang="nb-NO" altLang="nb-NO" b="1" dirty="0">
                <a:latin typeface="+mn-lt"/>
              </a:rPr>
              <a:t>og svekket dømmekraft</a:t>
            </a:r>
            <a:endParaRPr lang="nb-NO" altLang="nb-NO" b="0" kern="1200" baseline="0" dirty="0">
              <a:solidFill>
                <a:srgbClr val="00338D"/>
              </a:solidFill>
              <a:latin typeface="+mn-lt"/>
              <a:ea typeface="+mn-ea"/>
              <a:cs typeface="+mn-cs"/>
            </a:endParaRPr>
          </a:p>
          <a:p>
            <a:pPr marL="285750" indent="-285750">
              <a:buFont typeface="Arial" panose="020B0604020202020204" pitchFamily="34" charset="0"/>
              <a:buChar char="•"/>
              <a:defRPr/>
            </a:pPr>
            <a:r>
              <a:rPr lang="nb-NO" dirty="0">
                <a:latin typeface="+mn-lt"/>
                <a:cs typeface="Arial" charset="0"/>
              </a:rPr>
              <a:t>Selvregulering nærmest umulig</a:t>
            </a:r>
          </a:p>
          <a:p>
            <a:pPr marL="285750" indent="-285750">
              <a:buFont typeface="Arial" panose="020B0604020202020204" pitchFamily="34" charset="0"/>
              <a:buChar char="•"/>
              <a:defRPr/>
            </a:pPr>
            <a:r>
              <a:rPr lang="nb-NO" dirty="0">
                <a:latin typeface="+mn-lt"/>
                <a:cs typeface="Arial" charset="0"/>
              </a:rPr>
              <a:t>Andre må gripe inn for å forhindre skade</a:t>
            </a:r>
          </a:p>
          <a:p>
            <a:pPr marL="285750" indent="-285750">
              <a:buFont typeface="Arial" panose="020B0604020202020204" pitchFamily="34" charset="0"/>
              <a:buChar char="•"/>
              <a:defRPr/>
            </a:pPr>
            <a:r>
              <a:rPr lang="nb-NO" baseline="0" dirty="0">
                <a:latin typeface="+mn-lt"/>
              </a:rPr>
              <a:t>Mange med fulle manier «leker med ilden»: de ønsker å oppleve hypomani, men ikke full mani. De sjanser på at de klarer å beholde kontrollen og velger å «smake på» hypomanien. Dette går ikke alltid bra.</a:t>
            </a:r>
            <a:endParaRPr lang="nb-NO" altLang="nb-NO" b="0" kern="1200" baseline="0" dirty="0">
              <a:solidFill>
                <a:srgbClr val="00338D"/>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b-NO" altLang="nb-NO" b="0" kern="1200" baseline="0" dirty="0">
              <a:solidFill>
                <a:srgbClr val="00338D"/>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b="0" u="sng" baseline="0" dirty="0"/>
              <a:t>Ressurs for videre lesing</a:t>
            </a:r>
            <a:r>
              <a:rPr lang="nb-NO" b="0" baseline="0" dirty="0"/>
              <a:t>: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b="0" baseline="0" dirty="0"/>
              <a:t>Skjelstad (2021) s. 264</a:t>
            </a:r>
          </a:p>
        </p:txBody>
      </p:sp>
      <p:sp>
        <p:nvSpPr>
          <p:cNvPr id="4" name="Plassholder for lysbildenummer 3"/>
          <p:cNvSpPr>
            <a:spLocks noGrp="1"/>
          </p:cNvSpPr>
          <p:nvPr>
            <p:ph type="sldNum" sz="quarter" idx="10"/>
          </p:nvPr>
        </p:nvSpPr>
        <p:spPr/>
        <p:txBody>
          <a:bodyPr/>
          <a:lstStyle/>
          <a:p>
            <a:fld id="{E6B9617B-0E44-4381-B111-71228812115C}" type="slidenum">
              <a:rPr lang="nb-NO" smtClean="0"/>
              <a:t>24</a:t>
            </a:fld>
            <a:endParaRPr lang="nb-NO"/>
          </a:p>
        </p:txBody>
      </p:sp>
    </p:spTree>
    <p:extLst>
      <p:ext uri="{BB962C8B-B14F-4D97-AF65-F5344CB8AC3E}">
        <p14:creationId xmlns:p14="http://schemas.microsoft.com/office/powerpoint/2010/main" val="37760337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590550" y="1144588"/>
            <a:ext cx="5484813" cy="3084512"/>
          </a:xfrm>
        </p:spPr>
      </p:sp>
      <p:sp>
        <p:nvSpPr>
          <p:cNvPr id="3" name="Plassholder for notater 2"/>
          <p:cNvSpPr>
            <a:spLocks noGrp="1"/>
          </p:cNvSpPr>
          <p:nvPr>
            <p:ph type="body" idx="1"/>
          </p:nvPr>
        </p:nvSpPr>
        <p:spPr/>
        <p:txBody>
          <a:bodyPr/>
          <a:lstStyle/>
          <a:p>
            <a:r>
              <a:rPr lang="nb-NO" sz="1100" dirty="0"/>
              <a:t>SUMMEGRUPPE</a:t>
            </a:r>
          </a:p>
          <a:p>
            <a:r>
              <a:rPr lang="nb-NO" sz="1100" i="1" dirty="0"/>
              <a:t>15 min.</a:t>
            </a:r>
          </a:p>
          <a:p>
            <a:pPr marL="0" indent="0">
              <a:buFont typeface="Arial" panose="020B0604020202020204" pitchFamily="34" charset="0"/>
              <a:buNone/>
            </a:pPr>
            <a:endParaRPr lang="nb-NO" sz="1100" dirty="0"/>
          </a:p>
          <a:p>
            <a:pPr marL="0" indent="0">
              <a:buFont typeface="Arial" panose="020B0604020202020204" pitchFamily="34" charset="0"/>
              <a:buNone/>
            </a:pPr>
            <a:r>
              <a:rPr lang="nb-NO" sz="1100" dirty="0"/>
              <a:t>Har du erfaring med tidlig oppdagelse av en sykdomsepisode hos den du er pårørende til? </a:t>
            </a:r>
          </a:p>
          <a:p>
            <a:endParaRPr lang="nb-NO" dirty="0"/>
          </a:p>
          <a:p>
            <a:endParaRPr lang="nb-NO" i="1" dirty="0"/>
          </a:p>
        </p:txBody>
      </p:sp>
      <p:sp>
        <p:nvSpPr>
          <p:cNvPr id="4" name="Plassholder for lysbildenummer 3"/>
          <p:cNvSpPr>
            <a:spLocks noGrp="1"/>
          </p:cNvSpPr>
          <p:nvPr>
            <p:ph type="sldNum" sz="quarter" idx="10"/>
          </p:nvPr>
        </p:nvSpPr>
        <p:spPr/>
        <p:txBody>
          <a:bodyPr/>
          <a:lstStyle/>
          <a:p>
            <a:fld id="{E6B9617B-0E44-4381-B111-71228812115C}" type="slidenum">
              <a:rPr lang="nb-NO" smtClean="0"/>
              <a:t>25</a:t>
            </a:fld>
            <a:endParaRPr lang="nb-NO"/>
          </a:p>
        </p:txBody>
      </p:sp>
    </p:spTree>
    <p:extLst>
      <p:ext uri="{BB962C8B-B14F-4D97-AF65-F5344CB8AC3E}">
        <p14:creationId xmlns:p14="http://schemas.microsoft.com/office/powerpoint/2010/main" val="6444223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590550" y="1144588"/>
            <a:ext cx="5484813" cy="3084512"/>
          </a:xfrm>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sz="1100" b="1" dirty="0"/>
              <a:t>Tekst:</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dirty="0"/>
              <a:t>Det er to hovedtyper av behandling: medikamentell behandling og psykososiale tiltak.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100" u="sng"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b="1" u="none" dirty="0"/>
              <a:t>Medikamentell</a:t>
            </a:r>
            <a:r>
              <a:rPr lang="nb-NO" sz="1100" b="1" u="none" baseline="0" dirty="0"/>
              <a:t> behandling: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altLang="nb-NO" sz="1100" dirty="0"/>
              <a:t>For mange har medikamenter god tilbakefallsforebyggende effekt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altLang="nb-NO" sz="1100" dirty="0"/>
              <a:t>og</a:t>
            </a:r>
            <a:r>
              <a:rPr lang="nb-NO" altLang="nb-NO" sz="1100" baseline="0" dirty="0"/>
              <a:t> m</a:t>
            </a:r>
            <a:r>
              <a:rPr lang="nb-NO" altLang="nb-NO" sz="1100" dirty="0"/>
              <a:t>edikamenter er fortsatt den grunnleggende behandlingsformen.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sz="1100" dirty="0"/>
              <a:t>Men:</a:t>
            </a:r>
          </a:p>
          <a:p>
            <a:pPr marL="628650" lvl="1" indent="-171450">
              <a:buFontTx/>
              <a:buChar char="-"/>
            </a:pPr>
            <a:r>
              <a:rPr lang="nb-NO" altLang="nb-NO" sz="1100" dirty="0"/>
              <a:t>En del ønsker ikke å bruke medikamenter</a:t>
            </a:r>
          </a:p>
          <a:p>
            <a:pPr marL="628650" lvl="1" indent="-171450">
              <a:buFontTx/>
              <a:buChar char="-"/>
            </a:pPr>
            <a:r>
              <a:rPr lang="nb-NO" altLang="nb-NO" sz="1100" dirty="0"/>
              <a:t>En del har ikke forebyggende effekt av medisinering</a:t>
            </a:r>
          </a:p>
          <a:p>
            <a:pPr marL="628650" lvl="1" indent="-171450">
              <a:buFontTx/>
              <a:buChar char="-"/>
            </a:pPr>
            <a:r>
              <a:rPr lang="nb-NO" altLang="nb-NO" sz="1100" dirty="0"/>
              <a:t>Mange har kun delvis effekt</a:t>
            </a:r>
          </a:p>
          <a:p>
            <a:pPr marL="628650" lvl="1" indent="-171450">
              <a:buFontTx/>
              <a:buChar char="-"/>
            </a:pPr>
            <a:r>
              <a:rPr lang="nb-NO" altLang="nb-NO" sz="1100" dirty="0"/>
              <a:t>Dermed er det behov for andre behandlingsformer i tillegg eller som alternativer</a:t>
            </a:r>
            <a:endParaRPr lang="nb-NO" sz="1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b-NO" altLang="nb-NO"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sz="1100" b="1" u="none" dirty="0"/>
              <a:t>Psykososiale tiltak:</a:t>
            </a:r>
            <a:r>
              <a:rPr lang="nb-NO" altLang="nb-NO" sz="1100" b="1" u="none" baseline="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altLang="nb-NO" sz="1100" dirty="0"/>
              <a:t>Som nevnt tidligere har forskning de siste tiårene vist at behandlingsformer som bipolarkurs (gruppepsykoedukasjon) kan ha svært god tilleggseffekt til medikamenter.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b-NO" altLang="nb-NO" sz="1100" dirty="0"/>
              <a:t>Men for å oppnå denne effekten, kreves stor egeninnsats og ofte et godt samarbeid med gode hjelpere som pårørende og helsepersonell.</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100"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n-NO" altLang="nb-NO" sz="1100" baseline="0" dirty="0">
                <a:ea typeface="ＭＳ Ｐゴシック" panose="020B0600070205080204" pitchFamily="34" charset="-128"/>
              </a:rPr>
              <a:t>Det er viktig å understreke at det </a:t>
            </a:r>
            <a:r>
              <a:rPr lang="nn-NO" altLang="nb-NO" sz="1100" baseline="0" dirty="0" err="1">
                <a:ea typeface="ＭＳ Ｐゴシック" panose="020B0600070205080204" pitchFamily="34" charset="-128"/>
              </a:rPr>
              <a:t>ikke</a:t>
            </a:r>
            <a:r>
              <a:rPr lang="nn-NO" altLang="nb-NO" sz="1100" baseline="0" dirty="0">
                <a:ea typeface="ＭＳ Ｐゴシック" panose="020B0600070205080204" pitchFamily="34" charset="-128"/>
              </a:rPr>
              <a:t> er </a:t>
            </a:r>
            <a:r>
              <a:rPr lang="nn-NO" altLang="nb-NO" sz="1100" baseline="0" dirty="0" err="1">
                <a:ea typeface="ＭＳ Ｐゴシック" panose="020B0600070205080204" pitchFamily="34" charset="-128"/>
              </a:rPr>
              <a:t>deltagelse</a:t>
            </a:r>
            <a:r>
              <a:rPr lang="nn-NO" altLang="nb-NO" sz="1100" baseline="0" dirty="0">
                <a:ea typeface="ＭＳ Ｐゴシック" panose="020B0600070205080204" pitchFamily="34" charset="-128"/>
              </a:rPr>
              <a:t> i slik behandling i seg </a:t>
            </a:r>
            <a:r>
              <a:rPr lang="nn-NO" altLang="nb-NO" sz="1100" baseline="0" dirty="0" err="1">
                <a:ea typeface="ＭＳ Ｐゴシック" panose="020B0600070205080204" pitchFamily="34" charset="-128"/>
              </a:rPr>
              <a:t>selv</a:t>
            </a:r>
            <a:r>
              <a:rPr lang="nn-NO" altLang="nb-NO" sz="1100" baseline="0" dirty="0">
                <a:ea typeface="ＭＳ Ｐゴシック" panose="020B0600070205080204" pitchFamily="34" charset="-128"/>
              </a:rPr>
              <a:t> som forebygger tilbakefall, men om man tar i bruk kunnskapen som </a:t>
            </a:r>
            <a:r>
              <a:rPr lang="nn-NO" altLang="nb-NO" sz="1100" baseline="0" dirty="0" err="1">
                <a:ea typeface="ＭＳ Ｐゴシック" panose="020B0600070205080204" pitchFamily="34" charset="-128"/>
              </a:rPr>
              <a:t>formidles</a:t>
            </a:r>
            <a:r>
              <a:rPr lang="nn-NO" altLang="nb-NO" sz="1100" baseline="0" dirty="0">
                <a:ea typeface="ＭＳ Ｐゴシック" panose="020B0600070205080204" pitchFamily="34" charset="-128"/>
              </a:rPr>
              <a:t>. Av ulike grunner vil det variere i </a:t>
            </a:r>
            <a:r>
              <a:rPr lang="nn-NO" altLang="nb-NO" sz="1100" baseline="0" dirty="0" err="1">
                <a:ea typeface="ＭＳ Ｐゴシック" panose="020B0600070205080204" pitchFamily="34" charset="-128"/>
              </a:rPr>
              <a:t>hvilken</a:t>
            </a:r>
            <a:r>
              <a:rPr lang="nn-NO" altLang="nb-NO" sz="1100" baseline="0" dirty="0">
                <a:ea typeface="ＭＳ Ｐゴシック" panose="020B0600070205080204" pitchFamily="34" charset="-128"/>
              </a:rPr>
              <a:t> grad </a:t>
            </a:r>
            <a:r>
              <a:rPr lang="nn-NO" altLang="nb-NO" sz="1100" baseline="0" dirty="0" err="1">
                <a:ea typeface="ＭＳ Ｐゴシック" panose="020B0600070205080204" pitchFamily="34" charset="-128"/>
              </a:rPr>
              <a:t>kursdeltagerne</a:t>
            </a:r>
            <a:r>
              <a:rPr lang="nn-NO" altLang="nb-NO" sz="1100" baseline="0" dirty="0">
                <a:ea typeface="ＭＳ Ｐゴシック" panose="020B0600070205080204" pitchFamily="34" charset="-128"/>
              </a:rPr>
              <a:t> klarer det. Om andre </a:t>
            </a:r>
            <a:r>
              <a:rPr lang="nn-NO" altLang="nb-NO" sz="1100" baseline="0" dirty="0" err="1">
                <a:ea typeface="ＭＳ Ｐゴシック" panose="020B0600070205080204" pitchFamily="34" charset="-128"/>
              </a:rPr>
              <a:t>behandlingstilbud</a:t>
            </a:r>
            <a:r>
              <a:rPr lang="nn-NO" altLang="nb-NO" sz="1100" baseline="0" dirty="0">
                <a:ea typeface="ＭＳ Ｐゴシック" panose="020B0600070205080204" pitchFamily="34" charset="-128"/>
              </a:rPr>
              <a:t>:</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nb-NO" sz="1100" i="0" dirty="0"/>
              <a:t>I tillegg til kurs for personer med bipolar lidelse, vil mange</a:t>
            </a:r>
            <a:r>
              <a:rPr lang="nb-NO" sz="1100" i="0" baseline="0" dirty="0"/>
              <a:t> også ha nytte av individuell behandling eller oppfølging i perioder, eller over tid. Individuell behandling og oppfølging kan gis av DPS, privatpraktiserende psykolog eller psykiater, fastlege eller fra ansatte i kommunen. Det kan også være andre tiltak og tilbud som har stor betydning for den psykiske helsen slik som fysisk aktivitet, tilrettelegging av aktivitet og/eller arbeid, og eventuelt hjelp med økonomiske utfordringer hvis man har det.</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nb-NO" sz="1100" i="0" baseline="0" dirty="0"/>
              <a:t>Det finnes også et behandlingstilbud som kalles </a:t>
            </a:r>
            <a:r>
              <a:rPr lang="nb-NO" sz="1100" i="0" baseline="0" dirty="0" err="1"/>
              <a:t>psykoedukativt</a:t>
            </a:r>
            <a:r>
              <a:rPr lang="nb-NO" sz="1100" i="0" baseline="0" dirty="0"/>
              <a:t> familiesamarbeid, der både den som har bipolar lidelse og de pårørende kan delta sammen. Dette er et undervisnings- og gruppetilbud for en og en familie eller flere familier sammen som kan gå over en lengre periode. </a:t>
            </a:r>
            <a:r>
              <a:rPr lang="nb-NO" altLang="nb-NO" sz="1100" dirty="0"/>
              <a:t>Dette skal vi snakke nærmere om på neste </a:t>
            </a:r>
            <a:r>
              <a:rPr lang="nb-NO" altLang="nb-NO" sz="1100" dirty="0" err="1"/>
              <a:t>kursgang</a:t>
            </a:r>
            <a:r>
              <a:rPr lang="nb-NO" altLang="nb-NO" sz="1100" dirty="0"/>
              <a:t>.</a:t>
            </a:r>
          </a:p>
          <a:p>
            <a:pPr marL="285750" indent="-285750" eaLnBrk="1" hangingPunct="1">
              <a:spcBef>
                <a:spcPct val="0"/>
              </a:spcBef>
              <a:buFontTx/>
              <a:buChar char="-"/>
            </a:pPr>
            <a:endParaRPr lang="nb-NO" sz="1100" i="0" dirty="0"/>
          </a:p>
          <a:p>
            <a:pPr marL="0" marR="0" lvl="0" indent="0" algn="l" defTabSz="914400" rtl="0" eaLnBrk="1" fontAlgn="auto" latinLnBrk="0" hangingPunct="1">
              <a:lnSpc>
                <a:spcPct val="100000"/>
              </a:lnSpc>
              <a:spcBef>
                <a:spcPts val="0"/>
              </a:spcBef>
              <a:spcAft>
                <a:spcPts val="0"/>
              </a:spcAft>
              <a:buClrTx/>
              <a:buSzTx/>
              <a:buFontTx/>
              <a:buNone/>
              <a:tabLst/>
              <a:defRPr/>
            </a:pPr>
            <a:r>
              <a:rPr lang="nn-NO" altLang="nb-NO" sz="1100" u="sng" baseline="0" dirty="0">
                <a:ea typeface="ＭＳ Ｐゴシック" panose="020B0600070205080204" pitchFamily="34" charset="-128"/>
              </a:rPr>
              <a:t>Ressurs for videre lesing: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n-NO" altLang="nb-NO" sz="1100" u="none" baseline="0" dirty="0">
                <a:ea typeface="ＭＳ Ｐゴシック" panose="020B0600070205080204" pitchFamily="34" charset="-128"/>
              </a:rPr>
              <a:t>Om </a:t>
            </a:r>
            <a:r>
              <a:rPr lang="nn-NO" altLang="nb-NO" sz="1100" u="none" baseline="0" dirty="0" err="1">
                <a:ea typeface="ＭＳ Ｐゴシック" panose="020B0600070205080204" pitchFamily="34" charset="-128"/>
              </a:rPr>
              <a:t>psykoedukasjon</a:t>
            </a:r>
            <a:r>
              <a:rPr lang="nn-NO" altLang="nb-NO" sz="1100" u="none" baseline="0" dirty="0">
                <a:ea typeface="ＭＳ Ｐゴシック" panose="020B0600070205080204" pitchFamily="34" charset="-128"/>
              </a:rPr>
              <a:t>: </a:t>
            </a:r>
            <a:r>
              <a:rPr lang="nn-NO" altLang="nb-NO" sz="1100" u="none" baseline="0" dirty="0" err="1">
                <a:ea typeface="ＭＳ Ｐゴシック" panose="020B0600070205080204" pitchFamily="34" charset="-128"/>
              </a:rPr>
              <a:t>s</a:t>
            </a:r>
            <a:r>
              <a:rPr lang="nn-NO" altLang="nb-NO" sz="1100" baseline="0" dirty="0" err="1">
                <a:ea typeface="ＭＳ Ｐゴシック" panose="020B0600070205080204" pitchFamily="34" charset="-128"/>
              </a:rPr>
              <a:t>e</a:t>
            </a:r>
            <a:r>
              <a:rPr lang="nn-NO" altLang="nb-NO" sz="1100" baseline="0" dirty="0">
                <a:ea typeface="ＭＳ Ｐゴシック" panose="020B0600070205080204" pitchFamily="34" charset="-128"/>
              </a:rPr>
              <a:t> for eksempel Skjelstad (2021) s. 311-12</a:t>
            </a:r>
          </a:p>
        </p:txBody>
      </p:sp>
      <p:sp>
        <p:nvSpPr>
          <p:cNvPr id="4" name="Plassholder for lysbildenummer 3"/>
          <p:cNvSpPr>
            <a:spLocks noGrp="1"/>
          </p:cNvSpPr>
          <p:nvPr>
            <p:ph type="sldNum" sz="quarter" idx="10"/>
          </p:nvPr>
        </p:nvSpPr>
        <p:spPr/>
        <p:txBody>
          <a:bodyPr/>
          <a:lstStyle/>
          <a:p>
            <a:fld id="{E6B9617B-0E44-4381-B111-71228812115C}" type="slidenum">
              <a:rPr lang="nb-NO" smtClean="0"/>
              <a:t>26</a:t>
            </a:fld>
            <a:endParaRPr lang="nb-NO"/>
          </a:p>
        </p:txBody>
      </p:sp>
    </p:spTree>
    <p:extLst>
      <p:ext uri="{BB962C8B-B14F-4D97-AF65-F5344CB8AC3E}">
        <p14:creationId xmlns:p14="http://schemas.microsoft.com/office/powerpoint/2010/main" val="5026377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590550" y="1144588"/>
            <a:ext cx="5484813" cy="3084512"/>
          </a:xfrm>
        </p:spPr>
      </p:sp>
      <p:sp>
        <p:nvSpPr>
          <p:cNvPr id="3" name="Plassholder for notater 2"/>
          <p:cNvSpPr>
            <a:spLocks noGrp="1"/>
          </p:cNvSpPr>
          <p:nvPr>
            <p:ph type="body" idx="1"/>
          </p:nvPr>
        </p:nvSpPr>
        <p:spPr/>
        <p:txBody>
          <a:bodyPr/>
          <a:lstStyle/>
          <a:p>
            <a:r>
              <a:rPr lang="nb-NO" sz="1100" b="1" dirty="0"/>
              <a:t>Tekst:</a:t>
            </a:r>
          </a:p>
          <a:p>
            <a:r>
              <a:rPr lang="nb-NO" sz="1100" dirty="0"/>
              <a:t>Det finnes flere</a:t>
            </a:r>
            <a:r>
              <a:rPr lang="nb-NO" sz="1100" baseline="0" dirty="0"/>
              <a:t> typer medisiner for personer med bipolar lidelse. De vanligste medikamentgruppene er listet opp her. Hver enkelt person med bipolar lidelse har en egen presentasjon av sykdommen, forskjellig fra andre. Dette gjenspeiler seg i bruk og nytte av medikamenter. </a:t>
            </a:r>
          </a:p>
          <a:p>
            <a:endParaRPr lang="nb-NO" sz="1100" baseline="0" dirty="0"/>
          </a:p>
          <a:p>
            <a:r>
              <a:rPr lang="nb-NO" sz="1100" baseline="0" dirty="0"/>
              <a:t>Medikamentell behandling av bipolar lidelse er meget individuell og ofte må man sammen med sin lege/psykiater prøve seg litt fram for å finne den beste behandlingen. Hvilken behandling som er den beste kan også forandre seg over tid for den enkelte, og det er derfor viktig å være åpen med sin behandler om evt. bivirkninger, livshendelser, stress, andre sykdommer, misbruk ol, som kan få konsekvenser for valg av medikamentell behandling. </a:t>
            </a:r>
          </a:p>
          <a:p>
            <a:endParaRPr lang="nb-NO" sz="1100" baseline="0" dirty="0"/>
          </a:p>
          <a:p>
            <a:r>
              <a:rPr lang="nb-NO" sz="1100" baseline="0" dirty="0"/>
              <a:t>Helt kort om medikamentgruppene på listen over: </a:t>
            </a:r>
          </a:p>
          <a:p>
            <a:pPr marL="171450" indent="-171450">
              <a:buFont typeface="Arial" panose="020B0604020202020204" pitchFamily="34" charset="0"/>
              <a:buChar char="•"/>
            </a:pPr>
            <a:r>
              <a:rPr lang="nb-NO" sz="1100" baseline="0" dirty="0"/>
              <a:t>Litium:</a:t>
            </a:r>
          </a:p>
          <a:p>
            <a:pPr marL="628650" lvl="1" indent="-171450">
              <a:buFont typeface="Calibri Light" panose="020F0302020204030204" pitchFamily="34" charset="0"/>
              <a:buChar char="−"/>
            </a:pPr>
            <a:r>
              <a:rPr lang="nb-NO" sz="1100" baseline="0" dirty="0"/>
              <a:t>God effekt mot både depresjon og mani hos såkalte «</a:t>
            </a:r>
            <a:r>
              <a:rPr lang="nb-NO" sz="1100" baseline="0" dirty="0" err="1"/>
              <a:t>litiumrespondere</a:t>
            </a:r>
            <a:r>
              <a:rPr lang="nb-NO" sz="1100" baseline="0" dirty="0"/>
              <a:t>», dose justeres </a:t>
            </a:r>
            <a:r>
              <a:rPr lang="nb-NO" sz="1100" baseline="0" dirty="0" err="1"/>
              <a:t>ihht</a:t>
            </a:r>
            <a:r>
              <a:rPr lang="nb-NO" sz="1100" baseline="0" dirty="0"/>
              <a:t> blodprøve </a:t>
            </a:r>
          </a:p>
          <a:p>
            <a:pPr marL="171450" indent="-171450">
              <a:buFont typeface="Arial" panose="020B0604020202020204" pitchFamily="34" charset="0"/>
              <a:buChar char="•"/>
            </a:pPr>
            <a:r>
              <a:rPr lang="nb-NO" sz="1100" baseline="0" dirty="0"/>
              <a:t>Antiepileptiske og antipsykotiske medikamenter </a:t>
            </a:r>
          </a:p>
          <a:p>
            <a:pPr marL="628650" lvl="1" indent="-171450">
              <a:buFont typeface="Calibri Light" panose="020F0302020204030204" pitchFamily="34" charset="0"/>
              <a:buChar char="−"/>
            </a:pPr>
            <a:r>
              <a:rPr lang="nb-NO" sz="1100" baseline="0" dirty="0"/>
              <a:t>Flere ulike, noen med mest effekt mot manier, noen mot depresjoner og noen mot begge, tas ofte i kombinasjon med andre medikamenter</a:t>
            </a:r>
          </a:p>
          <a:p>
            <a:pPr marL="628650" lvl="1" indent="-171450">
              <a:buFont typeface="Calibri Light" panose="020F0302020204030204" pitchFamily="34" charset="0"/>
              <a:buChar char="−"/>
            </a:pPr>
            <a:r>
              <a:rPr lang="nb-NO" sz="1100" baseline="0" dirty="0"/>
              <a:t>Antiepileptiske: f.eks. </a:t>
            </a:r>
            <a:r>
              <a:rPr lang="nb-NO" sz="1100" baseline="0" dirty="0" err="1"/>
              <a:t>Lamictal</a:t>
            </a:r>
            <a:r>
              <a:rPr lang="nb-NO" sz="1100" baseline="0" dirty="0"/>
              <a:t>, </a:t>
            </a:r>
            <a:r>
              <a:rPr lang="nb-NO" sz="1100" baseline="0" dirty="0" err="1"/>
              <a:t>Orfiril</a:t>
            </a:r>
            <a:r>
              <a:rPr lang="nb-NO" sz="1100" baseline="0" dirty="0"/>
              <a:t>.</a:t>
            </a:r>
          </a:p>
          <a:p>
            <a:pPr marL="628650" lvl="1" indent="-171450">
              <a:buFont typeface="Calibri Light" panose="020F0302020204030204" pitchFamily="34" charset="0"/>
              <a:buChar char="−"/>
            </a:pPr>
            <a:r>
              <a:rPr lang="nb-NO" sz="1100" baseline="0" dirty="0"/>
              <a:t>Antipsykotika: </a:t>
            </a:r>
            <a:r>
              <a:rPr lang="nb-NO" sz="1100" baseline="0" dirty="0" err="1"/>
              <a:t>f.eks</a:t>
            </a:r>
            <a:r>
              <a:rPr lang="nb-NO" sz="1100" baseline="0" dirty="0"/>
              <a:t> </a:t>
            </a:r>
            <a:r>
              <a:rPr lang="nb-NO" sz="1100" baseline="0" dirty="0" err="1"/>
              <a:t>Quetiapin</a:t>
            </a:r>
            <a:r>
              <a:rPr lang="nb-NO" sz="1100" baseline="0" dirty="0"/>
              <a:t>, </a:t>
            </a:r>
            <a:r>
              <a:rPr lang="nb-NO" sz="1100" baseline="0" dirty="0" err="1"/>
              <a:t>Olanzapin</a:t>
            </a:r>
            <a:endParaRPr lang="nb-NO" sz="1100" baseline="0" dirty="0"/>
          </a:p>
          <a:p>
            <a:pPr marL="171450" indent="-171450">
              <a:buFont typeface="Arial" panose="020B0604020202020204" pitchFamily="34" charset="0"/>
              <a:buChar char="•"/>
            </a:pPr>
            <a:r>
              <a:rPr lang="nb-NO" sz="1100" baseline="0" dirty="0"/>
              <a:t>Antidepressiva</a:t>
            </a:r>
          </a:p>
          <a:p>
            <a:pPr marL="628650" lvl="1" indent="-171450">
              <a:buFont typeface="Calibri Light" panose="020F0302020204030204" pitchFamily="34" charset="0"/>
              <a:buChar char="−"/>
            </a:pPr>
            <a:r>
              <a:rPr lang="nb-NO" sz="1100" baseline="0" dirty="0"/>
              <a:t>Kan være effektiv sammen med et antipsykotika</a:t>
            </a:r>
          </a:p>
          <a:p>
            <a:pPr marL="171450" indent="-171450">
              <a:buFont typeface="Arial" panose="020B0604020202020204" pitchFamily="34" charset="0"/>
              <a:buChar char="•"/>
            </a:pPr>
            <a:r>
              <a:rPr lang="nb-NO" sz="1100" baseline="0" dirty="0"/>
              <a:t>Beroligende medikamenter </a:t>
            </a:r>
          </a:p>
          <a:p>
            <a:pPr marL="628650" lvl="1" indent="-171450">
              <a:buFont typeface="Calibri Light" panose="020F0302020204030204" pitchFamily="34" charset="0"/>
              <a:buChar char="−"/>
            </a:pPr>
            <a:r>
              <a:rPr lang="nb-NO" sz="1100" baseline="0" dirty="0"/>
              <a:t>Til situasjoner med særlige påkjenninger eller sykdomsaktivitet, ikke til langvarig bruk</a:t>
            </a:r>
          </a:p>
          <a:p>
            <a:pPr marL="171450" indent="-171450">
              <a:buFont typeface="Arial" panose="020B0604020202020204" pitchFamily="34" charset="0"/>
              <a:buChar char="•"/>
            </a:pPr>
            <a:r>
              <a:rPr lang="nb-NO" sz="1100" baseline="0" dirty="0"/>
              <a:t>Søvninduserende medikamenter </a:t>
            </a:r>
          </a:p>
          <a:p>
            <a:pPr marL="628650" lvl="1" indent="-171450">
              <a:buFont typeface="Calibri Light" panose="020F0302020204030204" pitchFamily="34" charset="0"/>
              <a:buChar char="−"/>
            </a:pPr>
            <a:r>
              <a:rPr lang="nb-NO" sz="1100" baseline="0" dirty="0"/>
              <a:t>Kan være viktig i tidlig stadium av mani/hypomani, små doser antipsykotika er førstevalg</a:t>
            </a:r>
          </a:p>
          <a:p>
            <a:pPr marL="171450" indent="-171450">
              <a:buFont typeface="Arial" panose="020B0604020202020204" pitchFamily="34" charset="0"/>
              <a:buChar char="•"/>
            </a:pPr>
            <a:r>
              <a:rPr lang="nb-NO" sz="1100" baseline="0" dirty="0"/>
              <a:t>ECT </a:t>
            </a:r>
          </a:p>
          <a:p>
            <a:pPr marL="628650" lvl="1" indent="-171450">
              <a:buFont typeface="Calibri Light" panose="020F0302020204030204" pitchFamily="34" charset="0"/>
              <a:buChar char="−"/>
            </a:pPr>
            <a:r>
              <a:rPr lang="nb-NO" sz="1100" baseline="0" dirty="0"/>
              <a:t>Gis ved noen tilfeller under innleggelse, ved alvorlig depresjon der medikamentell behandling ikke strekker til. </a:t>
            </a:r>
          </a:p>
          <a:p>
            <a:endParaRPr lang="nb-NO" sz="1100" baseline="0" dirty="0"/>
          </a:p>
          <a:p>
            <a:r>
              <a:rPr lang="nb-NO" sz="1100" baseline="0" dirty="0"/>
              <a:t>Om pårørende har spørsmål om medisiner er det viktig å snakke med personen selv. Eventuelt få informasjon fra behandlende lege sammen med pasienten.  </a:t>
            </a:r>
          </a:p>
          <a:p>
            <a:endParaRPr lang="nb-NO" sz="1100" baseline="0" dirty="0"/>
          </a:p>
          <a:p>
            <a:r>
              <a:rPr lang="nb-NO" sz="1100" u="sng" baseline="0" dirty="0"/>
              <a:t>Ressurs for videre lesing</a:t>
            </a:r>
            <a:r>
              <a:rPr lang="nb-NO" sz="1100" baseline="0" dirty="0"/>
              <a:t>: Skjelstad (2021) s. 319</a:t>
            </a:r>
          </a:p>
        </p:txBody>
      </p:sp>
      <p:sp>
        <p:nvSpPr>
          <p:cNvPr id="4" name="Plassholder for lysbildenummer 3"/>
          <p:cNvSpPr>
            <a:spLocks noGrp="1"/>
          </p:cNvSpPr>
          <p:nvPr>
            <p:ph type="sldNum" sz="quarter" idx="10"/>
          </p:nvPr>
        </p:nvSpPr>
        <p:spPr/>
        <p:txBody>
          <a:bodyPr/>
          <a:lstStyle/>
          <a:p>
            <a:fld id="{E6B9617B-0E44-4381-B111-71228812115C}" type="slidenum">
              <a:rPr lang="nb-NO" smtClean="0"/>
              <a:t>27</a:t>
            </a:fld>
            <a:endParaRPr lang="nb-NO"/>
          </a:p>
        </p:txBody>
      </p:sp>
    </p:spTree>
    <p:extLst>
      <p:ext uri="{BB962C8B-B14F-4D97-AF65-F5344CB8AC3E}">
        <p14:creationId xmlns:p14="http://schemas.microsoft.com/office/powerpoint/2010/main" val="36133269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590550" y="1144588"/>
            <a:ext cx="5486400" cy="3086100"/>
          </a:xfrm>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100" b="1" baseline="0" dirty="0"/>
              <a:t>Tekst:</a:t>
            </a:r>
          </a:p>
          <a:p>
            <a:pPr marL="0" indent="0">
              <a:buFontTx/>
              <a:buNone/>
            </a:pPr>
            <a:r>
              <a:rPr lang="nb-NO" sz="1100" b="0" i="0" baseline="0" dirty="0"/>
              <a:t>Her gis en nærmere oversikt over hvordan kurset for personer med bipolar lidelse er bygget opp. Helt til høyre ses hvilke av tre hovedverktøy som er aktuelle å bruke i de ulike fasene.</a:t>
            </a:r>
            <a:r>
              <a:rPr lang="nb-NO" sz="1100" b="1" i="0" baseline="0" dirty="0"/>
              <a:t> </a:t>
            </a:r>
          </a:p>
          <a:p>
            <a:pPr marL="0" indent="0">
              <a:buFontTx/>
              <a:buNone/>
            </a:pPr>
            <a:endParaRPr lang="nb-NO" sz="1100" b="0" baseline="0" dirty="0"/>
          </a:p>
          <a:p>
            <a:pPr marL="0" indent="0">
              <a:buNone/>
            </a:pPr>
            <a:r>
              <a:rPr lang="nb-NO" sz="1100" b="1" dirty="0"/>
              <a:t>1. Vedlikeholdsfasen</a:t>
            </a:r>
            <a:r>
              <a:rPr lang="nb-NO" sz="1100" dirty="0"/>
              <a:t>: Bipolar lidelse</a:t>
            </a:r>
            <a:r>
              <a:rPr lang="nb-NO" sz="1100" baseline="0" dirty="0"/>
              <a:t> er en syklisk lidelse. I perioder føler man seg helt eller tilnærmet stabil og normal. </a:t>
            </a:r>
          </a:p>
          <a:p>
            <a:pPr marL="171450" indent="-171450">
              <a:buFontTx/>
              <a:buChar char="-"/>
            </a:pPr>
            <a:r>
              <a:rPr lang="nb-NO" sz="1100" baseline="0" dirty="0"/>
              <a:t>Denne fasen kalles vedlikeholdsfasen fordi man i denne fasen har mulighet til å gjøre en egeninnsats for å opprettholde eller vedlikeholde stabiliteten. I tillegg til medisiner er det viktig hvordan man lever. </a:t>
            </a:r>
          </a:p>
          <a:p>
            <a:pPr marL="171450" indent="-171450">
              <a:buFontTx/>
              <a:buChar char="-"/>
            </a:pPr>
            <a:r>
              <a:rPr lang="nb-NO" sz="1100" baseline="0" dirty="0"/>
              <a:t>Hovedutfordringen er å </a:t>
            </a:r>
            <a:r>
              <a:rPr lang="nb-NO" sz="1100" b="1" baseline="0" dirty="0"/>
              <a:t>unngå å trigge eller utløse den biologiske sårbarheten </a:t>
            </a:r>
            <a:r>
              <a:rPr lang="nb-NO" sz="1100" baseline="0" dirty="0"/>
              <a:t>for svingninger som personer med bipolar lidelse har. </a:t>
            </a:r>
          </a:p>
          <a:p>
            <a:pPr marL="171450" indent="-171450">
              <a:buFontTx/>
              <a:buChar char="-"/>
            </a:pPr>
            <a:r>
              <a:rPr lang="nb-NO" sz="1100" baseline="0" dirty="0"/>
              <a:t>Det beste ikke-medikamentelle tiltaket for å nøytralisere eller holde sårbarheten i sjakk, er </a:t>
            </a:r>
            <a:r>
              <a:rPr lang="nb-NO" sz="1100" b="1" baseline="0" dirty="0"/>
              <a:t>å leve på en stabil og regelmessig måte</a:t>
            </a:r>
            <a:r>
              <a:rPr lang="nb-NO" sz="1100" baseline="0" dirty="0"/>
              <a:t>. Hvis man </a:t>
            </a:r>
            <a:r>
              <a:rPr lang="nb-NO" sz="1100" b="0" baseline="0" dirty="0"/>
              <a:t>lever regelmessig</a:t>
            </a:r>
            <a:r>
              <a:rPr lang="nb-NO" sz="1100" baseline="0" dirty="0"/>
              <a:t> – dvs. har gode og forutsigbare rutiner – vil dette hjelpe kroppens biologiske prosesser til å fungere mer forutsigbart og stabilt. Da blir man bedre beskyttet mot tilbakefall. </a:t>
            </a:r>
          </a:p>
          <a:p>
            <a:pPr marL="628650" lvl="1" indent="-171450">
              <a:buFontTx/>
              <a:buChar char="-"/>
            </a:pPr>
            <a:r>
              <a:rPr lang="nb-NO" sz="1100" baseline="0" dirty="0"/>
              <a:t>Alt som kan destabilisere / forstyrre en regelmessig og sunn livsførsel – og dermed stabile og helsefremmende kroppslige prosesser – kan potensielt være </a:t>
            </a:r>
            <a:r>
              <a:rPr lang="nb-NO" sz="1100" b="1" baseline="0" dirty="0"/>
              <a:t>risikofaktorer</a:t>
            </a:r>
            <a:r>
              <a:rPr lang="nb-NO" sz="1100" baseline="0" dirty="0"/>
              <a:t> for tilbakefall. Senere i kurset skal vi se nærmere på betydningen av ikke å ta medisiner som forskrevet, søvn og døgnrytme, og ulike former for psykologisk og kroppslig stress. </a:t>
            </a:r>
          </a:p>
          <a:p>
            <a:pPr marL="628650" lvl="1" indent="-171450">
              <a:buFontTx/>
              <a:buChar char="-"/>
            </a:pPr>
            <a:r>
              <a:rPr lang="nb-NO" sz="1100" baseline="0" dirty="0"/>
              <a:t>Regelmessig og sunn livsstil er bra og stabiliserende for alle mennesker, men altså enda viktigere for personer med bipolar lidelse pga. sårbarheten for ustabilitet / affektive svingninger. </a:t>
            </a:r>
          </a:p>
          <a:p>
            <a:pPr marL="628650" lvl="1" indent="-171450">
              <a:buFontTx/>
              <a:buChar char="-"/>
            </a:pPr>
            <a:r>
              <a:rPr lang="nb-NO" sz="1100" baseline="0" dirty="0"/>
              <a:t>Mange har sammenlignet bipolar lidelse med en termostat som ikke fungerer. Som en termostat jobber for å opprettholde samme temperatur, har kroppen mange homeostatiske systemer som jobber for å gjenopprette likevekt når ubalanser oppstår. Man kan kanskje si det slik: fordi termostaten kan svikte ved bipolar lidelse, er det viktig å hjelpe til med å holde jevn temperatur (ikke fyre for hardt i peisen, ikke la vinduet stå åpent </a:t>
            </a:r>
            <a:r>
              <a:rPr lang="nb-NO" sz="1100" baseline="0" dirty="0" err="1"/>
              <a:t>osv</a:t>
            </a:r>
            <a:r>
              <a:rPr lang="nb-NO" sz="1100" baseline="0" dirty="0"/>
              <a:t>). </a:t>
            </a:r>
          </a:p>
          <a:p>
            <a:pPr marL="171450" indent="-171450">
              <a:buFontTx/>
              <a:buChar char="-"/>
            </a:pPr>
            <a:r>
              <a:rPr lang="nb-NO" sz="1100" baseline="0" dirty="0"/>
              <a:t>Selv om det er et ideal å klare å regulere faktorer som kan påvirke stabiliteten, betyr ikke det at man alltid vil lykkes selv om man prøver. Vi mennesker er ikke </a:t>
            </a:r>
            <a:r>
              <a:rPr lang="nb-NO" sz="1100" baseline="0" dirty="0" err="1"/>
              <a:t>roboter</a:t>
            </a:r>
            <a:r>
              <a:rPr lang="nb-NO" sz="1100" baseline="0" dirty="0"/>
              <a:t>, livet virker på oss og det er ikke alt vi kan styre. </a:t>
            </a:r>
          </a:p>
          <a:p>
            <a:pPr marL="171450" indent="-171450">
              <a:buFontTx/>
              <a:buChar char="-"/>
            </a:pPr>
            <a:r>
              <a:rPr lang="nb-NO" sz="1100" baseline="0" dirty="0"/>
              <a:t>I tillegg vil trolig helsefremmende faktorer som trivsel og god helse bidra til stabilitet og være beskyttende faktorer mot tilbakefall. Det er to verktøy som er spesielt viktig å bruke i vedlikeholdsfasen: </a:t>
            </a:r>
            <a:r>
              <a:rPr lang="nb-NO" sz="1100" b="1" baseline="0" dirty="0"/>
              <a:t>stemningsdagbok og forebyggelsesplan</a:t>
            </a:r>
            <a:r>
              <a:rPr lang="nb-NO" sz="1100" baseline="0" dirty="0"/>
              <a:t>. </a:t>
            </a:r>
            <a:endParaRPr lang="nb-NO" sz="1100" i="1" baseline="0" dirty="0"/>
          </a:p>
          <a:p>
            <a:pPr marL="0" indent="0">
              <a:buNone/>
            </a:pPr>
            <a:endParaRPr lang="nb-NO" sz="1100" b="1" dirty="0"/>
          </a:p>
          <a:p>
            <a:pPr marL="0" indent="0">
              <a:buNone/>
            </a:pPr>
            <a:r>
              <a:rPr lang="nb-NO" sz="1100" b="1" dirty="0"/>
              <a:t>2. Varselfasen</a:t>
            </a:r>
            <a:r>
              <a:rPr lang="nb-NO" sz="1100" dirty="0"/>
              <a:t>: Er en overgangsfase mellom stabilitet og en fullt utviklet</a:t>
            </a:r>
            <a:r>
              <a:rPr lang="nb-NO" sz="1100" baseline="0" dirty="0"/>
              <a:t> affektiv episode. </a:t>
            </a:r>
          </a:p>
          <a:p>
            <a:pPr marL="171450" indent="-171450">
              <a:buFontTx/>
              <a:buChar char="-"/>
            </a:pPr>
            <a:r>
              <a:rPr lang="nb-NO" sz="1100" baseline="0" dirty="0"/>
              <a:t>Den kjennetegnes av </a:t>
            </a:r>
            <a:r>
              <a:rPr lang="nb-NO" sz="1100" b="1" baseline="0" dirty="0"/>
              <a:t>milde symptomer </a:t>
            </a:r>
            <a:r>
              <a:rPr lang="nb-NO" sz="1100" baseline="0" dirty="0"/>
              <a:t>som varsler om at en ny affektiv episode kanskje er i anmarsj (litt som halsplager o.l. før en forkjølelse / influensa). </a:t>
            </a:r>
          </a:p>
          <a:p>
            <a:pPr marL="171450" indent="-171450">
              <a:buFontTx/>
              <a:buChar char="-"/>
            </a:pPr>
            <a:r>
              <a:rPr lang="nb-NO" sz="1100" baseline="0" dirty="0"/>
              <a:t>Forskning og erfaringer viser at det er mulig å stoppe eller dempe en ny sykdomsepisode hvis man gjør riktige tiltak tidlig nok. </a:t>
            </a:r>
          </a:p>
          <a:p>
            <a:pPr marL="171450" indent="-171450">
              <a:buFontTx/>
              <a:buChar char="-"/>
            </a:pPr>
            <a:r>
              <a:rPr lang="nb-NO" sz="1100" b="1" baseline="0" dirty="0" err="1"/>
              <a:t>Motsykliske</a:t>
            </a:r>
            <a:r>
              <a:rPr lang="nb-NO" sz="1100" b="1" baseline="0" dirty="0"/>
              <a:t> tiltak </a:t>
            </a:r>
            <a:r>
              <a:rPr lang="nb-NO" sz="1100" baseline="0" dirty="0"/>
              <a:t>innebærer å gå imot varselsfasens energiretning og impulser, dvs. å gjøre det motsatte av det man har lyst. Men for å kunne iverksette tiltak må man først identifisere pålitelige varselsignaler. </a:t>
            </a:r>
          </a:p>
          <a:p>
            <a:pPr marL="0" indent="0">
              <a:buFontTx/>
              <a:buNone/>
            </a:pPr>
            <a:endParaRPr lang="nb-NO" sz="1100" b="1" baseline="0" dirty="0"/>
          </a:p>
          <a:p>
            <a:pPr marL="0" indent="0">
              <a:buFontTx/>
              <a:buNone/>
            </a:pPr>
            <a:r>
              <a:rPr lang="nb-NO" sz="1100" b="1" baseline="0" dirty="0"/>
              <a:t>3. Sykdomsfasen</a:t>
            </a:r>
            <a:r>
              <a:rPr lang="nb-NO" sz="1100" baseline="0" dirty="0"/>
              <a:t>: Når man er affektiv episode er det for sent å forebygge. Da er man mer avhengig av andres hjelp og velvilje. </a:t>
            </a:r>
          </a:p>
          <a:p>
            <a:pPr marL="171450" indent="-171450">
              <a:buFontTx/>
              <a:buChar char="-"/>
            </a:pPr>
            <a:r>
              <a:rPr lang="nb-NO" sz="1100" baseline="0" dirty="0"/>
              <a:t>Men det er mye man selv og i samarbeid med andre kan gjøre for å forkorte og mildne den affektive episoden. Disse tiltakene bør i størst mulig grad planlegges og avtales i vedlikeholdsfasen. Da har man best fungering og dømmekraft. </a:t>
            </a:r>
          </a:p>
          <a:p>
            <a:pPr marL="171450" indent="-171450">
              <a:buFontTx/>
              <a:buChar char="-"/>
            </a:pPr>
            <a:r>
              <a:rPr lang="nb-NO" sz="1100" baseline="0" dirty="0"/>
              <a:t>Gode forberedelser kan mildne episodene og redusere negative konsekvenser. Avtaler man gjør med seg selv og andre kan nedfelles i en </a:t>
            </a:r>
            <a:r>
              <a:rPr lang="nb-NO" sz="1100" b="1" baseline="0" dirty="0"/>
              <a:t>kriseplan</a:t>
            </a:r>
            <a:r>
              <a:rPr lang="nb-NO" sz="1100" baseline="0" dirty="0"/>
              <a:t> (tiltaksplan/mestringsplan ved affektive episoder).</a:t>
            </a:r>
          </a:p>
          <a:p>
            <a:pPr marL="0" indent="0">
              <a:buFontTx/>
              <a:buNone/>
            </a:pPr>
            <a:endParaRPr lang="nb-NO" sz="1100" b="1" baseline="0" dirty="0"/>
          </a:p>
          <a:p>
            <a:pPr marL="0" indent="0">
              <a:buFontTx/>
              <a:buNone/>
            </a:pPr>
            <a:r>
              <a:rPr lang="nb-NO" sz="1100" b="1" baseline="0" dirty="0"/>
              <a:t>4. Tilfriskningsfasen</a:t>
            </a:r>
            <a:r>
              <a:rPr lang="nb-NO" sz="1100" baseline="0" dirty="0"/>
              <a:t>: I tilfriskningsfasen begynner man å bli bedre igjen. </a:t>
            </a:r>
          </a:p>
          <a:p>
            <a:pPr marL="171450" indent="-171450">
              <a:buFontTx/>
              <a:buChar char="-"/>
            </a:pPr>
            <a:r>
              <a:rPr lang="nb-NO" sz="1100" baseline="0" dirty="0"/>
              <a:t>Hovedutfordringen i denne fasen er å sikre tilfriskningen og </a:t>
            </a:r>
            <a:r>
              <a:rPr lang="nb-NO" sz="1100" b="1" baseline="0" dirty="0"/>
              <a:t>unngå forverring og tilbakefall</a:t>
            </a:r>
            <a:r>
              <a:rPr lang="nb-NO" sz="1100" baseline="0" dirty="0"/>
              <a:t>. Det kan være mange vonde følelser, hendelser og konsekvenser av sykdomsepisoder man trenger hjelp til å snakke om og ordne opp i. Dette kan gjøre det lettere å møte hverdagen igjen. </a:t>
            </a:r>
          </a:p>
          <a:p>
            <a:pPr marL="228600" indent="-228600">
              <a:buAutoNum type="arabicPeriod"/>
            </a:pPr>
            <a:endParaRPr lang="nb-NO" dirty="0"/>
          </a:p>
        </p:txBody>
      </p:sp>
      <p:sp>
        <p:nvSpPr>
          <p:cNvPr id="4" name="Plassholder for lysbildenummer 3"/>
          <p:cNvSpPr>
            <a:spLocks noGrp="1"/>
          </p:cNvSpPr>
          <p:nvPr>
            <p:ph type="sldNum" sz="quarter" idx="10"/>
          </p:nvPr>
        </p:nvSpPr>
        <p:spPr/>
        <p:txBody>
          <a:bodyPr/>
          <a:lstStyle/>
          <a:p>
            <a:fld id="{5C21CDA5-7A25-4646-B9D3-A66D6F70ADD3}" type="slidenum">
              <a:rPr lang="nb-NO" smtClean="0"/>
              <a:t>28</a:t>
            </a:fld>
            <a:endParaRPr lang="nb-NO"/>
          </a:p>
        </p:txBody>
      </p:sp>
    </p:spTree>
    <p:extLst>
      <p:ext uri="{BB962C8B-B14F-4D97-AF65-F5344CB8AC3E}">
        <p14:creationId xmlns:p14="http://schemas.microsoft.com/office/powerpoint/2010/main" val="40822236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590550" y="1144588"/>
            <a:ext cx="5484813" cy="3084512"/>
          </a:xfrm>
        </p:spPr>
      </p:sp>
      <p:sp>
        <p:nvSpPr>
          <p:cNvPr id="3" name="Plassholder for notater 2"/>
          <p:cNvSpPr>
            <a:spLocks noGrp="1"/>
          </p:cNvSpPr>
          <p:nvPr>
            <p:ph type="body" idx="1"/>
          </p:nvPr>
        </p:nvSpPr>
        <p:spPr/>
        <p:txBody>
          <a:bodyPr/>
          <a:lstStyle/>
          <a:p>
            <a:pPr marL="0" marR="0" lvl="0" indent="0" algn="l" defTabSz="914400" rtl="0" eaLnBrk="0" fontAlgn="base" latinLnBrk="0" hangingPunct="0">
              <a:lnSpc>
                <a:spcPct val="100000"/>
              </a:lnSpc>
              <a:spcBef>
                <a:spcPct val="20000"/>
              </a:spcBef>
              <a:spcAft>
                <a:spcPct val="0"/>
              </a:spcAft>
              <a:buClr>
                <a:srgbClr val="214991"/>
              </a:buClr>
              <a:buSzPct val="75000"/>
              <a:buFontTx/>
              <a:buNone/>
              <a:tabLst/>
              <a:defRPr/>
            </a:pPr>
            <a:r>
              <a:rPr lang="nb-NO" altLang="nb-NO" b="1" i="0" kern="0" baseline="0" dirty="0">
                <a:solidFill>
                  <a:srgbClr val="000000"/>
                </a:solidFill>
                <a:latin typeface="+mn-lt"/>
                <a:ea typeface="+mn-ea"/>
                <a:cs typeface="+mn-cs"/>
              </a:rPr>
              <a:t>Tekst: </a:t>
            </a:r>
          </a:p>
          <a:p>
            <a:pPr marL="457200" lvl="0" indent="-457200" eaLnBrk="0" fontAlgn="base" hangingPunct="0">
              <a:lnSpc>
                <a:spcPct val="100000"/>
              </a:lnSpc>
              <a:spcBef>
                <a:spcPct val="20000"/>
              </a:spcBef>
              <a:spcAft>
                <a:spcPct val="0"/>
              </a:spcAft>
              <a:buClr>
                <a:srgbClr val="214991"/>
              </a:buClr>
              <a:buSzPct val="75000"/>
              <a:buNone/>
            </a:pPr>
            <a:r>
              <a:rPr lang="nb-NO" altLang="nb-NO" b="1" kern="0" dirty="0">
                <a:solidFill>
                  <a:srgbClr val="000000"/>
                </a:solidFill>
              </a:rPr>
              <a:t>Hensikten med en kriseplan</a:t>
            </a:r>
          </a:p>
          <a:p>
            <a:pPr marL="171450" lvl="0" indent="-171450" eaLnBrk="0" fontAlgn="base" hangingPunct="0">
              <a:lnSpc>
                <a:spcPct val="100000"/>
              </a:lnSpc>
              <a:spcBef>
                <a:spcPct val="20000"/>
              </a:spcBef>
              <a:spcAft>
                <a:spcPct val="0"/>
              </a:spcAft>
              <a:buClr>
                <a:srgbClr val="214991"/>
              </a:buClr>
              <a:buSzPct val="75000"/>
              <a:buFont typeface="Arial" panose="020B0604020202020204" pitchFamily="34" charset="0"/>
              <a:buChar char="•"/>
            </a:pPr>
            <a:r>
              <a:rPr lang="nb-NO" altLang="nb-NO" kern="0" dirty="0">
                <a:solidFill>
                  <a:srgbClr val="000000"/>
                </a:solidFill>
              </a:rPr>
              <a:t>Et hjelpemiddel for pårørende og personen selv</a:t>
            </a:r>
          </a:p>
          <a:p>
            <a:pPr marL="171450" lvl="0" indent="-171450" eaLnBrk="0" fontAlgn="base" hangingPunct="0">
              <a:lnSpc>
                <a:spcPct val="100000"/>
              </a:lnSpc>
              <a:spcBef>
                <a:spcPct val="20000"/>
              </a:spcBef>
              <a:spcAft>
                <a:spcPct val="0"/>
              </a:spcAft>
              <a:buClr>
                <a:srgbClr val="214991"/>
              </a:buClr>
              <a:buSzPct val="75000"/>
              <a:buFont typeface="Arial" panose="020B0604020202020204" pitchFamily="34" charset="0"/>
              <a:buChar char="•"/>
            </a:pPr>
            <a:r>
              <a:rPr lang="nb-NO" altLang="nb-NO" kern="0" dirty="0">
                <a:solidFill>
                  <a:srgbClr val="000000"/>
                </a:solidFill>
              </a:rPr>
              <a:t>Forebygger og begrenser omfanget av oppstemte og nedstemte perioder</a:t>
            </a:r>
          </a:p>
          <a:p>
            <a:pPr marL="171450" indent="-171450" eaLnBrk="0" fontAlgn="base" hangingPunct="0">
              <a:lnSpc>
                <a:spcPct val="100000"/>
              </a:lnSpc>
              <a:spcBef>
                <a:spcPct val="20000"/>
              </a:spcBef>
              <a:spcAft>
                <a:spcPct val="0"/>
              </a:spcAft>
              <a:buClr>
                <a:srgbClr val="214991"/>
              </a:buClr>
              <a:buSzPct val="75000"/>
              <a:buFont typeface="Arial" panose="020B0604020202020204" pitchFamily="34" charset="0"/>
              <a:buChar char="•"/>
            </a:pPr>
            <a:r>
              <a:rPr lang="nb-NO" altLang="nb-NO" kern="0" dirty="0">
                <a:solidFill>
                  <a:srgbClr val="000000"/>
                </a:solidFill>
              </a:rPr>
              <a:t>Kan avklare hvem som gjør hva ved en sykdomsepisode</a:t>
            </a:r>
          </a:p>
          <a:p>
            <a:pPr marL="171450" indent="-171450" eaLnBrk="0" fontAlgn="base" hangingPunct="0">
              <a:lnSpc>
                <a:spcPct val="100000"/>
              </a:lnSpc>
              <a:spcBef>
                <a:spcPct val="20000"/>
              </a:spcBef>
              <a:spcAft>
                <a:spcPct val="0"/>
              </a:spcAft>
              <a:buClr>
                <a:srgbClr val="214991"/>
              </a:buClr>
              <a:buSzPct val="75000"/>
              <a:buFont typeface="Arial" panose="020B0604020202020204" pitchFamily="34" charset="0"/>
              <a:buChar char="•"/>
            </a:pPr>
            <a:r>
              <a:rPr lang="nb-NO" altLang="nb-NO" kern="0" dirty="0">
                <a:solidFill>
                  <a:srgbClr val="000000"/>
                </a:solidFill>
              </a:rPr>
              <a:t>Bør utarbeides sammen med pårørende i en stabil fase av lidelsen (vedlikeholdsfasen)</a:t>
            </a:r>
          </a:p>
          <a:p>
            <a:pPr marL="0" marR="0" lvl="0" indent="0" algn="l" defTabSz="914400" rtl="0" eaLnBrk="0" fontAlgn="base" latinLnBrk="0" hangingPunct="0">
              <a:lnSpc>
                <a:spcPct val="100000"/>
              </a:lnSpc>
              <a:spcBef>
                <a:spcPct val="20000"/>
              </a:spcBef>
              <a:spcAft>
                <a:spcPct val="0"/>
              </a:spcAft>
              <a:buClr>
                <a:srgbClr val="214991"/>
              </a:buClr>
              <a:buSzPct val="75000"/>
              <a:buFontTx/>
              <a:buNone/>
              <a:tabLst/>
              <a:defRPr/>
            </a:pPr>
            <a:endParaRPr lang="nb-NO" altLang="nb-NO" b="1" i="1" kern="0" baseline="0" dirty="0">
              <a:solidFill>
                <a:srgbClr val="000000"/>
              </a:solidFill>
              <a:latin typeface="+mn-lt"/>
              <a:ea typeface="+mn-ea"/>
              <a:cs typeface="+mn-cs"/>
            </a:endParaRPr>
          </a:p>
          <a:p>
            <a:pPr marL="0" lvl="0" indent="0" eaLnBrk="0" fontAlgn="base" hangingPunct="0">
              <a:lnSpc>
                <a:spcPct val="100000"/>
              </a:lnSpc>
              <a:spcBef>
                <a:spcPct val="20000"/>
              </a:spcBef>
              <a:spcAft>
                <a:spcPct val="0"/>
              </a:spcAft>
              <a:buClr>
                <a:srgbClr val="214991"/>
              </a:buClr>
              <a:buSzPct val="75000"/>
              <a:buNone/>
            </a:pPr>
            <a:r>
              <a:rPr lang="nb-NO" altLang="nb-NO" b="1" kern="0" dirty="0">
                <a:solidFill>
                  <a:srgbClr val="000000"/>
                </a:solidFill>
              </a:rPr>
              <a:t>En kriseplan inneholder</a:t>
            </a:r>
          </a:p>
          <a:p>
            <a:pPr marL="171450" lvl="0" indent="-171450" eaLnBrk="0" fontAlgn="base" hangingPunct="0">
              <a:lnSpc>
                <a:spcPct val="100000"/>
              </a:lnSpc>
              <a:spcBef>
                <a:spcPct val="20000"/>
              </a:spcBef>
              <a:spcAft>
                <a:spcPct val="0"/>
              </a:spcAft>
              <a:buClr>
                <a:srgbClr val="214991"/>
              </a:buClr>
              <a:buSzPct val="75000"/>
              <a:buFont typeface="Arial" panose="020B0604020202020204" pitchFamily="34" charset="0"/>
              <a:buChar char="•"/>
            </a:pPr>
            <a:r>
              <a:rPr lang="nb-NO" altLang="nb-NO" kern="0" dirty="0">
                <a:solidFill>
                  <a:srgbClr val="000000"/>
                </a:solidFill>
              </a:rPr>
              <a:t>Aktiviteter jeg bør unngå </a:t>
            </a:r>
          </a:p>
          <a:p>
            <a:pPr marL="171450" lvl="0" indent="-171450" eaLnBrk="0" fontAlgn="base" hangingPunct="0">
              <a:lnSpc>
                <a:spcPct val="100000"/>
              </a:lnSpc>
              <a:spcBef>
                <a:spcPct val="20000"/>
              </a:spcBef>
              <a:spcAft>
                <a:spcPct val="0"/>
              </a:spcAft>
              <a:buClr>
                <a:srgbClr val="214991"/>
              </a:buClr>
              <a:buSzPct val="75000"/>
              <a:buFont typeface="Arial" panose="020B0604020202020204" pitchFamily="34" charset="0"/>
              <a:buChar char="•"/>
            </a:pPr>
            <a:r>
              <a:rPr lang="nb-NO" altLang="nb-NO" kern="0" dirty="0">
                <a:solidFill>
                  <a:srgbClr val="000000"/>
                </a:solidFill>
              </a:rPr>
              <a:t>Kritiske perioder (stress, årstidsvariasjoner)</a:t>
            </a:r>
          </a:p>
          <a:p>
            <a:pPr marL="171450" lvl="0" indent="-171450" eaLnBrk="0" fontAlgn="base" hangingPunct="0">
              <a:lnSpc>
                <a:spcPct val="100000"/>
              </a:lnSpc>
              <a:spcBef>
                <a:spcPct val="20000"/>
              </a:spcBef>
              <a:spcAft>
                <a:spcPct val="0"/>
              </a:spcAft>
              <a:buClr>
                <a:srgbClr val="214991"/>
              </a:buClr>
              <a:buSzPct val="75000"/>
              <a:buFont typeface="Arial" panose="020B0604020202020204" pitchFamily="34" charset="0"/>
              <a:buChar char="•"/>
            </a:pPr>
            <a:r>
              <a:rPr lang="nb-NO" altLang="nb-NO" kern="0" dirty="0">
                <a:solidFill>
                  <a:srgbClr val="000000"/>
                </a:solidFill>
              </a:rPr>
              <a:t>Dersom jeg ikke greier å snu utviklingen på egen hånd; hvem hører jeg på når jeg er i ferd med å bli syk? (pårørende eller nøytral tredjepart)</a:t>
            </a:r>
          </a:p>
          <a:p>
            <a:pPr marL="171450" lvl="0" indent="-171450" eaLnBrk="0" fontAlgn="base" hangingPunct="0">
              <a:lnSpc>
                <a:spcPct val="100000"/>
              </a:lnSpc>
              <a:spcBef>
                <a:spcPct val="20000"/>
              </a:spcBef>
              <a:spcAft>
                <a:spcPct val="0"/>
              </a:spcAft>
              <a:buClr>
                <a:srgbClr val="214991"/>
              </a:buClr>
              <a:buSzPct val="75000"/>
              <a:buFont typeface="Arial" panose="020B0604020202020204" pitchFamily="34" charset="0"/>
              <a:buChar char="•"/>
            </a:pPr>
            <a:r>
              <a:rPr lang="nb-NO" altLang="nb-NO" kern="0" dirty="0">
                <a:solidFill>
                  <a:srgbClr val="000000"/>
                </a:solidFill>
              </a:rPr>
              <a:t>Når og hvordan ønsker jeg at det sies i fra?</a:t>
            </a:r>
          </a:p>
          <a:p>
            <a:pPr marL="171450" lvl="0" indent="-171450" eaLnBrk="0" fontAlgn="base" hangingPunct="0">
              <a:lnSpc>
                <a:spcPct val="100000"/>
              </a:lnSpc>
              <a:spcBef>
                <a:spcPct val="20000"/>
              </a:spcBef>
              <a:spcAft>
                <a:spcPct val="0"/>
              </a:spcAft>
              <a:buClr>
                <a:srgbClr val="214991"/>
              </a:buClr>
              <a:buSzPct val="75000"/>
              <a:buFont typeface="Arial" panose="020B0604020202020204" pitchFamily="34" charset="0"/>
              <a:buChar char="•"/>
            </a:pPr>
            <a:r>
              <a:rPr lang="nb-NO" altLang="nb-NO" kern="0" dirty="0">
                <a:solidFill>
                  <a:srgbClr val="000000"/>
                </a:solidFill>
              </a:rPr>
              <a:t>Hvem i hjelpeapparatet skal kontaktes (behandler, legevakt, fastlege)</a:t>
            </a:r>
          </a:p>
          <a:p>
            <a:pPr marL="171450" lvl="0" indent="-171450" eaLnBrk="0" fontAlgn="base" hangingPunct="0">
              <a:lnSpc>
                <a:spcPct val="100000"/>
              </a:lnSpc>
              <a:spcBef>
                <a:spcPct val="20000"/>
              </a:spcBef>
              <a:spcAft>
                <a:spcPct val="0"/>
              </a:spcAft>
              <a:buClr>
                <a:srgbClr val="214991"/>
              </a:buClr>
              <a:buSzPct val="75000"/>
              <a:buFont typeface="Arial" panose="020B0604020202020204" pitchFamily="34" charset="0"/>
              <a:buChar char="•"/>
            </a:pPr>
            <a:r>
              <a:rPr lang="nb-NO" altLang="nb-NO" kern="0" dirty="0">
                <a:solidFill>
                  <a:srgbClr val="000000"/>
                </a:solidFill>
              </a:rPr>
              <a:t>Hvem tar ansvar for dette? </a:t>
            </a:r>
          </a:p>
          <a:p>
            <a:pPr marL="457200" lvl="0" indent="-457200" eaLnBrk="0" fontAlgn="base" hangingPunct="0">
              <a:lnSpc>
                <a:spcPct val="100000"/>
              </a:lnSpc>
              <a:spcBef>
                <a:spcPct val="20000"/>
              </a:spcBef>
              <a:spcAft>
                <a:spcPct val="0"/>
              </a:spcAft>
              <a:buClr>
                <a:srgbClr val="214991"/>
              </a:buClr>
              <a:buSzPct val="75000"/>
              <a:buNone/>
            </a:pPr>
            <a:endParaRPr lang="nb-NO" altLang="nb-NO" kern="0" dirty="0">
              <a:solidFill>
                <a:srgbClr val="000000"/>
              </a:solidFill>
            </a:endParaRPr>
          </a:p>
          <a:p>
            <a:endParaRPr lang="nb-NO" dirty="0"/>
          </a:p>
          <a:p>
            <a:endParaRPr lang="nb-NO" dirty="0"/>
          </a:p>
        </p:txBody>
      </p:sp>
      <p:sp>
        <p:nvSpPr>
          <p:cNvPr id="4" name="Plassholder for lysbildenummer 3"/>
          <p:cNvSpPr>
            <a:spLocks noGrp="1"/>
          </p:cNvSpPr>
          <p:nvPr>
            <p:ph type="sldNum" sz="quarter" idx="10"/>
          </p:nvPr>
        </p:nvSpPr>
        <p:spPr/>
        <p:txBody>
          <a:bodyPr/>
          <a:lstStyle/>
          <a:p>
            <a:fld id="{8246DF54-1510-4169-BBE1-14EB2116B6CE}" type="slidenum">
              <a:rPr lang="nb-NO" smtClean="0"/>
              <a:t>29</a:t>
            </a:fld>
            <a:endParaRPr lang="nb-NO"/>
          </a:p>
        </p:txBody>
      </p:sp>
    </p:spTree>
    <p:extLst>
      <p:ext uri="{BB962C8B-B14F-4D97-AF65-F5344CB8AC3E}">
        <p14:creationId xmlns:p14="http://schemas.microsoft.com/office/powerpoint/2010/main" val="9707600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590550" y="1144588"/>
            <a:ext cx="5484813" cy="3084512"/>
          </a:xfrm>
        </p:spPr>
      </p:sp>
      <p:sp>
        <p:nvSpPr>
          <p:cNvPr id="3" name="Plassholder for notater 2"/>
          <p:cNvSpPr>
            <a:spLocks noGrp="1"/>
          </p:cNvSpPr>
          <p:nvPr>
            <p:ph type="body" idx="1"/>
          </p:nvPr>
        </p:nvSpPr>
        <p:spPr/>
        <p:txBody>
          <a:bodyPr/>
          <a:lstStyle/>
          <a:p>
            <a:r>
              <a:rPr lang="nb-NO" sz="1100" b="1" dirty="0"/>
              <a:t>Tekst:</a:t>
            </a:r>
          </a:p>
          <a:p>
            <a:pPr marL="171450" indent="-171450">
              <a:buFont typeface="Arial" panose="020B0604020202020204" pitchFamily="34" charset="0"/>
              <a:buChar char="•"/>
            </a:pPr>
            <a:r>
              <a:rPr lang="nb-NO" sz="1100" dirty="0"/>
              <a:t>Pårørende er en viktig </a:t>
            </a:r>
            <a:r>
              <a:rPr lang="nb-NO" sz="1100" b="1" i="0" dirty="0"/>
              <a:t>kunnskapskilde</a:t>
            </a:r>
            <a:r>
              <a:rPr lang="nb-NO" sz="1100" dirty="0"/>
              <a:t> </a:t>
            </a:r>
          </a:p>
          <a:p>
            <a:pPr marL="457200" lvl="1" indent="0">
              <a:buFont typeface="Arial" panose="020B0604020202020204" pitchFamily="34" charset="0"/>
              <a:buNone/>
            </a:pPr>
            <a:r>
              <a:rPr lang="nb-NO" sz="1100" dirty="0"/>
              <a:t>- Du kjenner</a:t>
            </a:r>
            <a:r>
              <a:rPr lang="nb-NO" sz="1100" baseline="0" dirty="0"/>
              <a:t> personen bedre enn helsetjenesten, og du har sett personen over lengre tid og har historien med deg.</a:t>
            </a:r>
            <a:endParaRPr lang="nb-NO" sz="1100" dirty="0"/>
          </a:p>
          <a:p>
            <a:pPr marL="171450" indent="-171450">
              <a:buFont typeface="Arial" panose="020B0604020202020204" pitchFamily="34" charset="0"/>
              <a:buChar char="•"/>
            </a:pPr>
            <a:r>
              <a:rPr lang="nb-NO" sz="1100" dirty="0"/>
              <a:t>Pårørende </a:t>
            </a:r>
            <a:r>
              <a:rPr lang="nb-NO" sz="1100" b="0" dirty="0"/>
              <a:t>gir ofte </a:t>
            </a:r>
            <a:r>
              <a:rPr lang="nb-NO" sz="1100" b="1" dirty="0"/>
              <a:t>støtte</a:t>
            </a:r>
            <a:r>
              <a:rPr lang="nb-NO" sz="1100" b="1" baseline="0" dirty="0"/>
              <a:t> og </a:t>
            </a:r>
            <a:r>
              <a:rPr lang="nb-NO" sz="1100" b="1" dirty="0"/>
              <a:t>omsorg</a:t>
            </a:r>
            <a:r>
              <a:rPr lang="nb-NO" sz="1100" dirty="0"/>
              <a:t> </a:t>
            </a:r>
          </a:p>
          <a:p>
            <a:pPr marL="171450" indent="-171450">
              <a:buFont typeface="Arial" panose="020B0604020202020204" pitchFamily="34" charset="0"/>
              <a:buChar char="•"/>
            </a:pPr>
            <a:r>
              <a:rPr lang="nb-NO" sz="1100" dirty="0"/>
              <a:t>Pårørende er en delhelsetjeneste</a:t>
            </a:r>
            <a:r>
              <a:rPr lang="nb-NO" sz="1100" baseline="0" dirty="0"/>
              <a:t> og </a:t>
            </a:r>
            <a:r>
              <a:rPr lang="nb-NO" sz="1100" b="1" baseline="0" dirty="0"/>
              <a:t>utøver ofte </a:t>
            </a:r>
            <a:r>
              <a:rPr lang="nb-NO" sz="1100" b="1" dirty="0"/>
              <a:t>behandling som er forskrevet av behandler</a:t>
            </a:r>
            <a:r>
              <a:rPr lang="nb-NO" sz="1100" dirty="0"/>
              <a:t>.</a:t>
            </a:r>
            <a:r>
              <a:rPr lang="nb-NO" sz="1100" baseline="0" dirty="0"/>
              <a:t> </a:t>
            </a:r>
            <a:r>
              <a:rPr lang="nb-NO" sz="1100" dirty="0"/>
              <a:t>Blant annet er det viktig for pårørende å være involvert i en</a:t>
            </a:r>
            <a:r>
              <a:rPr lang="nb-NO" sz="1100" baseline="0" dirty="0"/>
              <a:t> forebyggelsesplan. </a:t>
            </a:r>
          </a:p>
          <a:p>
            <a:pPr marL="171450" indent="-171450">
              <a:buFont typeface="Arial" panose="020B0604020202020204" pitchFamily="34" charset="0"/>
              <a:buChar char="•"/>
            </a:pPr>
            <a:r>
              <a:rPr lang="nb-NO" sz="1100" baseline="0" dirty="0"/>
              <a:t>Pårørende er en del av </a:t>
            </a:r>
            <a:r>
              <a:rPr lang="nb-NO" sz="1100" b="1" dirty="0"/>
              <a:t>pasientens nærmiljø </a:t>
            </a:r>
          </a:p>
          <a:p>
            <a:pPr marL="457200" lvl="1" indent="0">
              <a:buFont typeface="Arial" panose="020B0604020202020204" pitchFamily="34" charset="0"/>
              <a:buNone/>
            </a:pPr>
            <a:r>
              <a:rPr lang="nb-NO" sz="1100" b="0" dirty="0"/>
              <a:t>-</a:t>
            </a:r>
            <a:r>
              <a:rPr lang="nb-NO" sz="1100" b="1" dirty="0"/>
              <a:t> </a:t>
            </a:r>
            <a:r>
              <a:rPr lang="nb-NO" sz="1100" b="0" dirty="0"/>
              <a:t>D</a:t>
            </a:r>
            <a:r>
              <a:rPr lang="nb-NO" sz="1100" dirty="0"/>
              <a:t>u er tett på personen og har ofte </a:t>
            </a:r>
            <a:r>
              <a:rPr lang="nb-NO" sz="1100" baseline="0" dirty="0"/>
              <a:t>mye kontakt.</a:t>
            </a:r>
            <a:endParaRPr lang="nb-NO" sz="1100" dirty="0"/>
          </a:p>
          <a:p>
            <a:pPr marL="171450" indent="-171450">
              <a:buFont typeface="Arial" panose="020B0604020202020204" pitchFamily="34" charset="0"/>
              <a:buChar char="•"/>
            </a:pPr>
            <a:r>
              <a:rPr lang="nb-NO" sz="1100" dirty="0"/>
              <a:t>Pårørende er </a:t>
            </a:r>
            <a:r>
              <a:rPr lang="nb-NO" sz="1100" b="1" dirty="0"/>
              <a:t>pasientens representant </a:t>
            </a:r>
          </a:p>
          <a:p>
            <a:pPr marL="457200" lvl="1" indent="0">
              <a:buFont typeface="Arial" panose="020B0604020202020204" pitchFamily="34" charset="0"/>
              <a:buNone/>
            </a:pPr>
            <a:r>
              <a:rPr lang="nb-NO" sz="1100" b="0" dirty="0"/>
              <a:t>- D</a:t>
            </a:r>
            <a:r>
              <a:rPr lang="nb-NO" sz="1100" dirty="0"/>
              <a:t>u vet hva personen liker</a:t>
            </a:r>
            <a:r>
              <a:rPr lang="nb-NO" sz="1100" baseline="0" dirty="0"/>
              <a:t> og hva personen ønsker seg på bakgrunn samtaler og felles erfaringer.</a:t>
            </a:r>
            <a:endParaRPr lang="nb-NO" sz="1100" dirty="0"/>
          </a:p>
          <a:p>
            <a:pPr marL="171450" indent="-171450">
              <a:buFont typeface="Arial" panose="020B0604020202020204" pitchFamily="34" charset="0"/>
              <a:buChar char="•"/>
            </a:pPr>
            <a:r>
              <a:rPr lang="nb-NO" sz="1100" dirty="0"/>
              <a:t>Pårørende </a:t>
            </a:r>
            <a:r>
              <a:rPr lang="nb-NO" sz="1100" b="1" dirty="0"/>
              <a:t>har egne behov </a:t>
            </a:r>
          </a:p>
          <a:p>
            <a:pPr marL="457200" lvl="1" indent="0">
              <a:buFont typeface="Arial" panose="020B0604020202020204" pitchFamily="34" charset="0"/>
              <a:buNone/>
            </a:pPr>
            <a:r>
              <a:rPr lang="nb-NO" sz="1100" b="0" baseline="0" dirty="0"/>
              <a:t>- D</a:t>
            </a:r>
            <a:r>
              <a:rPr lang="nb-NO" sz="1100" baseline="0" dirty="0"/>
              <a:t>ine behov er viktige og må ivaretas så langt som mulig for at du skal kunne ha det best mulig i rollen som pårørende.</a:t>
            </a:r>
          </a:p>
          <a:p>
            <a:endParaRPr lang="nb-NO" sz="1100" b="0" dirty="0"/>
          </a:p>
          <a:p>
            <a:r>
              <a:rPr lang="nb-NO" sz="1100" b="0" dirty="0"/>
              <a:t>Helsedirektoratets Pårørendeveileder definerer betydning av pårørendes rolle slik:</a:t>
            </a:r>
            <a:br>
              <a:rPr lang="nb-NO" sz="1100" dirty="0"/>
            </a:br>
            <a:r>
              <a:rPr lang="nb-NO" sz="1100" i="0" dirty="0"/>
              <a:t>«Pårørende er ofte pasientens eller brukerens viktigste støtte og ønsker i de fleste situasjoner å være en ressurs for pasienten eller brukeren. Pårørende kjenner pasienten eller brukeren godt, og har erfaring med hva som kan bidra til å hjelpe. Mange pårørende utøver betydelige ansvars- og omsorgsoppgaver overfor sine nærmeste og utgjør på denne måten en sentral del av vårt samfunns totale omsorgsressurs.»</a:t>
            </a:r>
            <a:br>
              <a:rPr lang="nb-NO" sz="1100" dirty="0"/>
            </a:br>
            <a:endParaRPr lang="nb-NO" sz="1100" baseline="0" dirty="0"/>
          </a:p>
          <a:p>
            <a:r>
              <a:rPr lang="nb-NO" sz="1100" u="sng" dirty="0"/>
              <a:t>Kilde: </a:t>
            </a:r>
          </a:p>
          <a:p>
            <a:pPr marL="171450" indent="-171450">
              <a:buFontTx/>
              <a:buChar char="-"/>
            </a:pPr>
            <a:r>
              <a:rPr lang="nb-NO" sz="1100" dirty="0">
                <a:hlinkClick r:id="rId3"/>
              </a:rPr>
              <a:t>Om veilederen </a:t>
            </a:r>
            <a:r>
              <a:rPr lang="nb-NO" sz="1100" dirty="0">
                <a:hlinkClick r:id="rId4"/>
              </a:rPr>
              <a:t>–</a:t>
            </a:r>
            <a:r>
              <a:rPr lang="nb-NO" sz="1100" dirty="0">
                <a:hlinkClick r:id="rId3"/>
              </a:rPr>
              <a:t> Helsedirektoratet</a:t>
            </a:r>
            <a:endParaRPr lang="nb-NO" sz="1100" dirty="0"/>
          </a:p>
          <a:p>
            <a:pPr marL="171450" indent="-171450">
              <a:buFontTx/>
              <a:buChar char="-"/>
            </a:pPr>
            <a:r>
              <a:rPr lang="nb-NO" sz="1100" dirty="0">
                <a:hlinkClick r:id="rId4"/>
              </a:rPr>
              <a:t>Pårørendes ulike roller - Pårørende programmet (parorendeprogrammet.no)</a:t>
            </a:r>
            <a:endParaRPr lang="nb-NO" sz="1100" dirty="0"/>
          </a:p>
          <a:p>
            <a:endParaRPr lang="nb-NO" sz="1100" baseline="0" dirty="0"/>
          </a:p>
          <a:p>
            <a:endParaRPr lang="nb-NO" sz="1100" dirty="0"/>
          </a:p>
        </p:txBody>
      </p:sp>
    </p:spTree>
    <p:extLst>
      <p:ext uri="{BB962C8B-B14F-4D97-AF65-F5344CB8AC3E}">
        <p14:creationId xmlns:p14="http://schemas.microsoft.com/office/powerpoint/2010/main" val="19679831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590550" y="1144588"/>
            <a:ext cx="5484813" cy="3084512"/>
          </a:xfrm>
        </p:spPr>
      </p:sp>
      <p:sp>
        <p:nvSpPr>
          <p:cNvPr id="3" name="Plassholder for notater 2"/>
          <p:cNvSpPr>
            <a:spLocks noGrp="1"/>
          </p:cNvSpPr>
          <p:nvPr>
            <p:ph type="body" idx="1"/>
          </p:nvPr>
        </p:nvSpPr>
        <p:spPr/>
        <p:txBody>
          <a:bodyPr/>
          <a:lstStyle/>
          <a:p>
            <a:pPr marL="0" indent="0">
              <a:buFontTx/>
              <a:buNone/>
            </a:pPr>
            <a:endParaRPr lang="nb-NO" dirty="0"/>
          </a:p>
          <a:p>
            <a:endParaRPr lang="nb-NO" dirty="0"/>
          </a:p>
          <a:p>
            <a:endParaRPr lang="nb-NO" dirty="0"/>
          </a:p>
        </p:txBody>
      </p:sp>
      <p:sp>
        <p:nvSpPr>
          <p:cNvPr id="4" name="Plassholder for lysbildenummer 3"/>
          <p:cNvSpPr>
            <a:spLocks noGrp="1"/>
          </p:cNvSpPr>
          <p:nvPr>
            <p:ph type="sldNum" sz="quarter" idx="10"/>
          </p:nvPr>
        </p:nvSpPr>
        <p:spPr/>
        <p:txBody>
          <a:bodyPr/>
          <a:lstStyle/>
          <a:p>
            <a:fld id="{E6B9617B-0E44-4381-B111-71228812115C}" type="slidenum">
              <a:rPr lang="nb-NO" smtClean="0"/>
              <a:t>30</a:t>
            </a:fld>
            <a:endParaRPr lang="nb-NO"/>
          </a:p>
        </p:txBody>
      </p:sp>
    </p:spTree>
    <p:extLst>
      <p:ext uri="{BB962C8B-B14F-4D97-AF65-F5344CB8AC3E}">
        <p14:creationId xmlns:p14="http://schemas.microsoft.com/office/powerpoint/2010/main" val="21737003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592138" y="1144588"/>
            <a:ext cx="5486400" cy="3086100"/>
          </a:xfrm>
        </p:spPr>
      </p:sp>
      <p:sp>
        <p:nvSpPr>
          <p:cNvPr id="3" name="Plassholder for notater 2"/>
          <p:cNvSpPr>
            <a:spLocks noGrp="1"/>
          </p:cNvSpPr>
          <p:nvPr>
            <p:ph type="body" idx="1"/>
          </p:nvPr>
        </p:nvSpPr>
        <p:spPr/>
        <p:txBody>
          <a:bodyPr/>
          <a:lstStyle/>
          <a:p>
            <a:endParaRPr lang="nb-NO" i="1" dirty="0"/>
          </a:p>
        </p:txBody>
      </p:sp>
      <p:sp>
        <p:nvSpPr>
          <p:cNvPr id="4" name="Plassholder for lysbildenummer 3"/>
          <p:cNvSpPr>
            <a:spLocks noGrp="1"/>
          </p:cNvSpPr>
          <p:nvPr>
            <p:ph type="sldNum" sz="quarter" idx="10"/>
          </p:nvPr>
        </p:nvSpPr>
        <p:spPr/>
        <p:txBody>
          <a:bodyPr/>
          <a:lstStyle/>
          <a:p>
            <a:fld id="{E6B9617B-0E44-4381-B111-71228812115C}" type="slidenum">
              <a:rPr lang="nb-NO" smtClean="0"/>
              <a:t>31</a:t>
            </a:fld>
            <a:endParaRPr lang="nb-NO"/>
          </a:p>
        </p:txBody>
      </p:sp>
    </p:spTree>
    <p:extLst>
      <p:ext uri="{BB962C8B-B14F-4D97-AF65-F5344CB8AC3E}">
        <p14:creationId xmlns:p14="http://schemas.microsoft.com/office/powerpoint/2010/main" val="30546099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592138" y="1144588"/>
            <a:ext cx="5486400" cy="3086100"/>
          </a:xfrm>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E6B9617B-0E44-4381-B111-71228812115C}" type="slidenum">
              <a:rPr lang="nb-NO" smtClean="0"/>
              <a:t>32</a:t>
            </a:fld>
            <a:endParaRPr lang="nb-NO"/>
          </a:p>
        </p:txBody>
      </p:sp>
    </p:spTree>
    <p:extLst>
      <p:ext uri="{BB962C8B-B14F-4D97-AF65-F5344CB8AC3E}">
        <p14:creationId xmlns:p14="http://schemas.microsoft.com/office/powerpoint/2010/main" val="27845552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590550" y="1144588"/>
            <a:ext cx="5484813" cy="3084512"/>
          </a:xfrm>
        </p:spPr>
      </p:sp>
      <p:sp>
        <p:nvSpPr>
          <p:cNvPr id="3" name="Plassholder for notater 2"/>
          <p:cNvSpPr>
            <a:spLocks noGrp="1"/>
          </p:cNvSpPr>
          <p:nvPr>
            <p:ph type="body" idx="1"/>
          </p:nvPr>
        </p:nvSpPr>
        <p:spPr/>
        <p:txBody>
          <a:bodyPr/>
          <a:lstStyle/>
          <a:p>
            <a:pPr marL="0" indent="0">
              <a:lnSpc>
                <a:spcPct val="100000"/>
              </a:lnSpc>
              <a:spcBef>
                <a:spcPct val="20000"/>
              </a:spcBef>
              <a:buClr>
                <a:srgbClr val="5599EE"/>
              </a:buClr>
              <a:buFont typeface="Arial" panose="020B0604020202020204" pitchFamily="34" charset="0"/>
              <a:buNone/>
            </a:pPr>
            <a:r>
              <a:rPr lang="nb-NO" sz="1100" b="1" dirty="0">
                <a:solidFill>
                  <a:prstClr val="black"/>
                </a:solidFill>
              </a:rPr>
              <a:t>Tekst:</a:t>
            </a:r>
          </a:p>
          <a:p>
            <a:pPr>
              <a:lnSpc>
                <a:spcPct val="100000"/>
              </a:lnSpc>
              <a:spcBef>
                <a:spcPct val="20000"/>
              </a:spcBef>
            </a:pPr>
            <a:r>
              <a:rPr lang="nb-NO" sz="1100" b="0" dirty="0">
                <a:solidFill>
                  <a:prstClr val="black"/>
                </a:solidFill>
              </a:rPr>
              <a:t>Helsedirektoratets Pårørendeveileder gir god informasjon om hvem som regnes som personens nærmeste pårørende, og pårørendes plikter. Helt kort nevnes følgende:</a:t>
            </a:r>
          </a:p>
          <a:p>
            <a:pPr marL="171450" indent="-171450">
              <a:lnSpc>
                <a:spcPct val="100000"/>
              </a:lnSpc>
              <a:spcBef>
                <a:spcPct val="20000"/>
              </a:spcBef>
              <a:buFont typeface="Arial" panose="020B0604020202020204" pitchFamily="34" charset="0"/>
              <a:buChar char="•"/>
            </a:pPr>
            <a:r>
              <a:rPr lang="nb-NO" sz="1100" dirty="0">
                <a:solidFill>
                  <a:prstClr val="black"/>
                </a:solidFill>
              </a:rPr>
              <a:t>Nærmeste pårørende er den som pasienten selv oppgir </a:t>
            </a:r>
          </a:p>
          <a:p>
            <a:pPr marL="628650" marR="0" lvl="1" indent="-171450" algn="l" defTabSz="914400" rtl="0" eaLnBrk="1" fontAlgn="auto" latinLnBrk="0" hangingPunct="1">
              <a:lnSpc>
                <a:spcPct val="100000"/>
              </a:lnSpc>
              <a:spcBef>
                <a:spcPct val="20000"/>
              </a:spcBef>
              <a:spcAft>
                <a:spcPts val="0"/>
              </a:spcAft>
              <a:buSzTx/>
              <a:buFont typeface="Calibri Light" panose="020F0302020204030204" pitchFamily="34" charset="0"/>
              <a:buChar char="−"/>
              <a:tabLst/>
              <a:defRPr/>
            </a:pPr>
            <a:r>
              <a:rPr lang="nb-NO" sz="1100" dirty="0">
                <a:solidFill>
                  <a:prstClr val="black"/>
                </a:solidFill>
              </a:rPr>
              <a:t>En pasient kan ha mange pårørende, men kun nærmeste pårørende er den som har rett til å motta informasjon, klage på vedtak </a:t>
            </a:r>
            <a:r>
              <a:rPr lang="nb-NO" sz="1100" dirty="0" err="1">
                <a:solidFill>
                  <a:prstClr val="black"/>
                </a:solidFill>
              </a:rPr>
              <a:t>m.v</a:t>
            </a:r>
            <a:r>
              <a:rPr lang="nb-NO" sz="1100" dirty="0">
                <a:solidFill>
                  <a:prstClr val="black"/>
                </a:solidFill>
              </a:rPr>
              <a:t>.</a:t>
            </a:r>
          </a:p>
          <a:p>
            <a:pPr marL="171450" indent="-171450">
              <a:lnSpc>
                <a:spcPct val="100000"/>
              </a:lnSpc>
              <a:spcBef>
                <a:spcPct val="20000"/>
              </a:spcBef>
              <a:buFont typeface="Arial" panose="020B0604020202020204" pitchFamily="34" charset="0"/>
              <a:buChar char="•"/>
            </a:pPr>
            <a:r>
              <a:rPr lang="nb-NO" sz="1100" dirty="0">
                <a:solidFill>
                  <a:prstClr val="black"/>
                </a:solidFill>
              </a:rPr>
              <a:t>Den helsepersonell kommer til å kontakte først</a:t>
            </a:r>
          </a:p>
          <a:p>
            <a:pPr marL="628650" lvl="1" indent="-171450" algn="l">
              <a:lnSpc>
                <a:spcPct val="100000"/>
              </a:lnSpc>
              <a:spcBef>
                <a:spcPct val="20000"/>
              </a:spcBef>
              <a:buFont typeface="Calibri Light" panose="020F0302020204030204" pitchFamily="34" charset="0"/>
              <a:buChar char="−"/>
            </a:pPr>
            <a:r>
              <a:rPr lang="nb-NO" sz="1100" dirty="0"/>
              <a:t>Som pårørende har du, uavhengig av pasientens samtykke, rett til å få generell informasjon og muligheter til å få opplæring og faglig kunnskap om psykisk</a:t>
            </a:r>
            <a:r>
              <a:rPr lang="nb-NO" sz="1100" baseline="0" dirty="0"/>
              <a:t> </a:t>
            </a:r>
            <a:r>
              <a:rPr lang="nb-NO" sz="1100" dirty="0"/>
              <a:t>lidelse.</a:t>
            </a:r>
            <a:endParaRPr lang="nb-NO" sz="1100" dirty="0">
              <a:solidFill>
                <a:prstClr val="black"/>
              </a:solidFill>
            </a:endParaRPr>
          </a:p>
          <a:p>
            <a:pPr marL="171450" indent="-171450">
              <a:lnSpc>
                <a:spcPct val="100000"/>
              </a:lnSpc>
              <a:spcBef>
                <a:spcPct val="20000"/>
              </a:spcBef>
              <a:buFont typeface="Arial" panose="020B0604020202020204" pitchFamily="34" charset="0"/>
              <a:buChar char="•"/>
            </a:pPr>
            <a:r>
              <a:rPr lang="nb-NO" sz="1100" dirty="0">
                <a:solidFill>
                  <a:prstClr val="black"/>
                </a:solidFill>
              </a:rPr>
              <a:t>Den som pasienten oppgir som nærmeste pårørende har </a:t>
            </a:r>
            <a:r>
              <a:rPr lang="nb-NO" sz="1100" u="sng" dirty="0">
                <a:solidFill>
                  <a:prstClr val="black"/>
                </a:solidFill>
              </a:rPr>
              <a:t>ikke</a:t>
            </a:r>
            <a:r>
              <a:rPr lang="nb-NO" sz="1100" u="none" dirty="0">
                <a:solidFill>
                  <a:prstClr val="black"/>
                </a:solidFill>
              </a:rPr>
              <a:t> </a:t>
            </a:r>
            <a:r>
              <a:rPr lang="nb-NO" sz="1100" dirty="0">
                <a:solidFill>
                  <a:prstClr val="black"/>
                </a:solidFill>
              </a:rPr>
              <a:t>plikt til å påta seg oppgaven. Pasienten kan endre valg av nærmeste pårørende.</a:t>
            </a:r>
          </a:p>
          <a:p>
            <a:pPr marL="171450" indent="-171450">
              <a:lnSpc>
                <a:spcPct val="100000"/>
              </a:lnSpc>
              <a:spcBef>
                <a:spcPct val="20000"/>
              </a:spcBef>
              <a:buFont typeface="Arial" panose="020B0604020202020204" pitchFamily="34" charset="0"/>
              <a:buChar char="•"/>
            </a:pPr>
            <a:r>
              <a:rPr lang="nb-NO" sz="1100" dirty="0"/>
              <a:t>Opplysninger kan allikevel formidles når pasienten samtykker, eller</a:t>
            </a:r>
            <a:r>
              <a:rPr lang="nb-NO" sz="1100" baseline="0" dirty="0"/>
              <a:t> </a:t>
            </a:r>
            <a:r>
              <a:rPr lang="nb-NO" sz="1100" dirty="0"/>
              <a:t>når det er gjort unntak fra taushetsplikten i lovgivningen da pasient ikke er</a:t>
            </a:r>
            <a:r>
              <a:rPr lang="nb-NO" sz="1100" baseline="0" dirty="0"/>
              <a:t> </a:t>
            </a:r>
            <a:r>
              <a:rPr lang="nb-NO" sz="1100" dirty="0"/>
              <a:t>samtykkekompetent og det er grunn å anta at pasienten ville samtykket.</a:t>
            </a:r>
          </a:p>
          <a:p>
            <a:pPr marL="171450" indent="-171450">
              <a:lnSpc>
                <a:spcPct val="100000"/>
              </a:lnSpc>
              <a:spcBef>
                <a:spcPct val="20000"/>
              </a:spcBef>
              <a:buFont typeface="Arial" panose="020B0604020202020204" pitchFamily="34" charset="0"/>
              <a:buChar char="•"/>
            </a:pPr>
            <a:endParaRPr lang="nb-NO" sz="1100" dirty="0"/>
          </a:p>
          <a:p>
            <a:pPr marL="171450" indent="-171450">
              <a:lnSpc>
                <a:spcPct val="100000"/>
              </a:lnSpc>
              <a:spcBef>
                <a:spcPct val="20000"/>
              </a:spcBef>
              <a:buFont typeface="Calibri Light" panose="020F0302020204030204" pitchFamily="34" charset="0"/>
              <a:buChar char="−"/>
            </a:pPr>
            <a:r>
              <a:rPr lang="nb-NO" sz="1100" dirty="0"/>
              <a:t>Når det gjelder informasjon om pårørendes rettigheter anbefaler vi «Informasjon til pårørende av pasienter med psykiske lidelser og rusmiddelproblemer» som dere finner ved å </a:t>
            </a:r>
            <a:r>
              <a:rPr lang="nb-NO" sz="1100" dirty="0" err="1"/>
              <a:t>scanne</a:t>
            </a:r>
            <a:r>
              <a:rPr lang="nb-NO" sz="1100" dirty="0"/>
              <a:t> QR koden.</a:t>
            </a:r>
          </a:p>
          <a:p>
            <a:pPr marL="0" indent="0">
              <a:lnSpc>
                <a:spcPct val="100000"/>
              </a:lnSpc>
              <a:spcBef>
                <a:spcPct val="20000"/>
              </a:spcBef>
              <a:buClr>
                <a:srgbClr val="5599EE"/>
              </a:buClr>
              <a:buFont typeface="Arial" panose="020B0604020202020204" pitchFamily="34" charset="0"/>
              <a:buNone/>
            </a:pPr>
            <a:endParaRPr lang="nb-NO" sz="1100" dirty="0">
              <a:solidFill>
                <a:prstClr val="black"/>
              </a:solidFill>
            </a:endParaRPr>
          </a:p>
          <a:p>
            <a:r>
              <a:rPr lang="nb-NO" sz="1100" u="sng" baseline="0" dirty="0"/>
              <a:t>Kilde: </a:t>
            </a:r>
          </a:p>
          <a:p>
            <a:r>
              <a:rPr lang="nb-NO" sz="1100" dirty="0">
                <a:hlinkClick r:id="rId3"/>
              </a:rPr>
              <a:t>Avklar hvem som er nærmeste pårørende til voksne pasienter/brukere - Helsedirektoratet</a:t>
            </a:r>
            <a:endParaRPr lang="nb-NO" sz="1100" baseline="0" dirty="0"/>
          </a:p>
          <a:p>
            <a:endParaRPr lang="nb-NO" sz="1100" u="sng" baseline="0" dirty="0"/>
          </a:p>
          <a:p>
            <a:r>
              <a:rPr lang="nb-NO" sz="1100" u="sng" baseline="0" dirty="0"/>
              <a:t>Ressurser for videre lesning</a:t>
            </a:r>
            <a:r>
              <a:rPr lang="nb-NO" sz="1100" baseline="0" dirty="0"/>
              <a:t>:</a:t>
            </a:r>
          </a:p>
          <a:p>
            <a:pPr marL="171450" indent="-171450">
              <a:buFontTx/>
              <a:buChar char="-"/>
            </a:pPr>
            <a:r>
              <a:rPr lang="nb-NO" sz="1100" dirty="0">
                <a:hlinkClick r:id="rId4"/>
              </a:rPr>
              <a:t>Pårørendes rettigheter – En oversikt for helsepersonell i den psykiske helsetjenesten og rustiltak.pdf (helsedirektoratet.no)</a:t>
            </a:r>
            <a:endParaRPr lang="nb-NO" sz="1100" dirty="0"/>
          </a:p>
          <a:p>
            <a:pPr marL="0" indent="0">
              <a:buFontTx/>
              <a:buNone/>
            </a:pPr>
            <a:endParaRPr lang="nb-NO" sz="1100" dirty="0"/>
          </a:p>
        </p:txBody>
      </p:sp>
      <p:sp>
        <p:nvSpPr>
          <p:cNvPr id="4" name="Plassholder for lysbildenummer 3"/>
          <p:cNvSpPr>
            <a:spLocks noGrp="1"/>
          </p:cNvSpPr>
          <p:nvPr>
            <p:ph type="sldNum" sz="quarter" idx="10"/>
          </p:nvPr>
        </p:nvSpPr>
        <p:spPr/>
        <p:txBody>
          <a:bodyPr/>
          <a:lstStyle/>
          <a:p>
            <a:fld id="{8246DF54-1510-4169-BBE1-14EB2116B6CE}" type="slidenum">
              <a:rPr lang="nb-NO" smtClean="0"/>
              <a:t>4</a:t>
            </a:fld>
            <a:endParaRPr lang="nb-NO"/>
          </a:p>
        </p:txBody>
      </p:sp>
    </p:spTree>
    <p:extLst>
      <p:ext uri="{BB962C8B-B14F-4D97-AF65-F5344CB8AC3E}">
        <p14:creationId xmlns:p14="http://schemas.microsoft.com/office/powerpoint/2010/main" val="33019294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590550" y="1144588"/>
            <a:ext cx="5484813" cy="3084512"/>
          </a:xfrm>
        </p:spPr>
      </p:sp>
      <p:sp>
        <p:nvSpPr>
          <p:cNvPr id="3" name="Plassholder for notater 2"/>
          <p:cNvSpPr>
            <a:spLocks noGrp="1"/>
          </p:cNvSpPr>
          <p:nvPr>
            <p:ph type="body" idx="1"/>
          </p:nvPr>
        </p:nvSpPr>
        <p:spPr/>
        <p:txBody>
          <a:bodyPr/>
          <a:lstStyle/>
          <a:p>
            <a:pPr marL="0" indent="0">
              <a:buFontTx/>
              <a:buNone/>
            </a:pPr>
            <a:r>
              <a:rPr lang="nb-NO" altLang="nb-NO" sz="1100" b="1" i="0" baseline="0" dirty="0"/>
              <a:t>Tekst:</a:t>
            </a:r>
          </a:p>
          <a:p>
            <a:pPr marL="0" indent="0">
              <a:buFontTx/>
              <a:buNone/>
            </a:pPr>
            <a:r>
              <a:rPr lang="nb-NO" altLang="nb-NO" sz="1100" b="0" i="0" baseline="0" dirty="0"/>
              <a:t>På kurset om bipolare lidelser lærer deltagerne om hvordan man kan: </a:t>
            </a:r>
          </a:p>
          <a:p>
            <a:pPr marL="171450" indent="-171450">
              <a:buFont typeface="Arial" panose="020B0604020202020204" pitchFamily="34" charset="0"/>
              <a:buChar char="•"/>
            </a:pPr>
            <a:r>
              <a:rPr lang="nb-NO" altLang="nb-NO" sz="1100" b="0" i="0" baseline="0" dirty="0"/>
              <a:t>r</a:t>
            </a:r>
            <a:r>
              <a:rPr lang="nb-NO" altLang="nb-NO" sz="1100" i="0" baseline="0" dirty="0"/>
              <a:t>edusere risiko for tilbakefall </a:t>
            </a:r>
          </a:p>
          <a:p>
            <a:pPr marL="171450" indent="-171450">
              <a:buFont typeface="Arial" panose="020B0604020202020204" pitchFamily="34" charset="0"/>
              <a:buChar char="•"/>
            </a:pPr>
            <a:r>
              <a:rPr lang="nb-NO" altLang="nb-NO" sz="1100" i="0" baseline="0" dirty="0"/>
              <a:t>mestre egen sykdom </a:t>
            </a:r>
          </a:p>
          <a:p>
            <a:pPr marL="171450" indent="-171450">
              <a:buFont typeface="Arial" panose="020B0604020202020204" pitchFamily="34" charset="0"/>
              <a:buChar char="•"/>
            </a:pPr>
            <a:r>
              <a:rPr lang="nb-NO" altLang="nb-NO" sz="1100" i="0" baseline="0" dirty="0"/>
              <a:t>De øker egen kunnskap om lidelsen og om behandlingsalternativer</a:t>
            </a:r>
          </a:p>
          <a:p>
            <a:pPr marL="171450" indent="-171450">
              <a:buFont typeface="Arial" panose="020B0604020202020204" pitchFamily="34" charset="0"/>
              <a:buChar char="•"/>
            </a:pPr>
            <a:r>
              <a:rPr lang="nb-NO" altLang="nb-NO" sz="1100" i="0" baseline="0" dirty="0"/>
              <a:t>om metoder for å forebygge nye episoder </a:t>
            </a:r>
          </a:p>
          <a:p>
            <a:pPr marL="171450" indent="-171450">
              <a:buFont typeface="Arial" panose="020B0604020202020204" pitchFamily="34" charset="0"/>
              <a:buChar char="•"/>
            </a:pPr>
            <a:r>
              <a:rPr lang="nb-NO" altLang="nb-NO" sz="1100" i="0" baseline="0" dirty="0"/>
              <a:t>Og hvordan man kan få et bedre samarbeid mellom pasient, pårørende og helsevesenet</a:t>
            </a:r>
          </a:p>
          <a:p>
            <a:pPr marL="0" indent="0">
              <a:buFontTx/>
              <a:buNone/>
            </a:pPr>
            <a:endParaRPr lang="nb-NO" altLang="nb-NO" sz="1100" i="1" dirty="0"/>
          </a:p>
          <a:p>
            <a:pPr marL="0" indent="0">
              <a:buFontTx/>
              <a:buNone/>
            </a:pPr>
            <a:r>
              <a:rPr lang="nb-NO" altLang="nb-NO" sz="1100" i="1" dirty="0"/>
              <a:t>Forklaring</a:t>
            </a:r>
            <a:r>
              <a:rPr lang="nb-NO" altLang="nb-NO" sz="1100" i="1" baseline="0" dirty="0"/>
              <a:t> til figuren:</a:t>
            </a:r>
            <a:endParaRPr lang="nb-NO" altLang="nb-NO" sz="1100" i="1" dirty="0"/>
          </a:p>
          <a:p>
            <a:pPr marL="171450" indent="-171450">
              <a:buFontTx/>
              <a:buChar char="-"/>
            </a:pPr>
            <a:r>
              <a:rPr lang="nb-NO" altLang="nb-NO" sz="1100" dirty="0"/>
              <a:t>Til høyre i figuren vises oversikt over</a:t>
            </a:r>
            <a:r>
              <a:rPr lang="nb-NO" altLang="nb-NO" sz="1100" baseline="0" dirty="0"/>
              <a:t> </a:t>
            </a:r>
            <a:r>
              <a:rPr lang="nb-NO" altLang="nb-NO" sz="1100" dirty="0"/>
              <a:t>hovedtemaene for de 13 </a:t>
            </a:r>
            <a:r>
              <a:rPr lang="nb-NO" altLang="nb-NO" sz="1100" dirty="0" err="1"/>
              <a:t>kursgangene</a:t>
            </a:r>
            <a:r>
              <a:rPr lang="nb-NO" altLang="nb-NO" sz="1100" dirty="0"/>
              <a:t>.</a:t>
            </a:r>
          </a:p>
          <a:p>
            <a:pPr marL="171450" indent="-171450">
              <a:buFontTx/>
              <a:buChar char="-"/>
            </a:pPr>
            <a:r>
              <a:rPr lang="nb-NO" altLang="nb-NO" sz="1100" dirty="0"/>
              <a:t>Til venstre </a:t>
            </a:r>
            <a:r>
              <a:rPr lang="nb-NO" altLang="nb-NO" sz="1100" baseline="0" dirty="0"/>
              <a:t>vises kursets oppbygging i tematiske bolker. </a:t>
            </a:r>
          </a:p>
          <a:p>
            <a:pPr marL="171450" indent="-171450">
              <a:buFontTx/>
              <a:buChar char="-"/>
            </a:pPr>
            <a:r>
              <a:rPr lang="nb-NO" altLang="nb-NO" sz="1100" dirty="0" err="1"/>
              <a:t>Kursgang</a:t>
            </a:r>
            <a:r>
              <a:rPr lang="nb-NO" altLang="nb-NO" sz="1100" baseline="0" dirty="0"/>
              <a:t> 12 som handler om åpenhet om lidelsen har flere formål. </a:t>
            </a:r>
          </a:p>
          <a:p>
            <a:pPr marL="628650" lvl="1" indent="-171450">
              <a:buFontTx/>
              <a:buChar char="-"/>
            </a:pPr>
            <a:r>
              <a:rPr lang="nb-NO" altLang="nb-NO" sz="1100" baseline="0" dirty="0"/>
              <a:t>Åpenhet innebærer mange dilemmaer og er erfaringsmessig et tema kursdeltagerne ønsker å bruke god tid på. </a:t>
            </a:r>
          </a:p>
          <a:p>
            <a:pPr marL="628650" lvl="1" indent="-171450">
              <a:buFontTx/>
              <a:buChar char="-"/>
            </a:pPr>
            <a:r>
              <a:rPr lang="nb-NO" altLang="nb-NO" sz="1100" baseline="0" dirty="0"/>
              <a:t>Åpenhet er bl.a. viktig for å få god og riktig hjelp i sykdoms- og tilfriskningsfasen. Samtidig er det et faseovergripende tema. </a:t>
            </a:r>
          </a:p>
          <a:p>
            <a:pPr marL="628650" lvl="1" indent="-171450">
              <a:buFontTx/>
              <a:buChar char="-"/>
            </a:pPr>
            <a:r>
              <a:rPr lang="nb-NO" altLang="nb-NO" sz="1100" baseline="0" dirty="0"/>
              <a:t>Åpenhet og godt samarbeid er også viktig for tilrettelegging og støtte i vedlikeholds- og varselfasen, og for ivaretakelse av voksne pårørende og ev. barn. </a:t>
            </a:r>
          </a:p>
          <a:p>
            <a:pPr marL="0" indent="0">
              <a:buFontTx/>
              <a:buNone/>
            </a:pPr>
            <a:endParaRPr lang="nb-NO" altLang="nb-NO" sz="1100" baseline="0" dirty="0"/>
          </a:p>
          <a:p>
            <a:pPr>
              <a:buFontTx/>
              <a:buNone/>
            </a:pPr>
            <a:endParaRPr lang="nb-NO" sz="1100" dirty="0"/>
          </a:p>
        </p:txBody>
      </p:sp>
      <p:sp>
        <p:nvSpPr>
          <p:cNvPr id="4" name="Plassholder for lysbildenummer 3"/>
          <p:cNvSpPr>
            <a:spLocks noGrp="1"/>
          </p:cNvSpPr>
          <p:nvPr>
            <p:ph type="sldNum" sz="quarter" idx="10"/>
          </p:nvPr>
        </p:nvSpPr>
        <p:spPr/>
        <p:txBody>
          <a:bodyPr/>
          <a:lstStyle/>
          <a:p>
            <a:fld id="{E6B9617B-0E44-4381-B111-71228812115C}" type="slidenum">
              <a:rPr lang="nb-NO" smtClean="0"/>
              <a:t>5</a:t>
            </a:fld>
            <a:endParaRPr lang="nb-NO"/>
          </a:p>
        </p:txBody>
      </p:sp>
    </p:spTree>
    <p:extLst>
      <p:ext uri="{BB962C8B-B14F-4D97-AF65-F5344CB8AC3E}">
        <p14:creationId xmlns:p14="http://schemas.microsoft.com/office/powerpoint/2010/main" val="30023233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590550" y="1144588"/>
            <a:ext cx="5484813" cy="3084512"/>
          </a:xfrm>
        </p:spPr>
      </p:sp>
      <p:sp>
        <p:nvSpPr>
          <p:cNvPr id="3" name="Plassholder for notater 2"/>
          <p:cNvSpPr>
            <a:spLocks noGrp="1"/>
          </p:cNvSpPr>
          <p:nvPr>
            <p:ph type="body" idx="1"/>
          </p:nvPr>
        </p:nvSpPr>
        <p:spPr/>
        <p:txBody>
          <a:bodyPr/>
          <a:lstStyle/>
          <a:p>
            <a:pPr marL="0" indent="0">
              <a:buFont typeface="+mj-lt"/>
              <a:buNone/>
            </a:pPr>
            <a:r>
              <a:rPr lang="nb-NO" sz="1100" b="1" dirty="0">
                <a:latin typeface="+mn-lt"/>
              </a:rPr>
              <a:t>Tekst:</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nb-NO" sz="1100" dirty="0">
                <a:latin typeface="+mn-lt"/>
              </a:rPr>
              <a:t>Det finnes studier om ulike psykososiale behandlingsformer. Her nevnes kun bipolarkurs</a:t>
            </a:r>
            <a:r>
              <a:rPr lang="nb-NO" sz="1100" baseline="0" dirty="0">
                <a:latin typeface="+mn-lt"/>
              </a:rPr>
              <a:t>/gruppepsykoedukasjon. I studier av effekten av psykososiale tiltak har deltagerne benyttet medisiner. Vi vet derfor lite om effekten uten bruk av medisiner. </a:t>
            </a:r>
          </a:p>
          <a:p>
            <a:pPr marL="0" indent="0">
              <a:buFont typeface="+mj-lt"/>
              <a:buNone/>
            </a:pPr>
            <a:endParaRPr lang="nb-NO" sz="1100" b="1" dirty="0">
              <a:latin typeface="+mn-lt"/>
            </a:endParaRPr>
          </a:p>
          <a:p>
            <a:pPr marL="171450" indent="-171450">
              <a:buFont typeface="Arial" panose="020B0604020202020204" pitchFamily="34" charset="0"/>
              <a:buChar char="•"/>
            </a:pPr>
            <a:r>
              <a:rPr lang="nb-NO" altLang="nb-NO" sz="1100" dirty="0">
                <a:latin typeface="+mn-lt"/>
              </a:rPr>
              <a:t>De siste tiårene har forskning vist at behandlingsformer som bipolarkurs (gruppepsykoedukasjon) kan ha svært god tilleggseffekt til medikamenter</a:t>
            </a:r>
          </a:p>
          <a:p>
            <a:pPr marL="171450" indent="-171450">
              <a:buFont typeface="Arial" panose="020B0604020202020204" pitchFamily="34" charset="0"/>
              <a:buChar char="•"/>
            </a:pPr>
            <a:r>
              <a:rPr lang="nb-NO" altLang="nb-NO" sz="1100" dirty="0">
                <a:latin typeface="+mn-lt"/>
              </a:rPr>
              <a:t>Men for å oppnå denne effekten, kreves stor egeninnsats og ofte et godt samarbeid med gode hjelpere som pårørende og helsepersonell </a:t>
            </a:r>
            <a:endParaRPr lang="nb-NO" sz="1100" dirty="0">
              <a:latin typeface="+mn-lt"/>
            </a:endParaRPr>
          </a:p>
          <a:p>
            <a:endParaRPr lang="nb-NO" sz="11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sz="1100" u="sng" dirty="0">
                <a:latin typeface="+mn-lt"/>
              </a:rPr>
              <a:t>Tilleggsinformasjon ved behov:</a:t>
            </a:r>
          </a:p>
          <a:p>
            <a:pPr marL="285750" marR="0" lvl="0" indent="-285750" algn="l" defTabSz="914400" rtl="0" eaLnBrk="1" fontAlgn="auto" latinLnBrk="0" hangingPunct="1">
              <a:lnSpc>
                <a:spcPct val="100000"/>
              </a:lnSpc>
              <a:spcBef>
                <a:spcPct val="0"/>
              </a:spcBef>
              <a:spcAft>
                <a:spcPts val="0"/>
              </a:spcAft>
              <a:buClrTx/>
              <a:buSzTx/>
              <a:buFontTx/>
              <a:buChar char="-"/>
              <a:tabLst/>
              <a:defRPr/>
            </a:pPr>
            <a:r>
              <a:rPr lang="nn-NO" altLang="nb-NO" sz="1100" dirty="0" err="1">
                <a:latin typeface="+mn-lt"/>
                <a:ea typeface="ＭＳ Ｐゴシック" panose="020B0600070205080204" pitchFamily="34" charset="-128"/>
              </a:rPr>
              <a:t>Colom</a:t>
            </a:r>
            <a:r>
              <a:rPr lang="nn-NO" altLang="nb-NO" sz="1100" dirty="0">
                <a:latin typeface="+mn-lt"/>
                <a:ea typeface="ＭＳ Ｐゴシック" panose="020B0600070205080204" pitchFamily="34" charset="-128"/>
              </a:rPr>
              <a:t> og </a:t>
            </a:r>
            <a:r>
              <a:rPr lang="nn-NO" altLang="nb-NO" sz="1100" dirty="0" err="1">
                <a:latin typeface="+mn-lt"/>
                <a:ea typeface="ＭＳ Ｐゴシック" panose="020B0600070205080204" pitchFamily="34" charset="-128"/>
              </a:rPr>
              <a:t>kollegers</a:t>
            </a:r>
            <a:r>
              <a:rPr lang="nn-NO" altLang="nb-NO" sz="1100" dirty="0">
                <a:latin typeface="+mn-lt"/>
                <a:ea typeface="ＭＳ Ｐゴシック" panose="020B0600070205080204" pitchFamily="34" charset="-128"/>
              </a:rPr>
              <a:t> (2003, 2009) RCT-studie om effekten av </a:t>
            </a:r>
            <a:r>
              <a:rPr lang="nn-NO" altLang="nb-NO" sz="1100" dirty="0" err="1">
                <a:latin typeface="+mn-lt"/>
                <a:ea typeface="ＭＳ Ｐゴシック" panose="020B0600070205080204" pitchFamily="34" charset="-128"/>
              </a:rPr>
              <a:t>gruppepsykoedukasjon</a:t>
            </a:r>
            <a:r>
              <a:rPr lang="nn-NO" altLang="nb-NO" sz="1100" dirty="0">
                <a:latin typeface="+mn-lt"/>
                <a:ea typeface="ＭＳ Ｐゴシック" panose="020B0600070205080204" pitchFamily="34" charset="-128"/>
              </a:rPr>
              <a:t> var viktig for </a:t>
            </a:r>
            <a:r>
              <a:rPr lang="nn-NO" altLang="nb-NO" sz="1100" dirty="0" err="1">
                <a:latin typeface="+mn-lt"/>
                <a:ea typeface="ＭＳ Ｐゴシック" panose="020B0600070205080204" pitchFamily="34" charset="-128"/>
              </a:rPr>
              <a:t>etableringen</a:t>
            </a:r>
            <a:r>
              <a:rPr lang="nn-NO" altLang="nb-NO" sz="1100" dirty="0">
                <a:latin typeface="+mn-lt"/>
                <a:ea typeface="ＭＳ Ｐゴシック" panose="020B0600070205080204" pitchFamily="34" charset="-128"/>
              </a:rPr>
              <a:t> av de norske </a:t>
            </a:r>
            <a:r>
              <a:rPr lang="nn-NO" altLang="nb-NO" sz="1100" baseline="0" dirty="0" err="1">
                <a:latin typeface="+mn-lt"/>
                <a:ea typeface="ＭＳ Ｐゴシック" panose="020B0600070205080204" pitchFamily="34" charset="-128"/>
              </a:rPr>
              <a:t>bipolarkursene</a:t>
            </a:r>
            <a:r>
              <a:rPr lang="nn-NO" altLang="nb-NO" sz="1100" baseline="0" dirty="0">
                <a:latin typeface="+mn-lt"/>
                <a:ea typeface="ＭＳ Ｐゴシック" panose="020B0600070205080204" pitchFamily="34" charset="-128"/>
              </a:rPr>
              <a:t>. </a:t>
            </a:r>
            <a:r>
              <a:rPr lang="nn-NO" altLang="nb-NO" sz="1100" baseline="0" dirty="0" err="1">
                <a:latin typeface="+mn-lt"/>
                <a:ea typeface="ＭＳ Ｐゴシック" panose="020B0600070205080204" pitchFamily="34" charset="-128"/>
              </a:rPr>
              <a:t>Deltagerne</a:t>
            </a:r>
            <a:r>
              <a:rPr lang="nn-NO" altLang="nb-NO" sz="1100" baseline="0" dirty="0">
                <a:latin typeface="+mn-lt"/>
                <a:ea typeface="ＭＳ Ｐゴシック" panose="020B0600070205080204" pitchFamily="34" charset="-128"/>
              </a:rPr>
              <a:t> var medisinerte. Studien viste at de som </a:t>
            </a:r>
            <a:r>
              <a:rPr lang="nn-NO" altLang="nb-NO" sz="1100" baseline="0" dirty="0" err="1">
                <a:latin typeface="+mn-lt"/>
                <a:ea typeface="ＭＳ Ｐゴシック" panose="020B0600070205080204" pitchFamily="34" charset="-128"/>
              </a:rPr>
              <a:t>fikk</a:t>
            </a:r>
            <a:r>
              <a:rPr lang="nn-NO" altLang="nb-NO" sz="1100" baseline="0" dirty="0">
                <a:latin typeface="+mn-lt"/>
                <a:ea typeface="ＭＳ Ｐゴシック" panose="020B0600070205080204" pitchFamily="34" charset="-128"/>
              </a:rPr>
              <a:t> kurs opplevde en </a:t>
            </a:r>
            <a:r>
              <a:rPr lang="nn-NO" altLang="nb-NO" sz="1100" baseline="0" dirty="0" err="1">
                <a:latin typeface="+mn-lt"/>
                <a:ea typeface="ＭＳ Ｐゴシック" panose="020B0600070205080204" pitchFamily="34" charset="-128"/>
              </a:rPr>
              <a:t>betydelig</a:t>
            </a:r>
            <a:r>
              <a:rPr lang="nn-NO" altLang="nb-NO" sz="1100" baseline="0" dirty="0">
                <a:latin typeface="+mn-lt"/>
                <a:ea typeface="ＭＳ Ｐゴシック" panose="020B0600070205080204" pitchFamily="34" charset="-128"/>
              </a:rPr>
              <a:t> reduksjon i </a:t>
            </a:r>
            <a:r>
              <a:rPr lang="nn-NO" altLang="nb-NO" sz="1100" baseline="0" dirty="0" err="1">
                <a:latin typeface="+mn-lt"/>
                <a:ea typeface="ＭＳ Ｐゴシック" panose="020B0600070205080204" pitchFamily="34" charset="-128"/>
              </a:rPr>
              <a:t>antall</a:t>
            </a:r>
            <a:r>
              <a:rPr lang="nn-NO" altLang="nb-NO" sz="1100" baseline="0" dirty="0">
                <a:latin typeface="+mn-lt"/>
                <a:ea typeface="ＭＳ Ｐゴシック" panose="020B0600070205080204" pitchFamily="34" charset="-128"/>
              </a:rPr>
              <a:t> tilbakefall, </a:t>
            </a:r>
            <a:r>
              <a:rPr lang="en-US" altLang="nb-NO" sz="1100" b="0" dirty="0" err="1">
                <a:latin typeface="+mn-lt"/>
              </a:rPr>
              <a:t>forlenget</a:t>
            </a:r>
            <a:r>
              <a:rPr lang="en-US" altLang="nb-NO" sz="1100" b="0" dirty="0">
                <a:latin typeface="+mn-lt"/>
              </a:rPr>
              <a:t> </a:t>
            </a:r>
            <a:r>
              <a:rPr lang="en-US" altLang="nb-NO" sz="1100" b="0" dirty="0" err="1">
                <a:latin typeface="+mn-lt"/>
              </a:rPr>
              <a:t>tid</a:t>
            </a:r>
            <a:r>
              <a:rPr lang="en-US" altLang="nb-NO" sz="1100" b="0" dirty="0">
                <a:latin typeface="+mn-lt"/>
              </a:rPr>
              <a:t> </a:t>
            </a:r>
            <a:r>
              <a:rPr lang="en-US" altLang="nb-NO" sz="1100" b="0" dirty="0" err="1">
                <a:latin typeface="+mn-lt"/>
              </a:rPr>
              <a:t>til</a:t>
            </a:r>
            <a:r>
              <a:rPr lang="en-US" altLang="nb-NO" sz="1100" b="0" dirty="0">
                <a:latin typeface="+mn-lt"/>
              </a:rPr>
              <a:t> nye </a:t>
            </a:r>
            <a:r>
              <a:rPr lang="en-US" altLang="nb-NO" sz="1100" b="0" dirty="0" err="1">
                <a:latin typeface="+mn-lt"/>
              </a:rPr>
              <a:t>episoder</a:t>
            </a:r>
            <a:r>
              <a:rPr lang="en-US" altLang="nb-NO" sz="1100" b="0" dirty="0">
                <a:latin typeface="+mn-lt"/>
              </a:rPr>
              <a:t> </a:t>
            </a:r>
            <a:r>
              <a:rPr lang="en-US" altLang="nb-NO" sz="1100" b="0" dirty="0" err="1">
                <a:latin typeface="+mn-lt"/>
              </a:rPr>
              <a:t>og</a:t>
            </a:r>
            <a:r>
              <a:rPr lang="en-US" altLang="nb-NO" sz="1100" b="0" dirty="0">
                <a:latin typeface="+mn-lt"/>
              </a:rPr>
              <a:t> nye </a:t>
            </a:r>
            <a:r>
              <a:rPr lang="en-US" altLang="nb-NO" sz="1100" b="0" dirty="0" err="1">
                <a:latin typeface="+mn-lt"/>
              </a:rPr>
              <a:t>innleggelser</a:t>
            </a:r>
            <a:r>
              <a:rPr lang="en-US" altLang="nb-NO" sz="1100" b="0" dirty="0">
                <a:latin typeface="+mn-lt"/>
              </a:rPr>
              <a:t> </a:t>
            </a:r>
            <a:r>
              <a:rPr lang="en-US" altLang="nb-NO" sz="1100" b="0" dirty="0" err="1">
                <a:latin typeface="+mn-lt"/>
              </a:rPr>
              <a:t>og</a:t>
            </a:r>
            <a:r>
              <a:rPr lang="en-US" altLang="nb-NO" sz="1100" b="0" dirty="0">
                <a:latin typeface="+mn-lt"/>
              </a:rPr>
              <a:t> </a:t>
            </a:r>
            <a:r>
              <a:rPr lang="en-US" altLang="nb-NO" sz="1100" b="0" dirty="0" err="1">
                <a:latin typeface="+mn-lt"/>
              </a:rPr>
              <a:t>kortere</a:t>
            </a:r>
            <a:r>
              <a:rPr lang="en-US" altLang="nb-NO" sz="1100" b="0" dirty="0">
                <a:latin typeface="+mn-lt"/>
              </a:rPr>
              <a:t> </a:t>
            </a:r>
            <a:r>
              <a:rPr lang="en-US" altLang="nb-NO" sz="1100" b="0" dirty="0" err="1">
                <a:latin typeface="+mn-lt"/>
              </a:rPr>
              <a:t>innleggelsestid</a:t>
            </a:r>
            <a:r>
              <a:rPr lang="nn-NO" altLang="nb-NO" sz="1100" baseline="0" dirty="0">
                <a:latin typeface="+mn-lt"/>
                <a:ea typeface="ＭＳ Ｐゴシック" panose="020B0600070205080204" pitchFamily="34" charset="-128"/>
              </a:rPr>
              <a:t> </a:t>
            </a:r>
            <a:r>
              <a:rPr lang="nn-NO" altLang="nb-NO" sz="1100" baseline="0" dirty="0" err="1">
                <a:latin typeface="+mn-lt"/>
                <a:ea typeface="ＭＳ Ｐゴシック" panose="020B0600070205080204" pitchFamily="34" charset="-128"/>
              </a:rPr>
              <a:t>sammenlignet</a:t>
            </a:r>
            <a:r>
              <a:rPr lang="nn-NO" altLang="nb-NO" sz="1100" baseline="0" dirty="0">
                <a:latin typeface="+mn-lt"/>
                <a:ea typeface="ＭＳ Ｐゴシック" panose="020B0600070205080204" pitchFamily="34" charset="-128"/>
              </a:rPr>
              <a:t> med de som deltok i </a:t>
            </a:r>
            <a:r>
              <a:rPr lang="nn-NO" altLang="nb-NO" sz="1100" baseline="0" dirty="0" err="1">
                <a:latin typeface="+mn-lt"/>
                <a:ea typeface="ＭＳ Ｐゴシック" panose="020B0600070205080204" pitchFamily="34" charset="-128"/>
              </a:rPr>
              <a:t>ustrukturert</a:t>
            </a:r>
            <a:r>
              <a:rPr lang="nn-NO" altLang="nb-NO" sz="1100" baseline="0" dirty="0">
                <a:latin typeface="+mn-lt"/>
                <a:ea typeface="ＭＳ Ｐゴシック" panose="020B0600070205080204" pitchFamily="34" charset="-128"/>
              </a:rPr>
              <a:t> samtalegruppe av </a:t>
            </a:r>
            <a:r>
              <a:rPr lang="nn-NO" altLang="nb-NO" sz="1100" baseline="0" dirty="0" err="1">
                <a:latin typeface="+mn-lt"/>
                <a:ea typeface="ＭＳ Ｐゴシック" panose="020B0600070205080204" pitchFamily="34" charset="-128"/>
              </a:rPr>
              <a:t>samme</a:t>
            </a:r>
            <a:r>
              <a:rPr lang="nn-NO" altLang="nb-NO" sz="1100" baseline="0" dirty="0">
                <a:latin typeface="+mn-lt"/>
                <a:ea typeface="ＭＳ Ｐゴシック" panose="020B0600070205080204" pitchFamily="34" charset="-128"/>
              </a:rPr>
              <a:t> </a:t>
            </a:r>
            <a:r>
              <a:rPr lang="nn-NO" altLang="nb-NO" sz="1100" baseline="0" dirty="0" err="1">
                <a:latin typeface="+mn-lt"/>
                <a:ea typeface="ＭＳ Ｐゴシック" panose="020B0600070205080204" pitchFamily="34" charset="-128"/>
              </a:rPr>
              <a:t>varighet</a:t>
            </a:r>
            <a:r>
              <a:rPr lang="nn-NO" altLang="nb-NO" sz="1100" baseline="0" dirty="0">
                <a:latin typeface="+mn-lt"/>
                <a:ea typeface="ＭＳ Ｐゴシック" panose="020B0600070205080204" pitchFamily="34" charset="-128"/>
              </a:rPr>
              <a:t>. De fant denne forskjellen både to og fem år etter at gruppene var </a:t>
            </a:r>
            <a:r>
              <a:rPr lang="nn-NO" altLang="nb-NO" sz="1100" baseline="0" dirty="0" err="1">
                <a:latin typeface="+mn-lt"/>
                <a:ea typeface="ＭＳ Ｐゴシック" panose="020B0600070205080204" pitchFamily="34" charset="-128"/>
              </a:rPr>
              <a:t>avsluttet</a:t>
            </a:r>
            <a:r>
              <a:rPr lang="nn-NO" altLang="nb-NO" sz="1100" baseline="0" dirty="0">
                <a:latin typeface="+mn-lt"/>
                <a:ea typeface="ＭＳ Ｐゴシック" panose="020B0600070205080204" pitchFamily="34" charset="-128"/>
              </a:rPr>
              <a:t>.  </a:t>
            </a:r>
          </a:p>
          <a:p>
            <a:pPr marL="285750" indent="-285750" eaLnBrk="1" hangingPunct="1">
              <a:spcBef>
                <a:spcPct val="0"/>
              </a:spcBef>
              <a:buFontTx/>
              <a:buChar char="-"/>
            </a:pPr>
            <a:r>
              <a:rPr lang="nn-NO" altLang="nb-NO" sz="1100" baseline="0" dirty="0">
                <a:latin typeface="+mn-lt"/>
                <a:ea typeface="ＭＳ Ｐゴシック" panose="020B0600070205080204" pitchFamily="34" charset="-128"/>
              </a:rPr>
              <a:t>Det har </a:t>
            </a:r>
            <a:r>
              <a:rPr lang="nn-NO" altLang="nb-NO" sz="1100" baseline="0" dirty="0" err="1">
                <a:latin typeface="+mn-lt"/>
                <a:ea typeface="ＭＳ Ｐゴシック" panose="020B0600070205080204" pitchFamily="34" charset="-128"/>
              </a:rPr>
              <a:t>senere</a:t>
            </a:r>
            <a:r>
              <a:rPr lang="nn-NO" altLang="nb-NO" sz="1100" baseline="0" dirty="0">
                <a:latin typeface="+mn-lt"/>
                <a:ea typeface="ＭＳ Ｐゴシック" panose="020B0600070205080204" pitchFamily="34" charset="-128"/>
              </a:rPr>
              <a:t> </a:t>
            </a:r>
            <a:r>
              <a:rPr lang="nn-NO" altLang="nb-NO" sz="1100" baseline="0" dirty="0" err="1">
                <a:latin typeface="+mn-lt"/>
                <a:ea typeface="ＭＳ Ｐゴシック" panose="020B0600070205080204" pitchFamily="34" charset="-128"/>
              </a:rPr>
              <a:t>kommet</a:t>
            </a:r>
            <a:r>
              <a:rPr lang="nn-NO" altLang="nb-NO" sz="1100" baseline="0" dirty="0">
                <a:latin typeface="+mn-lt"/>
                <a:ea typeface="ＭＳ Ｐゴシック" panose="020B0600070205080204" pitchFamily="34" charset="-128"/>
              </a:rPr>
              <a:t> </a:t>
            </a:r>
            <a:r>
              <a:rPr lang="nn-NO" altLang="nb-NO" sz="1100" baseline="0" dirty="0" err="1">
                <a:latin typeface="+mn-lt"/>
                <a:ea typeface="ＭＳ Ｐゴシック" panose="020B0600070205080204" pitchFamily="34" charset="-128"/>
              </a:rPr>
              <a:t>flere</a:t>
            </a:r>
            <a:r>
              <a:rPr lang="nn-NO" altLang="nb-NO" sz="1100" baseline="0" dirty="0">
                <a:latin typeface="+mn-lt"/>
                <a:ea typeface="ＭＳ Ｐゴシック" panose="020B0600070205080204" pitchFamily="34" charset="-128"/>
              </a:rPr>
              <a:t> </a:t>
            </a:r>
            <a:r>
              <a:rPr lang="nn-NO" altLang="nb-NO" sz="1100" baseline="0" dirty="0" err="1">
                <a:latin typeface="+mn-lt"/>
                <a:ea typeface="ＭＳ Ｐゴシック" panose="020B0600070205080204" pitchFamily="34" charset="-128"/>
              </a:rPr>
              <a:t>studier</a:t>
            </a:r>
            <a:r>
              <a:rPr lang="nn-NO" altLang="nb-NO" sz="1100" baseline="0" dirty="0">
                <a:latin typeface="+mn-lt"/>
                <a:ea typeface="ＭＳ Ｐゴシック" panose="020B0600070205080204" pitchFamily="34" charset="-128"/>
              </a:rPr>
              <a:t> som underbygger </a:t>
            </a:r>
            <a:r>
              <a:rPr lang="nn-NO" altLang="nb-NO" sz="1100" baseline="0" dirty="0" err="1">
                <a:latin typeface="+mn-lt"/>
                <a:ea typeface="ＭＳ Ｐゴシック" panose="020B0600070205080204" pitchFamily="34" charset="-128"/>
              </a:rPr>
              <a:t>resultatene</a:t>
            </a:r>
            <a:r>
              <a:rPr lang="nn-NO" altLang="nb-NO" sz="1100" baseline="0" dirty="0">
                <a:latin typeface="+mn-lt"/>
                <a:ea typeface="ＭＳ Ｐゴシック" panose="020B0600070205080204" pitchFamily="34" charset="-128"/>
              </a:rPr>
              <a:t>. I Norge gjennomførte Kallestad og </a:t>
            </a:r>
            <a:r>
              <a:rPr lang="nn-NO" altLang="nb-NO" sz="1100" baseline="0" dirty="0" err="1">
                <a:latin typeface="+mn-lt"/>
                <a:ea typeface="ＭＳ Ｐゴシック" panose="020B0600070205080204" pitchFamily="34" charset="-128"/>
              </a:rPr>
              <a:t>kolleger</a:t>
            </a:r>
            <a:r>
              <a:rPr lang="nn-NO" altLang="nb-NO" sz="1100" baseline="0" dirty="0">
                <a:latin typeface="+mn-lt"/>
                <a:ea typeface="ＭＳ Ｐゴシック" panose="020B0600070205080204" pitchFamily="34" charset="-128"/>
              </a:rPr>
              <a:t> (2016) en studie som viste at de som </a:t>
            </a:r>
            <a:r>
              <a:rPr lang="nn-NO" altLang="nb-NO" sz="1100" baseline="0" dirty="0" err="1">
                <a:latin typeface="+mn-lt"/>
                <a:ea typeface="ＭＳ Ｐゴシック" panose="020B0600070205080204" pitchFamily="34" charset="-128"/>
              </a:rPr>
              <a:t>gikk</a:t>
            </a:r>
            <a:r>
              <a:rPr lang="nn-NO" altLang="nb-NO" sz="1100" baseline="0" dirty="0">
                <a:latin typeface="+mn-lt"/>
                <a:ea typeface="ＭＳ Ｐゴシック" panose="020B0600070205080204" pitchFamily="34" charset="-128"/>
              </a:rPr>
              <a:t> på kurs hadde færre </a:t>
            </a:r>
            <a:r>
              <a:rPr lang="nn-NO" altLang="nb-NO" sz="1100" baseline="0" dirty="0" err="1">
                <a:latin typeface="+mn-lt"/>
                <a:ea typeface="ＭＳ Ｐゴシック" panose="020B0600070205080204" pitchFamily="34" charset="-128"/>
              </a:rPr>
              <a:t>innleggelser</a:t>
            </a:r>
            <a:r>
              <a:rPr lang="nn-NO" altLang="nb-NO" sz="1100" baseline="0" dirty="0">
                <a:latin typeface="+mn-lt"/>
                <a:ea typeface="ＭＳ Ｐゴシック" panose="020B0600070205080204" pitchFamily="34" charset="-128"/>
              </a:rPr>
              <a:t> i årene etterpå </a:t>
            </a:r>
            <a:r>
              <a:rPr lang="nn-NO" altLang="nb-NO" sz="1100" baseline="0" dirty="0" err="1">
                <a:latin typeface="+mn-lt"/>
                <a:ea typeface="ＭＳ Ｐゴシック" panose="020B0600070205080204" pitchFamily="34" charset="-128"/>
              </a:rPr>
              <a:t>sammenlignet</a:t>
            </a:r>
            <a:r>
              <a:rPr lang="nn-NO" altLang="nb-NO" sz="1100" baseline="0" dirty="0">
                <a:latin typeface="+mn-lt"/>
                <a:ea typeface="ＭＳ Ｐゴシック" panose="020B0600070205080204" pitchFamily="34" charset="-128"/>
              </a:rPr>
              <a:t> med de som </a:t>
            </a:r>
            <a:r>
              <a:rPr lang="nn-NO" altLang="nb-NO" sz="1100" baseline="0" dirty="0" err="1">
                <a:latin typeface="+mn-lt"/>
                <a:ea typeface="ＭＳ Ｐゴシック" panose="020B0600070205080204" pitchFamily="34" charset="-128"/>
              </a:rPr>
              <a:t>fikk</a:t>
            </a:r>
            <a:r>
              <a:rPr lang="nn-NO" altLang="nb-NO" sz="1100" baseline="0" dirty="0">
                <a:latin typeface="+mn-lt"/>
                <a:ea typeface="ＭＳ Ｐゴシック" panose="020B0600070205080204" pitchFamily="34" charset="-128"/>
              </a:rPr>
              <a:t> individuell </a:t>
            </a:r>
            <a:r>
              <a:rPr lang="nn-NO" altLang="nb-NO" sz="1100" baseline="0" dirty="0" err="1">
                <a:latin typeface="+mn-lt"/>
                <a:ea typeface="ＭＳ Ｐゴシック" panose="020B0600070205080204" pitchFamily="34" charset="-128"/>
              </a:rPr>
              <a:t>psykoedukasjon</a:t>
            </a:r>
            <a:r>
              <a:rPr lang="nn-NO" altLang="nb-NO" sz="1100" baseline="0" dirty="0">
                <a:latin typeface="+mn-lt"/>
                <a:ea typeface="ＭＳ Ｐゴシック" panose="020B0600070205080204" pitchFamily="34" charset="-128"/>
              </a:rPr>
              <a:t>.</a:t>
            </a:r>
          </a:p>
          <a:p>
            <a:pPr marL="285750" indent="-285750" eaLnBrk="1" hangingPunct="1">
              <a:spcBef>
                <a:spcPct val="0"/>
              </a:spcBef>
              <a:buFontTx/>
              <a:buChar char="-"/>
            </a:pPr>
            <a:r>
              <a:rPr lang="nb-NO" altLang="nb-NO" sz="1100" baseline="0" dirty="0">
                <a:latin typeface="+mn-lt"/>
                <a:ea typeface="ＭＳ Ｐゴシック" panose="020B0600070205080204" pitchFamily="34" charset="-128"/>
              </a:rPr>
              <a:t>En norsk studie som fulgte opp personer med bipolar lidelse (og schizofreni) i etterkant av deres første psykose, fant at 2/3 erfarte klinisk og/eller opplevd bedring 10 år senere (</a:t>
            </a:r>
            <a:r>
              <a:rPr lang="en-US" altLang="nb-NO" sz="1100" baseline="0" dirty="0">
                <a:latin typeface="+mn-lt"/>
                <a:ea typeface="ＭＳ Ｐゴシック" panose="020B0600070205080204" pitchFamily="34" charset="-128"/>
              </a:rPr>
              <a:t>Simonsen m. fl., 2024</a:t>
            </a:r>
            <a:r>
              <a:rPr lang="nb-NO" altLang="nb-NO" sz="1100" baseline="0" dirty="0">
                <a:latin typeface="+mn-lt"/>
                <a:ea typeface="ＭＳ Ｐゴシック" panose="020B0600070205080204" pitchFamily="34" charset="-128"/>
              </a:rPr>
              <a:t>)).</a:t>
            </a:r>
            <a:endParaRPr lang="nb-NO" sz="1100" b="0" i="0" u="none" strike="noStrike" kern="1200" baseline="0" dirty="0">
              <a:solidFill>
                <a:schemeClr val="tx1"/>
              </a:solidFill>
              <a:latin typeface="+mn-lt"/>
              <a:ea typeface="+mn-ea"/>
              <a:cs typeface="+mn-cs"/>
            </a:endParaRPr>
          </a:p>
          <a:p>
            <a:endParaRPr lang="nn-NO" altLang="nb-NO" sz="1100" baseline="0" dirty="0">
              <a:latin typeface="+mn-lt"/>
              <a:ea typeface="ＭＳ Ｐゴシック" panose="020B0600070205080204" pitchFamily="34"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nn-NO" altLang="nb-NO" sz="1100" u="sng" baseline="0" dirty="0">
                <a:latin typeface="+mn-lt"/>
                <a:ea typeface="ＭＳ Ｐゴシック" panose="020B0600070205080204" pitchFamily="34" charset="-128"/>
              </a:rPr>
              <a:t>Ressurs for videre lesing:</a:t>
            </a:r>
            <a:r>
              <a:rPr lang="nn-NO" altLang="nb-NO" sz="1100" baseline="0" dirty="0">
                <a:latin typeface="+mn-lt"/>
                <a:ea typeface="ＭＳ Ｐゴシック" panose="020B0600070205080204" pitchFamily="34" charset="-128"/>
              </a:rPr>
              <a:t> </a:t>
            </a:r>
          </a:p>
          <a:p>
            <a:pPr marL="171450" marR="0" lvl="0" indent="-171450" algn="l" defTabSz="914400" rtl="0" eaLnBrk="1" fontAlgn="auto" latinLnBrk="0" hangingPunct="1">
              <a:lnSpc>
                <a:spcPct val="100000"/>
              </a:lnSpc>
              <a:spcBef>
                <a:spcPct val="0"/>
              </a:spcBef>
              <a:spcAft>
                <a:spcPts val="0"/>
              </a:spcAft>
              <a:buClrTx/>
              <a:buSzTx/>
              <a:buFontTx/>
              <a:buChar char="-"/>
              <a:tabLst/>
              <a:defRPr/>
            </a:pPr>
            <a:r>
              <a:rPr lang="nn-NO" altLang="nb-NO" sz="1100" baseline="0" dirty="0">
                <a:latin typeface="+mn-lt"/>
                <a:ea typeface="ＭＳ Ｐゴシック" panose="020B0600070205080204" pitchFamily="34" charset="-128"/>
              </a:rPr>
              <a:t>Se for eksempel Skjelstad (2021) s. 311-12</a:t>
            </a:r>
          </a:p>
          <a:p>
            <a:pPr marL="0" marR="0" lvl="0" indent="0" algn="l" defTabSz="914400" rtl="0" eaLnBrk="1" fontAlgn="auto" latinLnBrk="0" hangingPunct="1">
              <a:lnSpc>
                <a:spcPct val="100000"/>
              </a:lnSpc>
              <a:spcBef>
                <a:spcPct val="0"/>
              </a:spcBef>
              <a:spcAft>
                <a:spcPts val="0"/>
              </a:spcAft>
              <a:buClrTx/>
              <a:buSzTx/>
              <a:buFontTx/>
              <a:buNone/>
              <a:tabLst/>
              <a:defRPr/>
            </a:pPr>
            <a:endParaRPr lang="nn-NO" altLang="nb-NO" sz="1100" baseline="0" dirty="0">
              <a:latin typeface="+mn-lt"/>
              <a:ea typeface="ＭＳ Ｐゴシック" panose="020B0600070205080204" pitchFamily="34" charset="-128"/>
            </a:endParaRPr>
          </a:p>
          <a:p>
            <a:r>
              <a:rPr lang="nb-NO" sz="1100" u="sng" dirty="0">
                <a:latin typeface="+mn-lt"/>
              </a:rPr>
              <a:t>Kilder:</a:t>
            </a:r>
          </a:p>
          <a:p>
            <a:pPr marL="285750" indent="-285750">
              <a:buFontTx/>
              <a:buChar char="-"/>
            </a:pPr>
            <a:r>
              <a:rPr lang="nb-NO" sz="1100" b="0" i="0" dirty="0" err="1">
                <a:solidFill>
                  <a:srgbClr val="212121"/>
                </a:solidFill>
                <a:effectLst/>
                <a:highlight>
                  <a:srgbClr val="FFFFFF"/>
                </a:highlight>
                <a:latin typeface="+mn-lt"/>
              </a:rPr>
              <a:t>Colom</a:t>
            </a:r>
            <a:r>
              <a:rPr lang="nb-NO" sz="1100" b="0" i="0" dirty="0">
                <a:solidFill>
                  <a:srgbClr val="212121"/>
                </a:solidFill>
                <a:effectLst/>
                <a:highlight>
                  <a:srgbClr val="FFFFFF"/>
                </a:highlight>
                <a:latin typeface="+mn-lt"/>
              </a:rPr>
              <a:t> F, </a:t>
            </a:r>
            <a:r>
              <a:rPr lang="nb-NO" sz="1100" b="0" i="0" dirty="0" err="1">
                <a:solidFill>
                  <a:srgbClr val="212121"/>
                </a:solidFill>
                <a:effectLst/>
                <a:highlight>
                  <a:srgbClr val="FFFFFF"/>
                </a:highlight>
                <a:latin typeface="+mn-lt"/>
              </a:rPr>
              <a:t>Vieta</a:t>
            </a:r>
            <a:r>
              <a:rPr lang="nb-NO" sz="1100" b="0" i="0" dirty="0">
                <a:solidFill>
                  <a:srgbClr val="212121"/>
                </a:solidFill>
                <a:effectLst/>
                <a:highlight>
                  <a:srgbClr val="FFFFFF"/>
                </a:highlight>
                <a:latin typeface="+mn-lt"/>
              </a:rPr>
              <a:t> E, Martinez-</a:t>
            </a:r>
            <a:r>
              <a:rPr lang="nb-NO" sz="1100" b="0" i="0" dirty="0" err="1">
                <a:solidFill>
                  <a:srgbClr val="212121"/>
                </a:solidFill>
                <a:effectLst/>
                <a:highlight>
                  <a:srgbClr val="FFFFFF"/>
                </a:highlight>
                <a:latin typeface="+mn-lt"/>
              </a:rPr>
              <a:t>Aran</a:t>
            </a:r>
            <a:r>
              <a:rPr lang="nb-NO" sz="1100" b="0" i="0" dirty="0">
                <a:solidFill>
                  <a:srgbClr val="212121"/>
                </a:solidFill>
                <a:effectLst/>
                <a:highlight>
                  <a:srgbClr val="FFFFFF"/>
                </a:highlight>
                <a:latin typeface="+mn-lt"/>
              </a:rPr>
              <a:t> A, </a:t>
            </a:r>
            <a:r>
              <a:rPr lang="nb-NO" sz="1100" b="0" i="0" dirty="0" err="1">
                <a:solidFill>
                  <a:srgbClr val="212121"/>
                </a:solidFill>
                <a:effectLst/>
                <a:highlight>
                  <a:srgbClr val="FFFFFF"/>
                </a:highlight>
                <a:latin typeface="+mn-lt"/>
              </a:rPr>
              <a:t>Reinares</a:t>
            </a:r>
            <a:r>
              <a:rPr lang="nb-NO" sz="1100" b="0" i="0" dirty="0">
                <a:solidFill>
                  <a:srgbClr val="212121"/>
                </a:solidFill>
                <a:effectLst/>
                <a:highlight>
                  <a:srgbClr val="FFFFFF"/>
                </a:highlight>
                <a:latin typeface="+mn-lt"/>
              </a:rPr>
              <a:t> M, </a:t>
            </a:r>
            <a:r>
              <a:rPr lang="nb-NO" sz="1100" b="0" i="0" dirty="0" err="1">
                <a:solidFill>
                  <a:srgbClr val="212121"/>
                </a:solidFill>
                <a:effectLst/>
                <a:highlight>
                  <a:srgbClr val="FFFFFF"/>
                </a:highlight>
                <a:latin typeface="+mn-lt"/>
              </a:rPr>
              <a:t>Goikolea</a:t>
            </a:r>
            <a:r>
              <a:rPr lang="nb-NO" sz="1100" b="0" i="0" dirty="0">
                <a:solidFill>
                  <a:srgbClr val="212121"/>
                </a:solidFill>
                <a:effectLst/>
                <a:highlight>
                  <a:srgbClr val="FFFFFF"/>
                </a:highlight>
                <a:latin typeface="+mn-lt"/>
              </a:rPr>
              <a:t> JM, </a:t>
            </a:r>
            <a:r>
              <a:rPr lang="nb-NO" sz="1100" b="0" i="0" dirty="0" err="1">
                <a:solidFill>
                  <a:srgbClr val="212121"/>
                </a:solidFill>
                <a:effectLst/>
                <a:highlight>
                  <a:srgbClr val="FFFFFF"/>
                </a:highlight>
                <a:latin typeface="+mn-lt"/>
              </a:rPr>
              <a:t>Benabarre</a:t>
            </a:r>
            <a:r>
              <a:rPr lang="nb-NO" sz="1100" b="0" i="0" dirty="0">
                <a:solidFill>
                  <a:srgbClr val="212121"/>
                </a:solidFill>
                <a:effectLst/>
                <a:highlight>
                  <a:srgbClr val="FFFFFF"/>
                </a:highlight>
                <a:latin typeface="+mn-lt"/>
              </a:rPr>
              <a:t> A, </a:t>
            </a:r>
            <a:r>
              <a:rPr lang="nb-NO" sz="1100" b="0" i="0" dirty="0" err="1">
                <a:solidFill>
                  <a:srgbClr val="212121"/>
                </a:solidFill>
                <a:effectLst/>
                <a:highlight>
                  <a:srgbClr val="FFFFFF"/>
                </a:highlight>
                <a:latin typeface="+mn-lt"/>
              </a:rPr>
              <a:t>Torrent</a:t>
            </a:r>
            <a:r>
              <a:rPr lang="nb-NO" sz="1100" b="0" i="0" dirty="0">
                <a:solidFill>
                  <a:srgbClr val="212121"/>
                </a:solidFill>
                <a:effectLst/>
                <a:highlight>
                  <a:srgbClr val="FFFFFF"/>
                </a:highlight>
                <a:latin typeface="+mn-lt"/>
              </a:rPr>
              <a:t> C, </a:t>
            </a:r>
            <a:r>
              <a:rPr lang="nb-NO" sz="1100" b="0" i="0" dirty="0" err="1">
                <a:solidFill>
                  <a:srgbClr val="212121"/>
                </a:solidFill>
                <a:effectLst/>
                <a:highlight>
                  <a:srgbClr val="FFFFFF"/>
                </a:highlight>
                <a:latin typeface="+mn-lt"/>
              </a:rPr>
              <a:t>Comes</a:t>
            </a:r>
            <a:r>
              <a:rPr lang="nb-NO" sz="1100" b="0" i="0" dirty="0">
                <a:solidFill>
                  <a:srgbClr val="212121"/>
                </a:solidFill>
                <a:effectLst/>
                <a:highlight>
                  <a:srgbClr val="FFFFFF"/>
                </a:highlight>
                <a:latin typeface="+mn-lt"/>
              </a:rPr>
              <a:t> M, </a:t>
            </a:r>
            <a:r>
              <a:rPr lang="nb-NO" sz="1100" b="0" i="0" dirty="0" err="1">
                <a:solidFill>
                  <a:srgbClr val="212121"/>
                </a:solidFill>
                <a:effectLst/>
                <a:highlight>
                  <a:srgbClr val="FFFFFF"/>
                </a:highlight>
                <a:latin typeface="+mn-lt"/>
              </a:rPr>
              <a:t>Corbella</a:t>
            </a:r>
            <a:r>
              <a:rPr lang="nb-NO" sz="1100" b="0" i="0" dirty="0">
                <a:solidFill>
                  <a:srgbClr val="212121"/>
                </a:solidFill>
                <a:effectLst/>
                <a:highlight>
                  <a:srgbClr val="FFFFFF"/>
                </a:highlight>
                <a:latin typeface="+mn-lt"/>
              </a:rPr>
              <a:t> B, </a:t>
            </a:r>
            <a:r>
              <a:rPr lang="nb-NO" sz="1100" b="0" i="0" dirty="0" err="1">
                <a:solidFill>
                  <a:srgbClr val="212121"/>
                </a:solidFill>
                <a:effectLst/>
                <a:highlight>
                  <a:srgbClr val="FFFFFF"/>
                </a:highlight>
                <a:latin typeface="+mn-lt"/>
              </a:rPr>
              <a:t>Parramon</a:t>
            </a:r>
            <a:r>
              <a:rPr lang="nb-NO" sz="1100" b="0" i="0" dirty="0">
                <a:solidFill>
                  <a:srgbClr val="212121"/>
                </a:solidFill>
                <a:effectLst/>
                <a:highlight>
                  <a:srgbClr val="FFFFFF"/>
                </a:highlight>
                <a:latin typeface="+mn-lt"/>
              </a:rPr>
              <a:t> G, </a:t>
            </a:r>
            <a:r>
              <a:rPr lang="nb-NO" sz="1100" b="0" i="0" dirty="0" err="1">
                <a:solidFill>
                  <a:srgbClr val="212121"/>
                </a:solidFill>
                <a:effectLst/>
                <a:highlight>
                  <a:srgbClr val="FFFFFF"/>
                </a:highlight>
                <a:latin typeface="+mn-lt"/>
              </a:rPr>
              <a:t>Corominas</a:t>
            </a:r>
            <a:r>
              <a:rPr lang="nb-NO" sz="1100" b="0" i="0" dirty="0">
                <a:solidFill>
                  <a:srgbClr val="212121"/>
                </a:solidFill>
                <a:effectLst/>
                <a:highlight>
                  <a:srgbClr val="FFFFFF"/>
                </a:highlight>
                <a:latin typeface="+mn-lt"/>
              </a:rPr>
              <a:t> J. A </a:t>
            </a:r>
            <a:r>
              <a:rPr lang="nb-NO" sz="1100" b="0" i="0" dirty="0" err="1">
                <a:solidFill>
                  <a:srgbClr val="212121"/>
                </a:solidFill>
                <a:effectLst/>
                <a:highlight>
                  <a:srgbClr val="FFFFFF"/>
                </a:highlight>
                <a:latin typeface="+mn-lt"/>
              </a:rPr>
              <a:t>randomized</a:t>
            </a:r>
            <a:r>
              <a:rPr lang="nb-NO" sz="1100" b="0" i="0" dirty="0">
                <a:solidFill>
                  <a:srgbClr val="212121"/>
                </a:solidFill>
                <a:effectLst/>
                <a:highlight>
                  <a:srgbClr val="FFFFFF"/>
                </a:highlight>
                <a:latin typeface="+mn-lt"/>
              </a:rPr>
              <a:t> trial </a:t>
            </a:r>
            <a:r>
              <a:rPr lang="nb-NO" sz="1100" b="0" i="0" dirty="0" err="1">
                <a:solidFill>
                  <a:srgbClr val="212121"/>
                </a:solidFill>
                <a:effectLst/>
                <a:highlight>
                  <a:srgbClr val="FFFFFF"/>
                </a:highlight>
                <a:latin typeface="+mn-lt"/>
              </a:rPr>
              <a:t>on</a:t>
            </a:r>
            <a:r>
              <a:rPr lang="nb-NO" sz="1100" b="0" i="0" dirty="0">
                <a:solidFill>
                  <a:srgbClr val="212121"/>
                </a:solidFill>
                <a:effectLst/>
                <a:highlight>
                  <a:srgbClr val="FFFFFF"/>
                </a:highlight>
                <a:latin typeface="+mn-lt"/>
              </a:rPr>
              <a:t> </a:t>
            </a:r>
            <a:r>
              <a:rPr lang="nb-NO" sz="1100" b="0" i="0" dirty="0" err="1">
                <a:solidFill>
                  <a:srgbClr val="212121"/>
                </a:solidFill>
                <a:effectLst/>
                <a:highlight>
                  <a:srgbClr val="FFFFFF"/>
                </a:highlight>
                <a:latin typeface="+mn-lt"/>
              </a:rPr>
              <a:t>the</a:t>
            </a:r>
            <a:r>
              <a:rPr lang="nb-NO" sz="1100" b="0" i="0" dirty="0">
                <a:solidFill>
                  <a:srgbClr val="212121"/>
                </a:solidFill>
                <a:effectLst/>
                <a:highlight>
                  <a:srgbClr val="FFFFFF"/>
                </a:highlight>
                <a:latin typeface="+mn-lt"/>
              </a:rPr>
              <a:t> </a:t>
            </a:r>
            <a:r>
              <a:rPr lang="nb-NO" sz="1100" b="0" i="0" dirty="0" err="1">
                <a:solidFill>
                  <a:srgbClr val="212121"/>
                </a:solidFill>
                <a:effectLst/>
                <a:highlight>
                  <a:srgbClr val="FFFFFF"/>
                </a:highlight>
                <a:latin typeface="+mn-lt"/>
              </a:rPr>
              <a:t>efficacy</a:t>
            </a:r>
            <a:r>
              <a:rPr lang="nb-NO" sz="1100" b="0" i="0" dirty="0">
                <a:solidFill>
                  <a:srgbClr val="212121"/>
                </a:solidFill>
                <a:effectLst/>
                <a:highlight>
                  <a:srgbClr val="FFFFFF"/>
                </a:highlight>
                <a:latin typeface="+mn-lt"/>
              </a:rPr>
              <a:t> </a:t>
            </a:r>
            <a:r>
              <a:rPr lang="nb-NO" sz="1100" b="0" i="0" dirty="0" err="1">
                <a:solidFill>
                  <a:srgbClr val="212121"/>
                </a:solidFill>
                <a:effectLst/>
                <a:highlight>
                  <a:srgbClr val="FFFFFF"/>
                </a:highlight>
                <a:latin typeface="+mn-lt"/>
              </a:rPr>
              <a:t>of</a:t>
            </a:r>
            <a:r>
              <a:rPr lang="nb-NO" sz="1100" b="0" i="0" dirty="0">
                <a:solidFill>
                  <a:srgbClr val="212121"/>
                </a:solidFill>
                <a:effectLst/>
                <a:highlight>
                  <a:srgbClr val="FFFFFF"/>
                </a:highlight>
                <a:latin typeface="+mn-lt"/>
              </a:rPr>
              <a:t> </a:t>
            </a:r>
            <a:r>
              <a:rPr lang="nb-NO" sz="1100" b="0" i="0" dirty="0" err="1">
                <a:solidFill>
                  <a:srgbClr val="212121"/>
                </a:solidFill>
                <a:effectLst/>
                <a:highlight>
                  <a:srgbClr val="FFFFFF"/>
                </a:highlight>
                <a:latin typeface="+mn-lt"/>
              </a:rPr>
              <a:t>group</a:t>
            </a:r>
            <a:r>
              <a:rPr lang="nb-NO" sz="1100" b="0" i="0" dirty="0">
                <a:solidFill>
                  <a:srgbClr val="212121"/>
                </a:solidFill>
                <a:effectLst/>
                <a:highlight>
                  <a:srgbClr val="FFFFFF"/>
                </a:highlight>
                <a:latin typeface="+mn-lt"/>
              </a:rPr>
              <a:t> </a:t>
            </a:r>
            <a:r>
              <a:rPr lang="nb-NO" sz="1100" b="0" i="0" dirty="0" err="1">
                <a:solidFill>
                  <a:srgbClr val="212121"/>
                </a:solidFill>
                <a:effectLst/>
                <a:highlight>
                  <a:srgbClr val="FFFFFF"/>
                </a:highlight>
                <a:latin typeface="+mn-lt"/>
              </a:rPr>
              <a:t>psychoeducation</a:t>
            </a:r>
            <a:r>
              <a:rPr lang="nb-NO" sz="1100" b="0" i="0" dirty="0">
                <a:solidFill>
                  <a:srgbClr val="212121"/>
                </a:solidFill>
                <a:effectLst/>
                <a:highlight>
                  <a:srgbClr val="FFFFFF"/>
                </a:highlight>
                <a:latin typeface="+mn-lt"/>
              </a:rPr>
              <a:t> in </a:t>
            </a:r>
            <a:r>
              <a:rPr lang="nb-NO" sz="1100" b="0" i="0" dirty="0" err="1">
                <a:solidFill>
                  <a:srgbClr val="212121"/>
                </a:solidFill>
                <a:effectLst/>
                <a:highlight>
                  <a:srgbClr val="FFFFFF"/>
                </a:highlight>
                <a:latin typeface="+mn-lt"/>
              </a:rPr>
              <a:t>the</a:t>
            </a:r>
            <a:r>
              <a:rPr lang="nb-NO" sz="1100" b="0" i="0" dirty="0">
                <a:solidFill>
                  <a:srgbClr val="212121"/>
                </a:solidFill>
                <a:effectLst/>
                <a:highlight>
                  <a:srgbClr val="FFFFFF"/>
                </a:highlight>
                <a:latin typeface="+mn-lt"/>
              </a:rPr>
              <a:t> </a:t>
            </a:r>
            <a:r>
              <a:rPr lang="nb-NO" sz="1100" b="0" i="0" dirty="0" err="1">
                <a:solidFill>
                  <a:srgbClr val="212121"/>
                </a:solidFill>
                <a:effectLst/>
                <a:highlight>
                  <a:srgbClr val="FFFFFF"/>
                </a:highlight>
                <a:latin typeface="+mn-lt"/>
              </a:rPr>
              <a:t>prophylaxis</a:t>
            </a:r>
            <a:r>
              <a:rPr lang="nb-NO" sz="1100" b="0" i="0" dirty="0">
                <a:solidFill>
                  <a:srgbClr val="212121"/>
                </a:solidFill>
                <a:effectLst/>
                <a:highlight>
                  <a:srgbClr val="FFFFFF"/>
                </a:highlight>
                <a:latin typeface="+mn-lt"/>
              </a:rPr>
              <a:t> </a:t>
            </a:r>
            <a:r>
              <a:rPr lang="nb-NO" sz="1100" b="0" i="0" dirty="0" err="1">
                <a:solidFill>
                  <a:srgbClr val="212121"/>
                </a:solidFill>
                <a:effectLst/>
                <a:highlight>
                  <a:srgbClr val="FFFFFF"/>
                </a:highlight>
                <a:latin typeface="+mn-lt"/>
              </a:rPr>
              <a:t>of</a:t>
            </a:r>
            <a:r>
              <a:rPr lang="nb-NO" sz="1100" b="0" i="0" dirty="0">
                <a:solidFill>
                  <a:srgbClr val="212121"/>
                </a:solidFill>
                <a:effectLst/>
                <a:highlight>
                  <a:srgbClr val="FFFFFF"/>
                </a:highlight>
                <a:latin typeface="+mn-lt"/>
              </a:rPr>
              <a:t> </a:t>
            </a:r>
            <a:r>
              <a:rPr lang="nb-NO" sz="1100" b="0" i="0" dirty="0" err="1">
                <a:solidFill>
                  <a:srgbClr val="212121"/>
                </a:solidFill>
                <a:effectLst/>
                <a:highlight>
                  <a:srgbClr val="FFFFFF"/>
                </a:highlight>
                <a:latin typeface="+mn-lt"/>
              </a:rPr>
              <a:t>recurrences</a:t>
            </a:r>
            <a:r>
              <a:rPr lang="nb-NO" sz="1100" b="0" i="0" dirty="0">
                <a:solidFill>
                  <a:srgbClr val="212121"/>
                </a:solidFill>
                <a:effectLst/>
                <a:highlight>
                  <a:srgbClr val="FFFFFF"/>
                </a:highlight>
                <a:latin typeface="+mn-lt"/>
              </a:rPr>
              <a:t> in bipolar </a:t>
            </a:r>
            <a:r>
              <a:rPr lang="nb-NO" sz="1100" b="0" i="0" dirty="0" err="1">
                <a:solidFill>
                  <a:srgbClr val="212121"/>
                </a:solidFill>
                <a:effectLst/>
                <a:highlight>
                  <a:srgbClr val="FFFFFF"/>
                </a:highlight>
                <a:latin typeface="+mn-lt"/>
              </a:rPr>
              <a:t>patients</a:t>
            </a:r>
            <a:r>
              <a:rPr lang="nb-NO" sz="1100" b="0" i="0" dirty="0">
                <a:solidFill>
                  <a:srgbClr val="212121"/>
                </a:solidFill>
                <a:effectLst/>
                <a:highlight>
                  <a:srgbClr val="FFFFFF"/>
                </a:highlight>
                <a:latin typeface="+mn-lt"/>
              </a:rPr>
              <a:t> </a:t>
            </a:r>
            <a:r>
              <a:rPr lang="nb-NO" sz="1100" b="0" i="0" dirty="0" err="1">
                <a:solidFill>
                  <a:srgbClr val="212121"/>
                </a:solidFill>
                <a:effectLst/>
                <a:highlight>
                  <a:srgbClr val="FFFFFF"/>
                </a:highlight>
                <a:latin typeface="+mn-lt"/>
              </a:rPr>
              <a:t>whose</a:t>
            </a:r>
            <a:r>
              <a:rPr lang="nb-NO" sz="1100" b="0" i="0" dirty="0">
                <a:solidFill>
                  <a:srgbClr val="212121"/>
                </a:solidFill>
                <a:effectLst/>
                <a:highlight>
                  <a:srgbClr val="FFFFFF"/>
                </a:highlight>
                <a:latin typeface="+mn-lt"/>
              </a:rPr>
              <a:t> </a:t>
            </a:r>
            <a:r>
              <a:rPr lang="nb-NO" sz="1100" b="0" i="0" dirty="0" err="1">
                <a:solidFill>
                  <a:srgbClr val="212121"/>
                </a:solidFill>
                <a:effectLst/>
                <a:highlight>
                  <a:srgbClr val="FFFFFF"/>
                </a:highlight>
                <a:latin typeface="+mn-lt"/>
              </a:rPr>
              <a:t>disease</a:t>
            </a:r>
            <a:r>
              <a:rPr lang="nb-NO" sz="1100" b="0" i="0" dirty="0">
                <a:solidFill>
                  <a:srgbClr val="212121"/>
                </a:solidFill>
                <a:effectLst/>
                <a:highlight>
                  <a:srgbClr val="FFFFFF"/>
                </a:highlight>
                <a:latin typeface="+mn-lt"/>
              </a:rPr>
              <a:t> is in </a:t>
            </a:r>
            <a:r>
              <a:rPr lang="nb-NO" sz="1100" b="0" i="0" dirty="0" err="1">
                <a:solidFill>
                  <a:srgbClr val="212121"/>
                </a:solidFill>
                <a:effectLst/>
                <a:highlight>
                  <a:srgbClr val="FFFFFF"/>
                </a:highlight>
                <a:latin typeface="+mn-lt"/>
              </a:rPr>
              <a:t>remission</a:t>
            </a:r>
            <a:r>
              <a:rPr lang="nb-NO" sz="1100" b="0" i="0" dirty="0">
                <a:solidFill>
                  <a:srgbClr val="212121"/>
                </a:solidFill>
                <a:effectLst/>
                <a:highlight>
                  <a:srgbClr val="FFFFFF"/>
                </a:highlight>
                <a:latin typeface="+mn-lt"/>
              </a:rPr>
              <a:t>. Arch Gen </a:t>
            </a:r>
            <a:r>
              <a:rPr lang="nb-NO" sz="1100" b="0" i="0" dirty="0" err="1">
                <a:solidFill>
                  <a:srgbClr val="212121"/>
                </a:solidFill>
                <a:effectLst/>
                <a:highlight>
                  <a:srgbClr val="FFFFFF"/>
                </a:highlight>
                <a:latin typeface="+mn-lt"/>
              </a:rPr>
              <a:t>Psychiatry</a:t>
            </a:r>
            <a:r>
              <a:rPr lang="nb-NO" sz="1100" b="0" i="0" dirty="0">
                <a:solidFill>
                  <a:srgbClr val="212121"/>
                </a:solidFill>
                <a:effectLst/>
                <a:highlight>
                  <a:srgbClr val="FFFFFF"/>
                </a:highlight>
                <a:latin typeface="+mn-lt"/>
              </a:rPr>
              <a:t>. 2003 Apr;60(4):402-7. </a:t>
            </a:r>
            <a:r>
              <a:rPr lang="nb-NO" sz="1100" b="0" i="0" dirty="0" err="1">
                <a:solidFill>
                  <a:srgbClr val="212121"/>
                </a:solidFill>
                <a:effectLst/>
                <a:highlight>
                  <a:srgbClr val="FFFFFF"/>
                </a:highlight>
                <a:latin typeface="+mn-lt"/>
              </a:rPr>
              <a:t>doi</a:t>
            </a:r>
            <a:r>
              <a:rPr lang="nb-NO" sz="1100" b="0" i="0" dirty="0">
                <a:solidFill>
                  <a:srgbClr val="212121"/>
                </a:solidFill>
                <a:effectLst/>
                <a:highlight>
                  <a:srgbClr val="FFFFFF"/>
                </a:highlight>
                <a:latin typeface="+mn-lt"/>
              </a:rPr>
              <a:t>: 10.1001/archpsyc.60.4.402. PMID: 12695318.</a:t>
            </a:r>
          </a:p>
          <a:p>
            <a:pPr marL="285750" indent="-285750">
              <a:buFontTx/>
              <a:buChar char="-"/>
            </a:pPr>
            <a:r>
              <a:rPr lang="nb-NO" sz="1100" b="0" i="0" dirty="0" err="1">
                <a:solidFill>
                  <a:srgbClr val="212121"/>
                </a:solidFill>
                <a:effectLst/>
                <a:highlight>
                  <a:srgbClr val="FFFFFF"/>
                </a:highlight>
                <a:latin typeface="+mn-lt"/>
              </a:rPr>
              <a:t>Colom</a:t>
            </a:r>
            <a:r>
              <a:rPr lang="nb-NO" sz="1100" b="0" i="0" dirty="0">
                <a:solidFill>
                  <a:srgbClr val="212121"/>
                </a:solidFill>
                <a:effectLst/>
                <a:highlight>
                  <a:srgbClr val="FFFFFF"/>
                </a:highlight>
                <a:latin typeface="+mn-lt"/>
              </a:rPr>
              <a:t> F, </a:t>
            </a:r>
            <a:r>
              <a:rPr lang="nb-NO" sz="1100" b="0" i="0" dirty="0" err="1">
                <a:solidFill>
                  <a:srgbClr val="212121"/>
                </a:solidFill>
                <a:effectLst/>
                <a:highlight>
                  <a:srgbClr val="FFFFFF"/>
                </a:highlight>
                <a:latin typeface="+mn-lt"/>
              </a:rPr>
              <a:t>Vieta</a:t>
            </a:r>
            <a:r>
              <a:rPr lang="nb-NO" sz="1100" b="0" i="0" dirty="0">
                <a:solidFill>
                  <a:srgbClr val="212121"/>
                </a:solidFill>
                <a:effectLst/>
                <a:highlight>
                  <a:srgbClr val="FFFFFF"/>
                </a:highlight>
                <a:latin typeface="+mn-lt"/>
              </a:rPr>
              <a:t> E, </a:t>
            </a:r>
            <a:r>
              <a:rPr lang="nb-NO" sz="1100" b="0" i="0" dirty="0" err="1">
                <a:solidFill>
                  <a:srgbClr val="212121"/>
                </a:solidFill>
                <a:effectLst/>
                <a:highlight>
                  <a:srgbClr val="FFFFFF"/>
                </a:highlight>
                <a:latin typeface="+mn-lt"/>
              </a:rPr>
              <a:t>Sánchez-Moreno</a:t>
            </a:r>
            <a:r>
              <a:rPr lang="nb-NO" sz="1100" b="0" i="0" dirty="0">
                <a:solidFill>
                  <a:srgbClr val="212121"/>
                </a:solidFill>
                <a:effectLst/>
                <a:highlight>
                  <a:srgbClr val="FFFFFF"/>
                </a:highlight>
                <a:latin typeface="+mn-lt"/>
              </a:rPr>
              <a:t> J, </a:t>
            </a:r>
            <a:r>
              <a:rPr lang="nb-NO" sz="1100" b="0" i="0" dirty="0" err="1">
                <a:solidFill>
                  <a:srgbClr val="212121"/>
                </a:solidFill>
                <a:effectLst/>
                <a:highlight>
                  <a:srgbClr val="FFFFFF"/>
                </a:highlight>
                <a:latin typeface="+mn-lt"/>
              </a:rPr>
              <a:t>Palomino-Otiniano</a:t>
            </a:r>
            <a:r>
              <a:rPr lang="nb-NO" sz="1100" b="0" i="0" dirty="0">
                <a:solidFill>
                  <a:srgbClr val="212121"/>
                </a:solidFill>
                <a:effectLst/>
                <a:highlight>
                  <a:srgbClr val="FFFFFF"/>
                </a:highlight>
                <a:latin typeface="+mn-lt"/>
              </a:rPr>
              <a:t> R, </a:t>
            </a:r>
            <a:r>
              <a:rPr lang="nb-NO" sz="1100" b="0" i="0" dirty="0" err="1">
                <a:solidFill>
                  <a:srgbClr val="212121"/>
                </a:solidFill>
                <a:effectLst/>
                <a:highlight>
                  <a:srgbClr val="FFFFFF"/>
                </a:highlight>
                <a:latin typeface="+mn-lt"/>
              </a:rPr>
              <a:t>Reinares</a:t>
            </a:r>
            <a:r>
              <a:rPr lang="nb-NO" sz="1100" b="0" i="0" dirty="0">
                <a:solidFill>
                  <a:srgbClr val="212121"/>
                </a:solidFill>
                <a:effectLst/>
                <a:highlight>
                  <a:srgbClr val="FFFFFF"/>
                </a:highlight>
                <a:latin typeface="+mn-lt"/>
              </a:rPr>
              <a:t> M, </a:t>
            </a:r>
            <a:r>
              <a:rPr lang="nb-NO" sz="1100" b="0" i="0" dirty="0" err="1">
                <a:solidFill>
                  <a:srgbClr val="212121"/>
                </a:solidFill>
                <a:effectLst/>
                <a:highlight>
                  <a:srgbClr val="FFFFFF"/>
                </a:highlight>
                <a:latin typeface="+mn-lt"/>
              </a:rPr>
              <a:t>Goikolea</a:t>
            </a:r>
            <a:r>
              <a:rPr lang="nb-NO" sz="1100" b="0" i="0" dirty="0">
                <a:solidFill>
                  <a:srgbClr val="212121"/>
                </a:solidFill>
                <a:effectLst/>
                <a:highlight>
                  <a:srgbClr val="FFFFFF"/>
                </a:highlight>
                <a:latin typeface="+mn-lt"/>
              </a:rPr>
              <a:t> JM, </a:t>
            </a:r>
            <a:r>
              <a:rPr lang="nb-NO" sz="1100" b="0" i="0" dirty="0" err="1">
                <a:solidFill>
                  <a:srgbClr val="212121"/>
                </a:solidFill>
                <a:effectLst/>
                <a:highlight>
                  <a:srgbClr val="FFFFFF"/>
                </a:highlight>
                <a:latin typeface="+mn-lt"/>
              </a:rPr>
              <a:t>Benabarre</a:t>
            </a:r>
            <a:r>
              <a:rPr lang="nb-NO" sz="1100" b="0" i="0" dirty="0">
                <a:solidFill>
                  <a:srgbClr val="212121"/>
                </a:solidFill>
                <a:effectLst/>
                <a:highlight>
                  <a:srgbClr val="FFFFFF"/>
                </a:highlight>
                <a:latin typeface="+mn-lt"/>
              </a:rPr>
              <a:t> A, </a:t>
            </a:r>
            <a:r>
              <a:rPr lang="nb-NO" sz="1100" b="0" i="0" dirty="0" err="1">
                <a:solidFill>
                  <a:srgbClr val="212121"/>
                </a:solidFill>
                <a:effectLst/>
                <a:highlight>
                  <a:srgbClr val="FFFFFF"/>
                </a:highlight>
                <a:latin typeface="+mn-lt"/>
              </a:rPr>
              <a:t>Martínez-Arán</a:t>
            </a:r>
            <a:r>
              <a:rPr lang="nb-NO" sz="1100" b="0" i="0" dirty="0">
                <a:solidFill>
                  <a:srgbClr val="212121"/>
                </a:solidFill>
                <a:effectLst/>
                <a:highlight>
                  <a:srgbClr val="FFFFFF"/>
                </a:highlight>
                <a:latin typeface="+mn-lt"/>
              </a:rPr>
              <a:t> A. Group </a:t>
            </a:r>
            <a:r>
              <a:rPr lang="nb-NO" sz="1100" b="0" i="0" dirty="0" err="1">
                <a:solidFill>
                  <a:srgbClr val="212121"/>
                </a:solidFill>
                <a:effectLst/>
                <a:highlight>
                  <a:srgbClr val="FFFFFF"/>
                </a:highlight>
                <a:latin typeface="+mn-lt"/>
              </a:rPr>
              <a:t>psychoeducation</a:t>
            </a:r>
            <a:r>
              <a:rPr lang="nb-NO" sz="1100" b="0" i="0" dirty="0">
                <a:solidFill>
                  <a:srgbClr val="212121"/>
                </a:solidFill>
                <a:effectLst/>
                <a:highlight>
                  <a:srgbClr val="FFFFFF"/>
                </a:highlight>
                <a:latin typeface="+mn-lt"/>
              </a:rPr>
              <a:t> for </a:t>
            </a:r>
            <a:r>
              <a:rPr lang="nb-NO" sz="1100" b="0" i="0" dirty="0" err="1">
                <a:solidFill>
                  <a:srgbClr val="212121"/>
                </a:solidFill>
                <a:effectLst/>
                <a:highlight>
                  <a:srgbClr val="FFFFFF"/>
                </a:highlight>
                <a:latin typeface="+mn-lt"/>
              </a:rPr>
              <a:t>stabilised</a:t>
            </a:r>
            <a:r>
              <a:rPr lang="nb-NO" sz="1100" b="0" i="0" dirty="0">
                <a:solidFill>
                  <a:srgbClr val="212121"/>
                </a:solidFill>
                <a:effectLst/>
                <a:highlight>
                  <a:srgbClr val="FFFFFF"/>
                </a:highlight>
                <a:latin typeface="+mn-lt"/>
              </a:rPr>
              <a:t> bipolar </a:t>
            </a:r>
            <a:r>
              <a:rPr lang="nb-NO" sz="1100" b="0" i="0" dirty="0" err="1">
                <a:solidFill>
                  <a:srgbClr val="212121"/>
                </a:solidFill>
                <a:effectLst/>
                <a:highlight>
                  <a:srgbClr val="FFFFFF"/>
                </a:highlight>
                <a:latin typeface="+mn-lt"/>
              </a:rPr>
              <a:t>disorders</a:t>
            </a:r>
            <a:r>
              <a:rPr lang="nb-NO" sz="1100" b="0" i="0" dirty="0">
                <a:solidFill>
                  <a:srgbClr val="212121"/>
                </a:solidFill>
                <a:effectLst/>
                <a:highlight>
                  <a:srgbClr val="FFFFFF"/>
                </a:highlight>
                <a:latin typeface="+mn-lt"/>
              </a:rPr>
              <a:t>: 5-year </a:t>
            </a:r>
            <a:r>
              <a:rPr lang="nb-NO" sz="1100" b="0" i="0" dirty="0" err="1">
                <a:solidFill>
                  <a:srgbClr val="212121"/>
                </a:solidFill>
                <a:effectLst/>
                <a:highlight>
                  <a:srgbClr val="FFFFFF"/>
                </a:highlight>
                <a:latin typeface="+mn-lt"/>
              </a:rPr>
              <a:t>outcome</a:t>
            </a:r>
            <a:r>
              <a:rPr lang="nb-NO" sz="1100" b="0" i="0" dirty="0">
                <a:solidFill>
                  <a:srgbClr val="212121"/>
                </a:solidFill>
                <a:effectLst/>
                <a:highlight>
                  <a:srgbClr val="FFFFFF"/>
                </a:highlight>
                <a:latin typeface="+mn-lt"/>
              </a:rPr>
              <a:t> </a:t>
            </a:r>
            <a:r>
              <a:rPr lang="nb-NO" sz="1100" b="0" i="0" dirty="0" err="1">
                <a:solidFill>
                  <a:srgbClr val="212121"/>
                </a:solidFill>
                <a:effectLst/>
                <a:highlight>
                  <a:srgbClr val="FFFFFF"/>
                </a:highlight>
                <a:latin typeface="+mn-lt"/>
              </a:rPr>
              <a:t>of</a:t>
            </a:r>
            <a:r>
              <a:rPr lang="nb-NO" sz="1100" b="0" i="0" dirty="0">
                <a:solidFill>
                  <a:srgbClr val="212121"/>
                </a:solidFill>
                <a:effectLst/>
                <a:highlight>
                  <a:srgbClr val="FFFFFF"/>
                </a:highlight>
                <a:latin typeface="+mn-lt"/>
              </a:rPr>
              <a:t> a </a:t>
            </a:r>
            <a:r>
              <a:rPr lang="nb-NO" sz="1100" b="0" i="0" dirty="0" err="1">
                <a:solidFill>
                  <a:srgbClr val="212121"/>
                </a:solidFill>
                <a:effectLst/>
                <a:highlight>
                  <a:srgbClr val="FFFFFF"/>
                </a:highlight>
                <a:latin typeface="+mn-lt"/>
              </a:rPr>
              <a:t>randomised</a:t>
            </a:r>
            <a:r>
              <a:rPr lang="nb-NO" sz="1100" b="0" i="0" dirty="0">
                <a:solidFill>
                  <a:srgbClr val="212121"/>
                </a:solidFill>
                <a:effectLst/>
                <a:highlight>
                  <a:srgbClr val="FFFFFF"/>
                </a:highlight>
                <a:latin typeface="+mn-lt"/>
              </a:rPr>
              <a:t> </a:t>
            </a:r>
            <a:r>
              <a:rPr lang="nb-NO" sz="1100" b="0" i="0" dirty="0" err="1">
                <a:solidFill>
                  <a:srgbClr val="212121"/>
                </a:solidFill>
                <a:effectLst/>
                <a:highlight>
                  <a:srgbClr val="FFFFFF"/>
                </a:highlight>
                <a:latin typeface="+mn-lt"/>
              </a:rPr>
              <a:t>clinical</a:t>
            </a:r>
            <a:r>
              <a:rPr lang="nb-NO" sz="1100" b="0" i="0" dirty="0">
                <a:solidFill>
                  <a:srgbClr val="212121"/>
                </a:solidFill>
                <a:effectLst/>
                <a:highlight>
                  <a:srgbClr val="FFFFFF"/>
                </a:highlight>
                <a:latin typeface="+mn-lt"/>
              </a:rPr>
              <a:t> trial. </a:t>
            </a:r>
            <a:r>
              <a:rPr lang="nb-NO" sz="1100" b="0" i="0" dirty="0" err="1">
                <a:solidFill>
                  <a:srgbClr val="212121"/>
                </a:solidFill>
                <a:effectLst/>
                <a:highlight>
                  <a:srgbClr val="FFFFFF"/>
                </a:highlight>
                <a:latin typeface="+mn-lt"/>
              </a:rPr>
              <a:t>Br</a:t>
            </a:r>
            <a:r>
              <a:rPr lang="nb-NO" sz="1100" b="0" i="0" dirty="0">
                <a:solidFill>
                  <a:srgbClr val="212121"/>
                </a:solidFill>
                <a:effectLst/>
                <a:highlight>
                  <a:srgbClr val="FFFFFF"/>
                </a:highlight>
                <a:latin typeface="+mn-lt"/>
              </a:rPr>
              <a:t> J </a:t>
            </a:r>
            <a:r>
              <a:rPr lang="nb-NO" sz="1100" b="0" i="0" dirty="0" err="1">
                <a:solidFill>
                  <a:srgbClr val="212121"/>
                </a:solidFill>
                <a:effectLst/>
                <a:highlight>
                  <a:srgbClr val="FFFFFF"/>
                </a:highlight>
                <a:latin typeface="+mn-lt"/>
              </a:rPr>
              <a:t>Psychiatry</a:t>
            </a:r>
            <a:r>
              <a:rPr lang="nb-NO" sz="1100" b="0" i="0" dirty="0">
                <a:solidFill>
                  <a:srgbClr val="212121"/>
                </a:solidFill>
                <a:effectLst/>
                <a:highlight>
                  <a:srgbClr val="FFFFFF"/>
                </a:highlight>
                <a:latin typeface="+mn-lt"/>
              </a:rPr>
              <a:t>. 2009 Mar;194(3):260-5. </a:t>
            </a:r>
            <a:r>
              <a:rPr lang="nb-NO" sz="1100" b="0" i="0" dirty="0" err="1">
                <a:solidFill>
                  <a:srgbClr val="212121"/>
                </a:solidFill>
                <a:effectLst/>
                <a:highlight>
                  <a:srgbClr val="FFFFFF"/>
                </a:highlight>
                <a:latin typeface="+mn-lt"/>
              </a:rPr>
              <a:t>doi</a:t>
            </a:r>
            <a:r>
              <a:rPr lang="nb-NO" sz="1100" b="0" i="0" dirty="0">
                <a:solidFill>
                  <a:srgbClr val="212121"/>
                </a:solidFill>
                <a:effectLst/>
                <a:highlight>
                  <a:srgbClr val="FFFFFF"/>
                </a:highlight>
                <a:latin typeface="+mn-lt"/>
              </a:rPr>
              <a:t>: 10.1192/bjp.bp.107.040485. Erratum in: </a:t>
            </a:r>
            <a:r>
              <a:rPr lang="nb-NO" sz="1100" b="0" i="0" dirty="0" err="1">
                <a:solidFill>
                  <a:srgbClr val="212121"/>
                </a:solidFill>
                <a:effectLst/>
                <a:highlight>
                  <a:srgbClr val="FFFFFF"/>
                </a:highlight>
                <a:latin typeface="+mn-lt"/>
              </a:rPr>
              <a:t>Br</a:t>
            </a:r>
            <a:r>
              <a:rPr lang="nb-NO" sz="1100" b="0" i="0" dirty="0">
                <a:solidFill>
                  <a:srgbClr val="212121"/>
                </a:solidFill>
                <a:effectLst/>
                <a:highlight>
                  <a:srgbClr val="FFFFFF"/>
                </a:highlight>
                <a:latin typeface="+mn-lt"/>
              </a:rPr>
              <a:t> J </a:t>
            </a:r>
            <a:r>
              <a:rPr lang="nb-NO" sz="1100" b="0" i="0" dirty="0" err="1">
                <a:solidFill>
                  <a:srgbClr val="212121"/>
                </a:solidFill>
                <a:effectLst/>
                <a:highlight>
                  <a:srgbClr val="FFFFFF"/>
                </a:highlight>
                <a:latin typeface="+mn-lt"/>
              </a:rPr>
              <a:t>Psychiatry</a:t>
            </a:r>
            <a:r>
              <a:rPr lang="nb-NO" sz="1100" b="0" i="0" dirty="0">
                <a:solidFill>
                  <a:srgbClr val="212121"/>
                </a:solidFill>
                <a:effectLst/>
                <a:highlight>
                  <a:srgbClr val="FFFFFF"/>
                </a:highlight>
                <a:latin typeface="+mn-lt"/>
              </a:rPr>
              <a:t>. 2009 Jun;194(6):571. PMID: 19252157. </a:t>
            </a:r>
          </a:p>
          <a:p>
            <a:pPr marL="285750" indent="-285750">
              <a:buFontTx/>
              <a:buChar char="-"/>
            </a:pPr>
            <a:r>
              <a:rPr lang="nb-NO" sz="1100" b="0" i="0" dirty="0">
                <a:solidFill>
                  <a:srgbClr val="212121"/>
                </a:solidFill>
                <a:effectLst/>
                <a:highlight>
                  <a:srgbClr val="FFFFFF"/>
                </a:highlight>
                <a:latin typeface="+mn-lt"/>
              </a:rPr>
              <a:t>Kallestad H, </a:t>
            </a:r>
            <a:r>
              <a:rPr lang="nb-NO" sz="1100" b="0" i="0" dirty="0" err="1">
                <a:solidFill>
                  <a:srgbClr val="212121"/>
                </a:solidFill>
                <a:effectLst/>
                <a:highlight>
                  <a:srgbClr val="FFFFFF"/>
                </a:highlight>
                <a:latin typeface="+mn-lt"/>
              </a:rPr>
              <a:t>Wullum</a:t>
            </a:r>
            <a:r>
              <a:rPr lang="nb-NO" sz="1100" b="0" i="0" dirty="0">
                <a:solidFill>
                  <a:srgbClr val="212121"/>
                </a:solidFill>
                <a:effectLst/>
                <a:highlight>
                  <a:srgbClr val="FFFFFF"/>
                </a:highlight>
                <a:latin typeface="+mn-lt"/>
              </a:rPr>
              <a:t> E, Scott J, Stiles TC, Morken G. The long-term </a:t>
            </a:r>
            <a:r>
              <a:rPr lang="nb-NO" sz="1100" b="0" i="0" dirty="0" err="1">
                <a:solidFill>
                  <a:srgbClr val="212121"/>
                </a:solidFill>
                <a:effectLst/>
                <a:highlight>
                  <a:srgbClr val="FFFFFF"/>
                </a:highlight>
                <a:latin typeface="+mn-lt"/>
              </a:rPr>
              <a:t>outcomes</a:t>
            </a:r>
            <a:r>
              <a:rPr lang="nb-NO" sz="1100" b="0" i="0" dirty="0">
                <a:solidFill>
                  <a:srgbClr val="212121"/>
                </a:solidFill>
                <a:effectLst/>
                <a:highlight>
                  <a:srgbClr val="FFFFFF"/>
                </a:highlight>
                <a:latin typeface="+mn-lt"/>
              </a:rPr>
              <a:t> </a:t>
            </a:r>
            <a:r>
              <a:rPr lang="nb-NO" sz="1100" b="0" i="0" dirty="0" err="1">
                <a:solidFill>
                  <a:srgbClr val="212121"/>
                </a:solidFill>
                <a:effectLst/>
                <a:highlight>
                  <a:srgbClr val="FFFFFF"/>
                </a:highlight>
                <a:latin typeface="+mn-lt"/>
              </a:rPr>
              <a:t>of</a:t>
            </a:r>
            <a:r>
              <a:rPr lang="nb-NO" sz="1100" b="0" i="0" dirty="0">
                <a:solidFill>
                  <a:srgbClr val="212121"/>
                </a:solidFill>
                <a:effectLst/>
                <a:highlight>
                  <a:srgbClr val="FFFFFF"/>
                </a:highlight>
                <a:latin typeface="+mn-lt"/>
              </a:rPr>
              <a:t> an </a:t>
            </a:r>
            <a:r>
              <a:rPr lang="nb-NO" sz="1100" b="0" i="0" dirty="0" err="1">
                <a:solidFill>
                  <a:srgbClr val="212121"/>
                </a:solidFill>
                <a:effectLst/>
                <a:highlight>
                  <a:srgbClr val="FFFFFF"/>
                </a:highlight>
                <a:latin typeface="+mn-lt"/>
              </a:rPr>
              <a:t>effectiveness</a:t>
            </a:r>
            <a:r>
              <a:rPr lang="nb-NO" sz="1100" b="0" i="0" dirty="0">
                <a:solidFill>
                  <a:srgbClr val="212121"/>
                </a:solidFill>
                <a:effectLst/>
                <a:highlight>
                  <a:srgbClr val="FFFFFF"/>
                </a:highlight>
                <a:latin typeface="+mn-lt"/>
              </a:rPr>
              <a:t> trial </a:t>
            </a:r>
            <a:r>
              <a:rPr lang="nb-NO" sz="1100" b="0" i="0" dirty="0" err="1">
                <a:solidFill>
                  <a:srgbClr val="212121"/>
                </a:solidFill>
                <a:effectLst/>
                <a:highlight>
                  <a:srgbClr val="FFFFFF"/>
                </a:highlight>
                <a:latin typeface="+mn-lt"/>
              </a:rPr>
              <a:t>of</a:t>
            </a:r>
            <a:r>
              <a:rPr lang="nb-NO" sz="1100" b="0" i="0" dirty="0">
                <a:solidFill>
                  <a:srgbClr val="212121"/>
                </a:solidFill>
                <a:effectLst/>
                <a:highlight>
                  <a:srgbClr val="FFFFFF"/>
                </a:highlight>
                <a:latin typeface="+mn-lt"/>
              </a:rPr>
              <a:t> </a:t>
            </a:r>
            <a:r>
              <a:rPr lang="nb-NO" sz="1100" b="0" i="0" dirty="0" err="1">
                <a:solidFill>
                  <a:srgbClr val="212121"/>
                </a:solidFill>
                <a:effectLst/>
                <a:highlight>
                  <a:srgbClr val="FFFFFF"/>
                </a:highlight>
                <a:latin typeface="+mn-lt"/>
              </a:rPr>
              <a:t>group</a:t>
            </a:r>
            <a:r>
              <a:rPr lang="nb-NO" sz="1100" b="0" i="0" dirty="0">
                <a:solidFill>
                  <a:srgbClr val="212121"/>
                </a:solidFill>
                <a:effectLst/>
                <a:highlight>
                  <a:srgbClr val="FFFFFF"/>
                </a:highlight>
                <a:latin typeface="+mn-lt"/>
              </a:rPr>
              <a:t> versus </a:t>
            </a:r>
            <a:r>
              <a:rPr lang="nb-NO" sz="1100" b="0" i="0" dirty="0" err="1">
                <a:solidFill>
                  <a:srgbClr val="212121"/>
                </a:solidFill>
                <a:effectLst/>
                <a:highlight>
                  <a:srgbClr val="FFFFFF"/>
                </a:highlight>
                <a:latin typeface="+mn-lt"/>
              </a:rPr>
              <a:t>individual</a:t>
            </a:r>
            <a:r>
              <a:rPr lang="nb-NO" sz="1100" b="0" i="0" dirty="0">
                <a:solidFill>
                  <a:srgbClr val="212121"/>
                </a:solidFill>
                <a:effectLst/>
                <a:highlight>
                  <a:srgbClr val="FFFFFF"/>
                </a:highlight>
                <a:latin typeface="+mn-lt"/>
              </a:rPr>
              <a:t> </a:t>
            </a:r>
            <a:r>
              <a:rPr lang="nb-NO" sz="1100" b="0" i="0" dirty="0" err="1">
                <a:solidFill>
                  <a:srgbClr val="212121"/>
                </a:solidFill>
                <a:effectLst/>
                <a:highlight>
                  <a:srgbClr val="FFFFFF"/>
                </a:highlight>
                <a:latin typeface="+mn-lt"/>
              </a:rPr>
              <a:t>psychoeducation</a:t>
            </a:r>
            <a:r>
              <a:rPr lang="nb-NO" sz="1100" b="0" i="0" dirty="0">
                <a:solidFill>
                  <a:srgbClr val="212121"/>
                </a:solidFill>
                <a:effectLst/>
                <a:highlight>
                  <a:srgbClr val="FFFFFF"/>
                </a:highlight>
                <a:latin typeface="+mn-lt"/>
              </a:rPr>
              <a:t> for bipolar </a:t>
            </a:r>
            <a:r>
              <a:rPr lang="nb-NO" sz="1100" b="0" i="0" dirty="0" err="1">
                <a:solidFill>
                  <a:srgbClr val="212121"/>
                </a:solidFill>
                <a:effectLst/>
                <a:highlight>
                  <a:srgbClr val="FFFFFF"/>
                </a:highlight>
                <a:latin typeface="+mn-lt"/>
              </a:rPr>
              <a:t>disorders</a:t>
            </a:r>
            <a:r>
              <a:rPr lang="nb-NO" sz="1100" b="0" i="0" dirty="0">
                <a:solidFill>
                  <a:srgbClr val="212121"/>
                </a:solidFill>
                <a:effectLst/>
                <a:highlight>
                  <a:srgbClr val="FFFFFF"/>
                </a:highlight>
                <a:latin typeface="+mn-lt"/>
              </a:rPr>
              <a:t>. J </a:t>
            </a:r>
            <a:r>
              <a:rPr lang="nb-NO" sz="1100" b="0" i="0" dirty="0" err="1">
                <a:solidFill>
                  <a:srgbClr val="212121"/>
                </a:solidFill>
                <a:effectLst/>
                <a:highlight>
                  <a:srgbClr val="FFFFFF"/>
                </a:highlight>
                <a:latin typeface="+mn-lt"/>
              </a:rPr>
              <a:t>Affect</a:t>
            </a:r>
            <a:r>
              <a:rPr lang="nb-NO" sz="1100" b="0" i="0" dirty="0">
                <a:solidFill>
                  <a:srgbClr val="212121"/>
                </a:solidFill>
                <a:effectLst/>
                <a:highlight>
                  <a:srgbClr val="FFFFFF"/>
                </a:highlight>
                <a:latin typeface="+mn-lt"/>
              </a:rPr>
              <a:t> Disord. 2016 </a:t>
            </a:r>
            <a:r>
              <a:rPr lang="nb-NO" sz="1100" b="0" i="0" dirty="0" err="1">
                <a:solidFill>
                  <a:srgbClr val="212121"/>
                </a:solidFill>
                <a:effectLst/>
                <a:highlight>
                  <a:srgbClr val="FFFFFF"/>
                </a:highlight>
                <a:latin typeface="+mn-lt"/>
              </a:rPr>
              <a:t>Sep</a:t>
            </a:r>
            <a:r>
              <a:rPr lang="nb-NO" sz="1100" b="0" i="0" dirty="0">
                <a:solidFill>
                  <a:srgbClr val="212121"/>
                </a:solidFill>
                <a:effectLst/>
                <a:highlight>
                  <a:srgbClr val="FFFFFF"/>
                </a:highlight>
                <a:latin typeface="+mn-lt"/>
              </a:rPr>
              <a:t> 15;202:32-8. </a:t>
            </a:r>
            <a:r>
              <a:rPr lang="nb-NO" sz="1100" b="0" i="0" dirty="0" err="1">
                <a:solidFill>
                  <a:srgbClr val="212121"/>
                </a:solidFill>
                <a:effectLst/>
                <a:highlight>
                  <a:srgbClr val="FFFFFF"/>
                </a:highlight>
                <a:latin typeface="+mn-lt"/>
              </a:rPr>
              <a:t>doi</a:t>
            </a:r>
            <a:r>
              <a:rPr lang="nb-NO" sz="1100" b="0" i="0" dirty="0">
                <a:solidFill>
                  <a:srgbClr val="212121"/>
                </a:solidFill>
                <a:effectLst/>
                <a:highlight>
                  <a:srgbClr val="FFFFFF"/>
                </a:highlight>
                <a:latin typeface="+mn-lt"/>
              </a:rPr>
              <a:t>: 10.1016/j.jad.2016.05.043. </a:t>
            </a:r>
            <a:r>
              <a:rPr lang="nb-NO" sz="1100" b="0" i="0" dirty="0" err="1">
                <a:solidFill>
                  <a:srgbClr val="212121"/>
                </a:solidFill>
                <a:effectLst/>
                <a:highlight>
                  <a:srgbClr val="FFFFFF"/>
                </a:highlight>
                <a:latin typeface="+mn-lt"/>
              </a:rPr>
              <a:t>Epub</a:t>
            </a:r>
            <a:r>
              <a:rPr lang="nb-NO" sz="1100" b="0" i="0" dirty="0">
                <a:solidFill>
                  <a:srgbClr val="212121"/>
                </a:solidFill>
                <a:effectLst/>
                <a:highlight>
                  <a:srgbClr val="FFFFFF"/>
                </a:highlight>
                <a:latin typeface="+mn-lt"/>
              </a:rPr>
              <a:t> 2016 May 24. PMID: 27253214.</a:t>
            </a:r>
          </a:p>
          <a:p>
            <a:pPr marL="285750" indent="-285750">
              <a:buFontTx/>
              <a:buChar char="-"/>
            </a:pPr>
            <a:r>
              <a:rPr lang="nb-NO" sz="1100" b="0" i="0" dirty="0">
                <a:solidFill>
                  <a:srgbClr val="212121"/>
                </a:solidFill>
                <a:effectLst/>
                <a:highlight>
                  <a:srgbClr val="FFFFFF"/>
                </a:highlight>
                <a:latin typeface="+mn-lt"/>
              </a:rPr>
              <a:t>Simonsen C, </a:t>
            </a:r>
            <a:r>
              <a:rPr lang="nb-NO" sz="1100" b="0" i="0" dirty="0" err="1">
                <a:solidFill>
                  <a:srgbClr val="212121"/>
                </a:solidFill>
                <a:effectLst/>
                <a:highlight>
                  <a:srgbClr val="FFFFFF"/>
                </a:highlight>
                <a:latin typeface="+mn-lt"/>
              </a:rPr>
              <a:t>Åsbø</a:t>
            </a:r>
            <a:r>
              <a:rPr lang="nb-NO" sz="1100" b="0" i="0" dirty="0">
                <a:solidFill>
                  <a:srgbClr val="212121"/>
                </a:solidFill>
                <a:effectLst/>
                <a:highlight>
                  <a:srgbClr val="FFFFFF"/>
                </a:highlight>
                <a:latin typeface="+mn-lt"/>
              </a:rPr>
              <a:t> G, Slade M, Wold KF, </a:t>
            </a:r>
            <a:r>
              <a:rPr lang="nb-NO" sz="1100" b="0" i="0" dirty="0" err="1">
                <a:solidFill>
                  <a:srgbClr val="212121"/>
                </a:solidFill>
                <a:effectLst/>
                <a:highlight>
                  <a:srgbClr val="FFFFFF"/>
                </a:highlight>
                <a:latin typeface="+mn-lt"/>
              </a:rPr>
              <a:t>Widing</a:t>
            </a:r>
            <a:r>
              <a:rPr lang="nb-NO" sz="1100" b="0" i="0" dirty="0">
                <a:solidFill>
                  <a:srgbClr val="212121"/>
                </a:solidFill>
                <a:effectLst/>
                <a:highlight>
                  <a:srgbClr val="FFFFFF"/>
                </a:highlight>
                <a:latin typeface="+mn-lt"/>
              </a:rPr>
              <a:t> L, Flaaten CB, Engen MJ, Lyngstad SH, Gardsjord E, Bjella T, Romm KL, Ueland T, Melle I. A </a:t>
            </a:r>
            <a:r>
              <a:rPr lang="nb-NO" sz="1100" b="0" i="0" dirty="0" err="1">
                <a:solidFill>
                  <a:srgbClr val="212121"/>
                </a:solidFill>
                <a:effectLst/>
                <a:highlight>
                  <a:srgbClr val="FFFFFF"/>
                </a:highlight>
                <a:latin typeface="+mn-lt"/>
              </a:rPr>
              <a:t>good</a:t>
            </a:r>
            <a:r>
              <a:rPr lang="nb-NO" sz="1100" b="0" i="0" dirty="0">
                <a:solidFill>
                  <a:srgbClr val="212121"/>
                </a:solidFill>
                <a:effectLst/>
                <a:highlight>
                  <a:srgbClr val="FFFFFF"/>
                </a:highlight>
                <a:latin typeface="+mn-lt"/>
              </a:rPr>
              <a:t> </a:t>
            </a:r>
            <a:r>
              <a:rPr lang="nb-NO" sz="1100" b="0" i="0" dirty="0" err="1">
                <a:solidFill>
                  <a:srgbClr val="212121"/>
                </a:solidFill>
                <a:effectLst/>
                <a:highlight>
                  <a:srgbClr val="FFFFFF"/>
                </a:highlight>
                <a:latin typeface="+mn-lt"/>
              </a:rPr>
              <a:t>life</a:t>
            </a:r>
            <a:r>
              <a:rPr lang="nb-NO" sz="1100" b="0" i="0" dirty="0">
                <a:solidFill>
                  <a:srgbClr val="212121"/>
                </a:solidFill>
                <a:effectLst/>
                <a:highlight>
                  <a:srgbClr val="FFFFFF"/>
                </a:highlight>
                <a:latin typeface="+mn-lt"/>
              </a:rPr>
              <a:t> </a:t>
            </a:r>
            <a:r>
              <a:rPr lang="nb-NO" sz="1100" b="0" i="0" dirty="0" err="1">
                <a:solidFill>
                  <a:srgbClr val="212121"/>
                </a:solidFill>
                <a:effectLst/>
                <a:highlight>
                  <a:srgbClr val="FFFFFF"/>
                </a:highlight>
                <a:latin typeface="+mn-lt"/>
              </a:rPr>
              <a:t>with</a:t>
            </a:r>
            <a:r>
              <a:rPr lang="nb-NO" sz="1100" b="0" i="0" dirty="0">
                <a:solidFill>
                  <a:srgbClr val="212121"/>
                </a:solidFill>
                <a:effectLst/>
                <a:highlight>
                  <a:srgbClr val="FFFFFF"/>
                </a:highlight>
                <a:latin typeface="+mn-lt"/>
              </a:rPr>
              <a:t> </a:t>
            </a:r>
            <a:r>
              <a:rPr lang="nb-NO" sz="1100" b="0" i="0" dirty="0" err="1">
                <a:solidFill>
                  <a:srgbClr val="212121"/>
                </a:solidFill>
                <a:effectLst/>
                <a:highlight>
                  <a:srgbClr val="FFFFFF"/>
                </a:highlight>
                <a:latin typeface="+mn-lt"/>
              </a:rPr>
              <a:t>psychosis</a:t>
            </a:r>
            <a:r>
              <a:rPr lang="nb-NO" sz="1100" b="0" i="0" dirty="0">
                <a:solidFill>
                  <a:srgbClr val="212121"/>
                </a:solidFill>
                <a:effectLst/>
                <a:highlight>
                  <a:srgbClr val="FFFFFF"/>
                </a:highlight>
                <a:latin typeface="+mn-lt"/>
              </a:rPr>
              <a:t>: rate </a:t>
            </a:r>
            <a:r>
              <a:rPr lang="nb-NO" sz="1100" b="0" i="0" dirty="0" err="1">
                <a:solidFill>
                  <a:srgbClr val="212121"/>
                </a:solidFill>
                <a:effectLst/>
                <a:highlight>
                  <a:srgbClr val="FFFFFF"/>
                </a:highlight>
                <a:latin typeface="+mn-lt"/>
              </a:rPr>
              <a:t>of</a:t>
            </a:r>
            <a:r>
              <a:rPr lang="nb-NO" sz="1100" b="0" i="0" dirty="0">
                <a:solidFill>
                  <a:srgbClr val="212121"/>
                </a:solidFill>
                <a:effectLst/>
                <a:highlight>
                  <a:srgbClr val="FFFFFF"/>
                </a:highlight>
                <a:latin typeface="+mn-lt"/>
              </a:rPr>
              <a:t> positive </a:t>
            </a:r>
            <a:r>
              <a:rPr lang="nb-NO" sz="1100" b="0" i="0" dirty="0" err="1">
                <a:solidFill>
                  <a:srgbClr val="212121"/>
                </a:solidFill>
                <a:effectLst/>
                <a:highlight>
                  <a:srgbClr val="FFFFFF"/>
                </a:highlight>
                <a:latin typeface="+mn-lt"/>
              </a:rPr>
              <a:t>outcomes</a:t>
            </a:r>
            <a:r>
              <a:rPr lang="nb-NO" sz="1100" b="0" i="0" dirty="0">
                <a:solidFill>
                  <a:srgbClr val="212121"/>
                </a:solidFill>
                <a:effectLst/>
                <a:highlight>
                  <a:srgbClr val="FFFFFF"/>
                </a:highlight>
                <a:latin typeface="+mn-lt"/>
              </a:rPr>
              <a:t> in first-episode </a:t>
            </a:r>
            <a:r>
              <a:rPr lang="nb-NO" sz="1100" b="0" i="0" dirty="0" err="1">
                <a:solidFill>
                  <a:srgbClr val="212121"/>
                </a:solidFill>
                <a:effectLst/>
                <a:highlight>
                  <a:srgbClr val="FFFFFF"/>
                </a:highlight>
                <a:latin typeface="+mn-lt"/>
              </a:rPr>
              <a:t>psychosis</a:t>
            </a:r>
            <a:r>
              <a:rPr lang="nb-NO" sz="1100" b="0" i="0" dirty="0">
                <a:solidFill>
                  <a:srgbClr val="212121"/>
                </a:solidFill>
                <a:effectLst/>
                <a:highlight>
                  <a:srgbClr val="FFFFFF"/>
                </a:highlight>
                <a:latin typeface="+mn-lt"/>
              </a:rPr>
              <a:t> at 10-year </a:t>
            </a:r>
            <a:r>
              <a:rPr lang="nb-NO" sz="1100" b="0" i="0" dirty="0" err="1">
                <a:solidFill>
                  <a:srgbClr val="212121"/>
                </a:solidFill>
                <a:effectLst/>
                <a:highlight>
                  <a:srgbClr val="FFFFFF"/>
                </a:highlight>
                <a:latin typeface="+mn-lt"/>
              </a:rPr>
              <a:t>follow</a:t>
            </a:r>
            <a:r>
              <a:rPr lang="nb-NO" sz="1100" b="0" i="0" dirty="0">
                <a:solidFill>
                  <a:srgbClr val="212121"/>
                </a:solidFill>
                <a:effectLst/>
                <a:highlight>
                  <a:srgbClr val="FFFFFF"/>
                </a:highlight>
                <a:latin typeface="+mn-lt"/>
              </a:rPr>
              <a:t>-up. </a:t>
            </a:r>
            <a:r>
              <a:rPr lang="nb-NO" sz="1100" b="0" i="0" dirty="0" err="1">
                <a:solidFill>
                  <a:srgbClr val="212121"/>
                </a:solidFill>
                <a:effectLst/>
                <a:highlight>
                  <a:srgbClr val="FFFFFF"/>
                </a:highlight>
                <a:latin typeface="+mn-lt"/>
              </a:rPr>
              <a:t>Psychol</a:t>
            </a:r>
            <a:r>
              <a:rPr lang="nb-NO" sz="1100" b="0" i="0" dirty="0">
                <a:solidFill>
                  <a:srgbClr val="212121"/>
                </a:solidFill>
                <a:effectLst/>
                <a:highlight>
                  <a:srgbClr val="FFFFFF"/>
                </a:highlight>
                <a:latin typeface="+mn-lt"/>
              </a:rPr>
              <a:t> Med. 2024 </a:t>
            </a:r>
            <a:r>
              <a:rPr lang="nb-NO" sz="1100" b="0" i="0" dirty="0" err="1">
                <a:solidFill>
                  <a:srgbClr val="212121"/>
                </a:solidFill>
                <a:effectLst/>
                <a:highlight>
                  <a:srgbClr val="FFFFFF"/>
                </a:highlight>
                <a:latin typeface="+mn-lt"/>
              </a:rPr>
              <a:t>Feb</a:t>
            </a:r>
            <a:r>
              <a:rPr lang="nb-NO" sz="1100" b="0" i="0" dirty="0">
                <a:solidFill>
                  <a:srgbClr val="212121"/>
                </a:solidFill>
                <a:effectLst/>
                <a:highlight>
                  <a:srgbClr val="FFFFFF"/>
                </a:highlight>
                <a:latin typeface="+mn-lt"/>
              </a:rPr>
              <a:t> 23:1-10. </a:t>
            </a:r>
            <a:r>
              <a:rPr lang="nb-NO" sz="1100" b="0" i="0" dirty="0" err="1">
                <a:solidFill>
                  <a:srgbClr val="212121"/>
                </a:solidFill>
                <a:effectLst/>
                <a:highlight>
                  <a:srgbClr val="FFFFFF"/>
                </a:highlight>
                <a:latin typeface="+mn-lt"/>
              </a:rPr>
              <a:t>doi</a:t>
            </a:r>
            <a:r>
              <a:rPr lang="nb-NO" sz="1100" b="0" i="0" dirty="0">
                <a:solidFill>
                  <a:srgbClr val="212121"/>
                </a:solidFill>
                <a:effectLst/>
                <a:highlight>
                  <a:srgbClr val="FFFFFF"/>
                </a:highlight>
                <a:latin typeface="+mn-lt"/>
              </a:rPr>
              <a:t>: 10.1017/S0033291724000205. </a:t>
            </a:r>
            <a:r>
              <a:rPr lang="nb-NO" sz="1100" b="0" i="0" dirty="0" err="1">
                <a:solidFill>
                  <a:srgbClr val="212121"/>
                </a:solidFill>
                <a:effectLst/>
                <a:highlight>
                  <a:srgbClr val="FFFFFF"/>
                </a:highlight>
                <a:latin typeface="+mn-lt"/>
              </a:rPr>
              <a:t>Epub</a:t>
            </a:r>
            <a:r>
              <a:rPr lang="nb-NO" sz="1100" b="0" i="0" dirty="0">
                <a:solidFill>
                  <a:srgbClr val="212121"/>
                </a:solidFill>
                <a:effectLst/>
                <a:highlight>
                  <a:srgbClr val="FFFFFF"/>
                </a:highlight>
                <a:latin typeface="+mn-lt"/>
              </a:rPr>
              <a:t> </a:t>
            </a:r>
            <a:r>
              <a:rPr lang="nb-NO" sz="1100" b="0" i="0" dirty="0" err="1">
                <a:solidFill>
                  <a:srgbClr val="212121"/>
                </a:solidFill>
                <a:effectLst/>
                <a:highlight>
                  <a:srgbClr val="FFFFFF"/>
                </a:highlight>
                <a:latin typeface="+mn-lt"/>
              </a:rPr>
              <a:t>ahead</a:t>
            </a:r>
            <a:r>
              <a:rPr lang="nb-NO" sz="1100" b="0" i="0" dirty="0">
                <a:solidFill>
                  <a:srgbClr val="212121"/>
                </a:solidFill>
                <a:effectLst/>
                <a:highlight>
                  <a:srgbClr val="FFFFFF"/>
                </a:highlight>
                <a:latin typeface="+mn-lt"/>
              </a:rPr>
              <a:t> </a:t>
            </a:r>
            <a:r>
              <a:rPr lang="nb-NO" sz="1100" b="0" i="0" dirty="0" err="1">
                <a:solidFill>
                  <a:srgbClr val="212121"/>
                </a:solidFill>
                <a:effectLst/>
                <a:highlight>
                  <a:srgbClr val="FFFFFF"/>
                </a:highlight>
                <a:latin typeface="+mn-lt"/>
              </a:rPr>
              <a:t>of</a:t>
            </a:r>
            <a:r>
              <a:rPr lang="nb-NO" sz="1100" b="0" i="0" dirty="0">
                <a:solidFill>
                  <a:srgbClr val="212121"/>
                </a:solidFill>
                <a:effectLst/>
                <a:highlight>
                  <a:srgbClr val="FFFFFF"/>
                </a:highlight>
                <a:latin typeface="+mn-lt"/>
              </a:rPr>
              <a:t> </a:t>
            </a:r>
            <a:r>
              <a:rPr lang="nb-NO" sz="1100" b="0" i="0" dirty="0" err="1">
                <a:solidFill>
                  <a:srgbClr val="212121"/>
                </a:solidFill>
                <a:effectLst/>
                <a:highlight>
                  <a:srgbClr val="FFFFFF"/>
                </a:highlight>
                <a:latin typeface="+mn-lt"/>
              </a:rPr>
              <a:t>print</a:t>
            </a:r>
            <a:r>
              <a:rPr lang="nb-NO" sz="1100" b="0" i="0" dirty="0">
                <a:solidFill>
                  <a:srgbClr val="212121"/>
                </a:solidFill>
                <a:effectLst/>
                <a:highlight>
                  <a:srgbClr val="FFFFFF"/>
                </a:highlight>
                <a:latin typeface="+mn-lt"/>
              </a:rPr>
              <a:t>. PMID: 38389456.</a:t>
            </a:r>
          </a:p>
          <a:p>
            <a:endParaRPr lang="nb-NO" sz="1200" dirty="0">
              <a:latin typeface="+mn-lt"/>
            </a:endParaRPr>
          </a:p>
        </p:txBody>
      </p:sp>
      <p:sp>
        <p:nvSpPr>
          <p:cNvPr id="4" name="Plassholder for lysbildenummer 3"/>
          <p:cNvSpPr>
            <a:spLocks noGrp="1"/>
          </p:cNvSpPr>
          <p:nvPr>
            <p:ph type="sldNum" sz="quarter" idx="10"/>
          </p:nvPr>
        </p:nvSpPr>
        <p:spPr/>
        <p:txBody>
          <a:bodyPr/>
          <a:lstStyle/>
          <a:p>
            <a:fld id="{5C21CDA5-7A25-4646-B9D3-A66D6F70ADD3}" type="slidenum">
              <a:rPr lang="nb-NO" smtClean="0"/>
              <a:t>6</a:t>
            </a:fld>
            <a:endParaRPr lang="nb-NO"/>
          </a:p>
        </p:txBody>
      </p:sp>
    </p:spTree>
    <p:extLst>
      <p:ext uri="{BB962C8B-B14F-4D97-AF65-F5344CB8AC3E}">
        <p14:creationId xmlns:p14="http://schemas.microsoft.com/office/powerpoint/2010/main" val="26667356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43D5340F-17AC-4773-92E9-634D2EEF0BCC}" type="slidenum">
              <a:rPr lang="nb-NO" altLang="nb-NO"/>
              <a:pPr/>
              <a:t>7</a:t>
            </a:fld>
            <a:endParaRPr lang="nb-NO" altLang="nb-NO"/>
          </a:p>
        </p:txBody>
      </p:sp>
      <p:sp>
        <p:nvSpPr>
          <p:cNvPr id="108546" name="Rectangle 2"/>
          <p:cNvSpPr>
            <a:spLocks noGrp="1" noRot="1" noChangeAspect="1" noChangeArrowheads="1" noTextEdit="1"/>
          </p:cNvSpPr>
          <p:nvPr>
            <p:ph type="sldImg"/>
          </p:nvPr>
        </p:nvSpPr>
        <p:spPr>
          <a:xfrm>
            <a:off x="590550" y="1144588"/>
            <a:ext cx="5484813" cy="3084512"/>
          </a:xfrm>
          <a:ln/>
        </p:spPr>
      </p:sp>
      <p:sp>
        <p:nvSpPr>
          <p:cNvPr id="108547" name="Rectangle 3"/>
          <p:cNvSpPr>
            <a:spLocks noGrp="1" noChangeArrowheads="1"/>
          </p:cNvSpPr>
          <p:nvPr>
            <p:ph type="body" idx="1"/>
          </p:nvPr>
        </p:nvSpPr>
        <p:spPr/>
        <p:txBody>
          <a:bodyPr/>
          <a:lstStyle/>
          <a:p>
            <a:pPr marL="0" indent="0">
              <a:lnSpc>
                <a:spcPct val="130000"/>
              </a:lnSpc>
              <a:buClr>
                <a:srgbClr val="00338D"/>
              </a:buClr>
              <a:buSzPct val="110000"/>
              <a:buNone/>
            </a:pPr>
            <a:r>
              <a:rPr lang="nb-NO" altLang="nb-NO" sz="1100" b="1" dirty="0">
                <a:latin typeface="+mn-lt"/>
                <a:ea typeface="Cambria" panose="02040503050406030204" pitchFamily="18" charset="0"/>
              </a:rPr>
              <a:t>Tekst:</a:t>
            </a:r>
          </a:p>
          <a:p>
            <a:pPr marL="0" indent="0">
              <a:lnSpc>
                <a:spcPct val="130000"/>
              </a:lnSpc>
              <a:buClr>
                <a:srgbClr val="00338D"/>
              </a:buClr>
              <a:buSzPct val="110000"/>
              <a:buNone/>
            </a:pPr>
            <a:r>
              <a:rPr lang="nb-NO" altLang="nb-NO" sz="1100" dirty="0">
                <a:latin typeface="+mn-lt"/>
                <a:ea typeface="Cambria" panose="02040503050406030204" pitchFamily="18" charset="0"/>
              </a:rPr>
              <a:t>Alle diagnosene</a:t>
            </a:r>
            <a:r>
              <a:rPr lang="nb-NO" altLang="nb-NO" sz="1100" baseline="0" dirty="0">
                <a:latin typeface="+mn-lt"/>
                <a:ea typeface="Cambria" panose="02040503050406030204" pitchFamily="18" charset="0"/>
              </a:rPr>
              <a:t> har lignende symptomer. </a:t>
            </a:r>
            <a:r>
              <a:rPr lang="nb-NO" altLang="nb-NO" sz="1100" dirty="0">
                <a:latin typeface="+mn-lt"/>
                <a:ea typeface="Cambria" panose="02040503050406030204" pitchFamily="18" charset="0"/>
              </a:rPr>
              <a:t>Hovedforskjellen handler om hvor sterke symptomene er, hvor lenge de varer og hvilke konsekvenser de fører til. På dette kurset kommer vi til å snakke mest om bipolar I og II lidelse. </a:t>
            </a:r>
          </a:p>
          <a:p>
            <a:pPr marL="0" indent="0">
              <a:lnSpc>
                <a:spcPct val="130000"/>
              </a:lnSpc>
              <a:buClr>
                <a:srgbClr val="00338D"/>
              </a:buClr>
              <a:buSzPct val="110000"/>
              <a:buNone/>
            </a:pPr>
            <a:endParaRPr lang="nb-NO" altLang="nb-NO" sz="1100" dirty="0">
              <a:latin typeface="+mn-lt"/>
              <a:ea typeface="Cambria" panose="02040503050406030204" pitchFamily="18" charset="0"/>
            </a:endParaRPr>
          </a:p>
          <a:p>
            <a:pPr marL="0" indent="0">
              <a:lnSpc>
                <a:spcPct val="130000"/>
              </a:lnSpc>
              <a:buClr>
                <a:srgbClr val="00338D"/>
              </a:buClr>
              <a:buSzPct val="110000"/>
              <a:buNone/>
            </a:pPr>
            <a:r>
              <a:rPr lang="nb-NO" altLang="nb-NO" sz="1100" dirty="0">
                <a:latin typeface="+mn-lt"/>
                <a:ea typeface="Cambria" panose="02040503050406030204" pitchFamily="18" charset="0"/>
              </a:rPr>
              <a:t>I dag heter diagnosesystemet </a:t>
            </a:r>
            <a:r>
              <a:rPr lang="nb-NO" altLang="nb-NO" sz="1100" baseline="0" dirty="0">
                <a:latin typeface="+mn-lt"/>
                <a:ea typeface="Cambria" panose="02040503050406030204" pitchFamily="18" charset="0"/>
              </a:rPr>
              <a:t>i</a:t>
            </a:r>
            <a:r>
              <a:rPr lang="nb-NO" altLang="nb-NO" sz="1100" dirty="0">
                <a:latin typeface="+mn-lt"/>
                <a:ea typeface="Cambria" panose="02040503050406030204" pitchFamily="18" charset="0"/>
              </a:rPr>
              <a:t> den norske spesialisthelsetjenesten ICD-10. Det er lagd av Verdens helseorganisasjon. I ICD-10 brukes</a:t>
            </a:r>
            <a:r>
              <a:rPr lang="nb-NO" altLang="nb-NO" sz="1100" baseline="0" dirty="0">
                <a:latin typeface="+mn-lt"/>
                <a:ea typeface="Cambria" panose="02040503050406030204" pitchFamily="18" charset="0"/>
              </a:rPr>
              <a:t> ikke betegnelsene bipolar I og </a:t>
            </a:r>
            <a:r>
              <a:rPr lang="nb-NO" altLang="nb-NO" sz="1100" baseline="0" dirty="0" err="1">
                <a:latin typeface="+mn-lt"/>
                <a:ea typeface="Cambria" panose="02040503050406030204" pitchFamily="18" charset="0"/>
              </a:rPr>
              <a:t>ll</a:t>
            </a:r>
            <a:r>
              <a:rPr lang="nb-NO" altLang="nb-NO" sz="1100" baseline="0" dirty="0">
                <a:latin typeface="+mn-lt"/>
                <a:ea typeface="Cambria" panose="02040503050406030204" pitchFamily="18" charset="0"/>
              </a:rPr>
              <a:t> lidelse, men </a:t>
            </a:r>
            <a:r>
              <a:rPr lang="nb-NO" altLang="nb-NO" sz="1100" b="1" baseline="0" dirty="0">
                <a:latin typeface="+mn-lt"/>
                <a:ea typeface="Cambria" panose="02040503050406030204" pitchFamily="18" charset="0"/>
              </a:rPr>
              <a:t>bipolar affektiv lidelse</a:t>
            </a:r>
            <a:r>
              <a:rPr lang="nb-NO" altLang="nb-NO" sz="1100" baseline="0" dirty="0">
                <a:latin typeface="+mn-lt"/>
                <a:ea typeface="Cambria" panose="02040503050406030204" pitchFamily="18" charset="0"/>
              </a:rPr>
              <a:t>. For å få diagnosen «b</a:t>
            </a:r>
            <a:r>
              <a:rPr lang="nb-NO" altLang="nb-NO" sz="1100" b="0" dirty="0">
                <a:latin typeface="+mn-lt"/>
                <a:ea typeface="Cambria" panose="02040503050406030204" pitchFamily="18" charset="0"/>
              </a:rPr>
              <a:t>ipolar affektiv lidelse»</a:t>
            </a:r>
            <a:r>
              <a:rPr lang="nb-NO" altLang="nb-NO" sz="1100" b="1" dirty="0">
                <a:latin typeface="+mn-lt"/>
                <a:ea typeface="Cambria" panose="02040503050406030204" pitchFamily="18" charset="0"/>
              </a:rPr>
              <a:t> </a:t>
            </a:r>
            <a:r>
              <a:rPr lang="nb-NO" altLang="nb-NO" sz="1100" b="0" dirty="0">
                <a:latin typeface="+mn-lt"/>
                <a:ea typeface="Cambria" panose="02040503050406030204" pitchFamily="18" charset="0"/>
              </a:rPr>
              <a:t>må man</a:t>
            </a:r>
            <a:r>
              <a:rPr lang="nb-NO" altLang="nb-NO" sz="1100" b="0" baseline="0" dirty="0">
                <a:latin typeface="+mn-lt"/>
                <a:ea typeface="Cambria" panose="02040503050406030204" pitchFamily="18" charset="0"/>
              </a:rPr>
              <a:t> ha opplevd m</a:t>
            </a:r>
            <a:r>
              <a:rPr lang="nb-NO" altLang="nb-NO" sz="1100" dirty="0">
                <a:latin typeface="+mn-lt"/>
                <a:ea typeface="Cambria" panose="02040503050406030204" pitchFamily="18" charset="0"/>
              </a:rPr>
              <a:t>inst to affektive episoder (eller stemningsepisoder) der minst den ene må være fra den maniske polen.</a:t>
            </a:r>
          </a:p>
          <a:p>
            <a:pPr marL="0" indent="0">
              <a:lnSpc>
                <a:spcPct val="130000"/>
              </a:lnSpc>
              <a:buClr>
                <a:srgbClr val="00338D"/>
              </a:buClr>
              <a:buSzPct val="110000"/>
              <a:buNone/>
            </a:pPr>
            <a:endParaRPr lang="nb-NO" altLang="nb-NO" sz="1100" dirty="0">
              <a:latin typeface="+mn-lt"/>
              <a:ea typeface="Cambria" panose="02040503050406030204" pitchFamily="18" charset="0"/>
            </a:endParaRPr>
          </a:p>
          <a:p>
            <a:pPr marL="0" indent="0">
              <a:lnSpc>
                <a:spcPct val="130000"/>
              </a:lnSpc>
              <a:buClr>
                <a:srgbClr val="00338D"/>
              </a:buClr>
              <a:buSzPct val="110000"/>
              <a:buNone/>
            </a:pPr>
            <a:r>
              <a:rPr lang="nb-NO" altLang="nb-NO" sz="1100" baseline="0" dirty="0">
                <a:latin typeface="+mn-lt"/>
              </a:rPr>
              <a:t>Likevel bruker de fleste i Norge betegnelsene bipolar I og II lidelse. Disse kommer fra det amerikanske diagnosesystemet DSM. Men i framtiden blir diagnosesystemene likere. Bipolar I og II lidelse tas i bruk i den neste versjonen av diagnosesystemet til Verdens helseorganisasjon. Det heter ICD-11. </a:t>
            </a:r>
            <a:r>
              <a:rPr lang="nb-NO" altLang="nb-NO" sz="1100" dirty="0">
                <a:latin typeface="+mn-lt"/>
                <a:ea typeface="Cambria" panose="02040503050406030204" pitchFamily="18" charset="0"/>
              </a:rPr>
              <a:t>Minimumskriteriene blir da:</a:t>
            </a:r>
          </a:p>
          <a:p>
            <a:pPr marL="171450" lvl="0" indent="-171450">
              <a:lnSpc>
                <a:spcPct val="130000"/>
              </a:lnSpc>
              <a:buClr>
                <a:srgbClr val="00338D"/>
              </a:buClr>
              <a:buSzPct val="85000"/>
              <a:buFont typeface="Arial" panose="020B0604020202020204" pitchFamily="34" charset="0"/>
              <a:buChar char="•"/>
            </a:pPr>
            <a:r>
              <a:rPr lang="nb-NO" altLang="nb-NO" sz="1100" b="1" dirty="0">
                <a:latin typeface="+mn-lt"/>
                <a:ea typeface="Cambria" panose="02040503050406030204" pitchFamily="18" charset="0"/>
              </a:rPr>
              <a:t>Bipolar I lidelse</a:t>
            </a:r>
            <a:r>
              <a:rPr lang="nb-NO" altLang="nb-NO" sz="1100" dirty="0">
                <a:latin typeface="+mn-lt"/>
                <a:ea typeface="Cambria" panose="02040503050406030204" pitchFamily="18" charset="0"/>
              </a:rPr>
              <a:t>: Én manisk episode</a:t>
            </a:r>
          </a:p>
          <a:p>
            <a:pPr marL="171450" lvl="0" indent="-171450">
              <a:lnSpc>
                <a:spcPct val="130000"/>
              </a:lnSpc>
              <a:buClr>
                <a:srgbClr val="00338D"/>
              </a:buClr>
              <a:buSzPct val="85000"/>
              <a:buFont typeface="Arial" panose="020B0604020202020204" pitchFamily="34" charset="0"/>
              <a:buChar char="•"/>
            </a:pPr>
            <a:r>
              <a:rPr lang="nb-NO" altLang="nb-NO" sz="1100" b="1" dirty="0">
                <a:latin typeface="+mn-lt"/>
                <a:ea typeface="Cambria" panose="02040503050406030204" pitchFamily="18" charset="0"/>
              </a:rPr>
              <a:t>Bipolar II lidelse</a:t>
            </a:r>
            <a:r>
              <a:rPr lang="nb-NO" altLang="nb-NO" sz="1100" dirty="0">
                <a:latin typeface="+mn-lt"/>
                <a:ea typeface="Cambria" panose="02040503050406030204" pitchFamily="18" charset="0"/>
              </a:rPr>
              <a:t>: Én hypoman episode og én depressiv episode</a:t>
            </a:r>
          </a:p>
          <a:p>
            <a:pPr marL="171450" lvl="0" indent="-171450">
              <a:lnSpc>
                <a:spcPct val="130000"/>
              </a:lnSpc>
              <a:buClr>
                <a:srgbClr val="00338D"/>
              </a:buClr>
              <a:buSzPct val="85000"/>
              <a:buFont typeface="Arial" panose="020B0604020202020204" pitchFamily="34" charset="0"/>
              <a:buChar char="•"/>
            </a:pPr>
            <a:r>
              <a:rPr lang="nb-NO" altLang="nb-NO" sz="1100" b="1" dirty="0" err="1">
                <a:latin typeface="+mn-lt"/>
                <a:ea typeface="Cambria" panose="02040503050406030204" pitchFamily="18" charset="0"/>
              </a:rPr>
              <a:t>Syklotym</a:t>
            </a:r>
            <a:r>
              <a:rPr lang="nb-NO" altLang="nb-NO" sz="1100" b="1" dirty="0">
                <a:latin typeface="+mn-lt"/>
                <a:ea typeface="Cambria" panose="02040503050406030204" pitchFamily="18" charset="0"/>
              </a:rPr>
              <a:t> lidelse</a:t>
            </a:r>
            <a:r>
              <a:rPr lang="nb-NO" altLang="nb-NO" sz="1100" dirty="0">
                <a:latin typeface="+mn-lt"/>
                <a:ea typeface="Cambria" panose="02040503050406030204" pitchFamily="18" charset="0"/>
              </a:rPr>
              <a:t>: To år med subterskel</a:t>
            </a:r>
            <a:r>
              <a:rPr lang="nb-NO" altLang="nb-NO" sz="1100" b="1" dirty="0">
                <a:solidFill>
                  <a:srgbClr val="FF0000"/>
                </a:solidFill>
                <a:latin typeface="+mn-lt"/>
                <a:ea typeface="Cambria" panose="02040503050406030204" pitchFamily="18" charset="0"/>
              </a:rPr>
              <a:t> </a:t>
            </a:r>
            <a:r>
              <a:rPr lang="nb-NO" altLang="nb-NO" sz="1100" dirty="0">
                <a:latin typeface="+mn-lt"/>
                <a:ea typeface="Cambria" panose="02040503050406030204" pitchFamily="18" charset="0"/>
              </a:rPr>
              <a:t>hypomane og depressive episoder minst halvparten av tiden. Ett år for barn og ungdom</a:t>
            </a:r>
          </a:p>
          <a:p>
            <a:pPr marL="171450" lvl="0" indent="-171450">
              <a:lnSpc>
                <a:spcPct val="130000"/>
              </a:lnSpc>
              <a:buClr>
                <a:srgbClr val="00338D"/>
              </a:buClr>
              <a:buSzPct val="85000"/>
              <a:buFont typeface="Arial" panose="020B0604020202020204" pitchFamily="34" charset="0"/>
              <a:buChar char="•"/>
            </a:pPr>
            <a:r>
              <a:rPr lang="nb-NO" altLang="nb-NO" sz="1100" b="1" dirty="0">
                <a:latin typeface="+mn-lt"/>
                <a:ea typeface="Cambria" panose="02040503050406030204" pitchFamily="18" charset="0"/>
              </a:rPr>
              <a:t>Annen spesifisert bipolar og relatert lidelse</a:t>
            </a:r>
            <a:r>
              <a:rPr lang="nb-NO" altLang="nb-NO" sz="1100" dirty="0">
                <a:latin typeface="+mn-lt"/>
                <a:ea typeface="Cambria" panose="02040503050406030204" pitchFamily="18" charset="0"/>
              </a:rPr>
              <a:t>: Beskrivelse av episoder med symptomer som ikke oppfyller kriteriene for diagnosene ovenfor </a:t>
            </a:r>
          </a:p>
          <a:p>
            <a:pPr marL="171450" lvl="0" indent="-171450">
              <a:lnSpc>
                <a:spcPct val="130000"/>
              </a:lnSpc>
              <a:buClr>
                <a:srgbClr val="00338D"/>
              </a:buClr>
              <a:buSzPct val="85000"/>
              <a:buFont typeface="Arial" panose="020B0604020202020204" pitchFamily="34" charset="0"/>
              <a:buChar char="•"/>
            </a:pPr>
            <a:r>
              <a:rPr lang="nb-NO" altLang="nb-NO" sz="1100" b="1" dirty="0">
                <a:latin typeface="+mn-lt"/>
                <a:ea typeface="Cambria" panose="02040503050406030204" pitchFamily="18" charset="0"/>
              </a:rPr>
              <a:t>Uspesifisert bipolar og relatert lidelse</a:t>
            </a:r>
            <a:r>
              <a:rPr lang="nb-NO" altLang="nb-NO" sz="1100" dirty="0">
                <a:latin typeface="+mn-lt"/>
                <a:ea typeface="Cambria" panose="02040503050406030204" pitchFamily="18" charset="0"/>
              </a:rPr>
              <a:t>: Som «spesifisert» ovenfor, men uten beskrivelse</a:t>
            </a:r>
          </a:p>
          <a:p>
            <a:pPr>
              <a:lnSpc>
                <a:spcPct val="80000"/>
              </a:lnSpc>
              <a:spcBef>
                <a:spcPct val="70000"/>
              </a:spcBef>
            </a:pPr>
            <a:endParaRPr lang="nb-NO" altLang="nb-NO" sz="1100" u="sng" dirty="0">
              <a:latin typeface="+mn-lt"/>
            </a:endParaRPr>
          </a:p>
          <a:p>
            <a:pPr>
              <a:lnSpc>
                <a:spcPct val="80000"/>
              </a:lnSpc>
              <a:spcBef>
                <a:spcPct val="70000"/>
              </a:spcBef>
            </a:pPr>
            <a:r>
              <a:rPr lang="nb-NO" altLang="nb-NO" sz="1100" u="sng" dirty="0">
                <a:latin typeface="+mn-lt"/>
              </a:rPr>
              <a:t>Tilleggsinformasjon ved</a:t>
            </a:r>
            <a:r>
              <a:rPr lang="nb-NO" altLang="nb-NO" sz="1100" u="sng" baseline="0" dirty="0">
                <a:latin typeface="+mn-lt"/>
              </a:rPr>
              <a:t> behov:</a:t>
            </a:r>
            <a:endParaRPr lang="nb-NO" altLang="nb-NO" sz="1100" u="sng" dirty="0">
              <a:latin typeface="+mn-lt"/>
            </a:endParaRPr>
          </a:p>
          <a:p>
            <a:pPr marL="171450" indent="-171450">
              <a:lnSpc>
                <a:spcPct val="80000"/>
              </a:lnSpc>
              <a:spcBef>
                <a:spcPct val="70000"/>
              </a:spcBef>
              <a:buFontTx/>
              <a:buChar char="-"/>
            </a:pPr>
            <a:r>
              <a:rPr lang="nb-NO" altLang="nb-NO" sz="1100" baseline="0" dirty="0">
                <a:latin typeface="+mn-lt"/>
              </a:rPr>
              <a:t>Grunnen til at de fleste i Norge bruker betegnelsene bipolar I og II lidelse, er bl.a. fordi nesten all forskning på bipolar lidelse bruker diagnosesystemet DSM. </a:t>
            </a:r>
          </a:p>
          <a:p>
            <a:pPr marL="171450" indent="-171450">
              <a:lnSpc>
                <a:spcPct val="80000"/>
              </a:lnSpc>
              <a:spcBef>
                <a:spcPct val="70000"/>
              </a:spcBef>
              <a:buFontTx/>
              <a:buChar char="-"/>
            </a:pPr>
            <a:r>
              <a:rPr lang="nb-NO" altLang="nb-NO" sz="1100" baseline="0" dirty="0">
                <a:latin typeface="+mn-lt"/>
              </a:rPr>
              <a:t>Som nevnt over, trengs det I dagens ICD-versjon (utgave 10) to affektive episoder for å få diagnosen bipolar affektiv lidelse. Minst en episode må være fra den maniske polen (mani, hypomani eller under terskel for hypomani som ved spesifisert og uspesifisert bipolar lidelse). I DSM (utgave 5) finnes det ett unntak fra dette: man kan få diagnosen bipolar I lidelse ved kun å ha opplevd en manisk episode. Som nevnt over, blir det slik også i neste versjon av ICD (ICD-11), som vil være ganske lik dagens DSM-5.  </a:t>
            </a:r>
            <a:endParaRPr lang="nb-NO" altLang="nb-NO" sz="1100" dirty="0">
              <a:latin typeface="+mn-lt"/>
            </a:endParaRPr>
          </a:p>
          <a:p>
            <a:pPr marL="171450" indent="-171450">
              <a:lnSpc>
                <a:spcPct val="80000"/>
              </a:lnSpc>
              <a:spcBef>
                <a:spcPct val="70000"/>
              </a:spcBef>
              <a:buFontTx/>
              <a:buChar char="-"/>
            </a:pPr>
            <a:r>
              <a:rPr lang="nb-NO" altLang="nb-NO" sz="1100" dirty="0">
                <a:latin typeface="+mn-lt"/>
              </a:rPr>
              <a:t>Diagnosen</a:t>
            </a:r>
            <a:r>
              <a:rPr lang="nb-NO" altLang="nb-NO" sz="1100" baseline="0" dirty="0">
                <a:latin typeface="+mn-lt"/>
              </a:rPr>
              <a:t> bipolar lidelse er en l</a:t>
            </a:r>
            <a:r>
              <a:rPr lang="nb-NO" altLang="nb-NO" sz="1100" dirty="0">
                <a:latin typeface="+mn-lt"/>
              </a:rPr>
              <a:t>ivstidsdiagnose. Det betyr at det er en diagnose man ikke blir kvitt, med mindre fagfolk finner ut at diagnosen var feil.</a:t>
            </a:r>
          </a:p>
          <a:p>
            <a:pPr marL="171450" indent="-171450">
              <a:lnSpc>
                <a:spcPct val="80000"/>
              </a:lnSpc>
              <a:spcBef>
                <a:spcPct val="70000"/>
              </a:spcBef>
              <a:buFontTx/>
              <a:buChar char="-"/>
            </a:pPr>
            <a:r>
              <a:rPr lang="nb-NO" altLang="nb-NO" sz="1100" dirty="0">
                <a:latin typeface="+mn-lt"/>
              </a:rPr>
              <a:t>Én hypoman og én depressiv episode (mild, moderat eller</a:t>
            </a:r>
            <a:r>
              <a:rPr lang="nb-NO" altLang="nb-NO" sz="1100" baseline="0" dirty="0">
                <a:latin typeface="+mn-lt"/>
              </a:rPr>
              <a:t> alvorlig)</a:t>
            </a:r>
            <a:r>
              <a:rPr lang="nb-NO" altLang="nb-NO" sz="1100" dirty="0">
                <a:latin typeface="+mn-lt"/>
              </a:rPr>
              <a:t> er </a:t>
            </a:r>
            <a:r>
              <a:rPr lang="nb-NO" altLang="nb-NO" sz="1100" b="1" dirty="0">
                <a:latin typeface="+mn-lt"/>
              </a:rPr>
              <a:t>nødvendige og tilstrekkelige kriterier</a:t>
            </a:r>
            <a:r>
              <a:rPr lang="nb-NO" altLang="nb-NO" sz="1100" dirty="0">
                <a:latin typeface="+mn-lt"/>
              </a:rPr>
              <a:t> for å få livstidsdiagnosen BP II, men diagnosen kan endres</a:t>
            </a:r>
            <a:r>
              <a:rPr lang="nb-NO" altLang="nb-NO" sz="1100" baseline="0" dirty="0">
                <a:latin typeface="+mn-lt"/>
              </a:rPr>
              <a:t> </a:t>
            </a:r>
            <a:r>
              <a:rPr lang="nb-NO" altLang="nb-NO" sz="1100" dirty="0">
                <a:latin typeface="+mn-lt"/>
              </a:rPr>
              <a:t>fra bipolar II til bipolar I hvis man senere opplever en manisk episode. Diagnosen kan ikke endres</a:t>
            </a:r>
            <a:r>
              <a:rPr lang="nb-NO" altLang="nb-NO" sz="1100" baseline="0" dirty="0">
                <a:latin typeface="+mn-lt"/>
              </a:rPr>
              <a:t> den andre veien. Har man diagnosen bipolar I, vil ikke denne kunne endres til bipolar II senere selv om man ikke opplever flere maniske episoder. </a:t>
            </a:r>
            <a:endParaRPr lang="nb-NO" altLang="nb-NO" sz="1100" dirty="0">
              <a:latin typeface="+mn-lt"/>
            </a:endParaRPr>
          </a:p>
          <a:p>
            <a:pPr marL="171450" indent="-171450">
              <a:lnSpc>
                <a:spcPct val="80000"/>
              </a:lnSpc>
              <a:spcBef>
                <a:spcPct val="70000"/>
              </a:spcBef>
              <a:buFontTx/>
              <a:buChar char="-"/>
            </a:pPr>
            <a:r>
              <a:rPr lang="nb-NO" altLang="nb-NO" sz="1100" dirty="0" err="1">
                <a:latin typeface="+mn-lt"/>
              </a:rPr>
              <a:t>Syklotymi</a:t>
            </a:r>
            <a:r>
              <a:rPr lang="nb-NO" altLang="nb-NO" sz="1100" dirty="0">
                <a:latin typeface="+mn-lt"/>
              </a:rPr>
              <a:t> innebærer vedvarende svingninger i stemningsleie (se ev. ICD-10 for nærmere beskrivelse). </a:t>
            </a:r>
            <a:r>
              <a:rPr lang="nb-NO" altLang="nb-NO" sz="1100" b="1" dirty="0">
                <a:latin typeface="+mn-lt"/>
              </a:rPr>
              <a:t>Subterskel</a:t>
            </a:r>
            <a:r>
              <a:rPr lang="nb-NO" altLang="nb-NO" sz="1100" dirty="0">
                <a:latin typeface="+mn-lt"/>
              </a:rPr>
              <a:t> betyr under diagnoseterskel, dvs. at de hypomane og depressive symptomene ikke er omfattende nok til å oppfylle diagnosekriteriene for </a:t>
            </a:r>
            <a:r>
              <a:rPr lang="nb-NO" altLang="nb-NO" sz="1100" baseline="0" dirty="0">
                <a:latin typeface="+mn-lt"/>
              </a:rPr>
              <a:t>en </a:t>
            </a:r>
            <a:r>
              <a:rPr lang="nb-NO" altLang="nb-NO" sz="1100" dirty="0">
                <a:latin typeface="+mn-lt"/>
              </a:rPr>
              <a:t>full hypoman og depressiv episode.</a:t>
            </a:r>
          </a:p>
        </p:txBody>
      </p:sp>
    </p:spTree>
    <p:extLst>
      <p:ext uri="{BB962C8B-B14F-4D97-AF65-F5344CB8AC3E}">
        <p14:creationId xmlns:p14="http://schemas.microsoft.com/office/powerpoint/2010/main" val="16622523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590550" y="1144588"/>
            <a:ext cx="5484813" cy="3084512"/>
          </a:xfrm>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sz="1100" b="1" i="0" dirty="0"/>
              <a:t>Tekst:</a:t>
            </a:r>
          </a:p>
          <a:p>
            <a:pPr marL="0" marR="0" lvl="0" indent="0" algn="l" defTabSz="914400" rtl="0" eaLnBrk="1" fontAlgn="auto" latinLnBrk="0" hangingPunct="1">
              <a:lnSpc>
                <a:spcPct val="100000"/>
              </a:lnSpc>
              <a:spcBef>
                <a:spcPts val="0"/>
              </a:spcBef>
              <a:spcAft>
                <a:spcPts val="0"/>
              </a:spcAft>
              <a:buClrTx/>
              <a:buSzTx/>
              <a:buFontTx/>
              <a:buNone/>
              <a:tabLst/>
              <a:defRPr/>
            </a:pPr>
            <a:r>
              <a:rPr lang="nb-NO" altLang="nb-NO" sz="1100" dirty="0"/>
              <a:t>Det er normalt at følelser og stemningsleiet svinger noe. Det er når stemningsleiet svinger uforholdsmessig mye og ofte, og dette får konsekvenser for en selv eller andre, at det faller utenfor ”normalen” og bør behandles.</a:t>
            </a:r>
            <a:endParaRPr lang="nb-NO" altLang="nb-NO" sz="1100" i="1" dirty="0"/>
          </a:p>
          <a:p>
            <a:pPr marL="0" indent="0">
              <a:buFontTx/>
              <a:buNone/>
            </a:pPr>
            <a:endParaRPr lang="nb-NO" altLang="nb-NO" sz="1100" i="1" dirty="0"/>
          </a:p>
          <a:p>
            <a:pPr marL="171450" indent="-171450">
              <a:buFontTx/>
              <a:buChar char="-"/>
            </a:pPr>
            <a:r>
              <a:rPr lang="nb-NO" altLang="nb-NO" sz="1100" dirty="0"/>
              <a:t>Blandet tilstand/episode innebærer symptomer fra begge poler innenfor samme</a:t>
            </a:r>
            <a:r>
              <a:rPr lang="nb-NO" altLang="nb-NO" sz="1100" baseline="0" dirty="0"/>
              <a:t> affektive episode.</a:t>
            </a:r>
            <a:endParaRPr lang="nb-NO" altLang="nb-NO" sz="1100" dirty="0"/>
          </a:p>
          <a:p>
            <a:pPr marL="171450" indent="-171450">
              <a:buFontTx/>
              <a:buChar char="-"/>
            </a:pPr>
            <a:r>
              <a:rPr lang="nb-NO" altLang="nb-NO" sz="1100" dirty="0" err="1"/>
              <a:t>Syklotymi</a:t>
            </a:r>
            <a:r>
              <a:rPr lang="nb-NO" altLang="nb-NO" sz="1100" dirty="0"/>
              <a:t> (vedvarende stemningssvingninger) vises ikke her. </a:t>
            </a:r>
            <a:r>
              <a:rPr lang="nb-NO" altLang="nb-NO" sz="1100" dirty="0" err="1"/>
              <a:t>Syklotyme</a:t>
            </a:r>
            <a:r>
              <a:rPr lang="nb-NO" altLang="nb-NO" sz="1100" dirty="0"/>
              <a:t> svingninger er</a:t>
            </a:r>
            <a:r>
              <a:rPr lang="nb-NO" altLang="nb-NO" sz="1100" baseline="0" dirty="0"/>
              <a:t> ikke store nok til å nå terskelen for hypomani eller mild depresjon, men kan likevel oppleves plagsomme. </a:t>
            </a:r>
          </a:p>
          <a:p>
            <a:pPr marL="0" indent="0">
              <a:buFontTx/>
              <a:buNone/>
            </a:pPr>
            <a:endParaRPr lang="nb-NO" altLang="nb-NO" sz="1100" b="0" baseline="0" dirty="0"/>
          </a:p>
          <a:p>
            <a:pPr marL="0" indent="0">
              <a:buFontTx/>
              <a:buNone/>
            </a:pPr>
            <a:r>
              <a:rPr lang="nb-NO" altLang="nb-NO" sz="1100" b="0" u="sng" baseline="0" dirty="0"/>
              <a:t>Ressurs for videre lesing:</a:t>
            </a:r>
            <a:r>
              <a:rPr lang="nb-NO" altLang="nb-NO" sz="1100" b="0" u="none" baseline="0" dirty="0"/>
              <a:t> </a:t>
            </a:r>
          </a:p>
          <a:p>
            <a:pPr marL="171450" indent="-171450">
              <a:buFontTx/>
              <a:buChar char="-"/>
            </a:pPr>
            <a:r>
              <a:rPr lang="nb-NO" altLang="nb-NO" sz="1100" b="0" baseline="0" dirty="0"/>
              <a:t>Skjelstad (2021), kap. 1-2.</a:t>
            </a:r>
          </a:p>
          <a:p>
            <a:pPr marL="0" indent="0">
              <a:buFontTx/>
              <a:buNone/>
            </a:pPr>
            <a:endParaRPr lang="nb-NO" altLang="nb-NO" sz="1100" baseline="0" dirty="0"/>
          </a:p>
          <a:p>
            <a:endParaRPr lang="nb-NO" sz="1200" dirty="0"/>
          </a:p>
        </p:txBody>
      </p:sp>
      <p:sp>
        <p:nvSpPr>
          <p:cNvPr id="4" name="Plassholder for lysbildenummer 3"/>
          <p:cNvSpPr>
            <a:spLocks noGrp="1"/>
          </p:cNvSpPr>
          <p:nvPr>
            <p:ph type="sldNum" sz="quarter" idx="10"/>
          </p:nvPr>
        </p:nvSpPr>
        <p:spPr/>
        <p:txBody>
          <a:bodyPr/>
          <a:lstStyle/>
          <a:p>
            <a:fld id="{5C21CDA5-7A25-4646-B9D3-A66D6F70ADD3}" type="slidenum">
              <a:rPr lang="nb-NO" smtClean="0"/>
              <a:t>8</a:t>
            </a:fld>
            <a:endParaRPr lang="nb-NO"/>
          </a:p>
        </p:txBody>
      </p:sp>
    </p:spTree>
    <p:extLst>
      <p:ext uri="{BB962C8B-B14F-4D97-AF65-F5344CB8AC3E}">
        <p14:creationId xmlns:p14="http://schemas.microsoft.com/office/powerpoint/2010/main" val="31282078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590550" y="1144588"/>
            <a:ext cx="5484813" cy="3084512"/>
          </a:xfrm>
        </p:spPr>
      </p:sp>
      <p:sp>
        <p:nvSpPr>
          <p:cNvPr id="3" name="Plassholder for notater 2"/>
          <p:cNvSpPr>
            <a:spLocks noGrp="1"/>
          </p:cNvSpPr>
          <p:nvPr>
            <p:ph type="body" idx="1"/>
          </p:nvPr>
        </p:nvSpPr>
        <p:spPr/>
        <p:txBody>
          <a:bodyPr/>
          <a:lstStyle/>
          <a:p>
            <a:r>
              <a:rPr lang="nb-NO" sz="1100" b="1" dirty="0"/>
              <a:t>Tekst: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b="0" i="0" kern="1200" baseline="0" noProof="0" dirty="0">
                <a:solidFill>
                  <a:schemeClr val="tx1"/>
                </a:solidFill>
                <a:effectLst/>
                <a:latin typeface="+mn-lt"/>
                <a:ea typeface="+mn-ea"/>
                <a:cs typeface="+mn-cs"/>
              </a:rPr>
              <a:t>Det er viktig å få riktig diagnose, både fordi det medfører at man får riktig behandling, og fordi det kan utløse rettigheter fra NAV.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100" b="1" dirty="0"/>
          </a:p>
          <a:p>
            <a:pPr marL="171450" indent="-171450">
              <a:buFont typeface="Arial" panose="020B0604020202020204" pitchFamily="34" charset="0"/>
              <a:buChar char="•"/>
            </a:pPr>
            <a:r>
              <a:rPr lang="nb-NO" sz="1100" dirty="0"/>
              <a:t>Bipolar</a:t>
            </a:r>
            <a:r>
              <a:rPr lang="nb-NO" sz="1100" baseline="0" dirty="0"/>
              <a:t> lidelse har mange</a:t>
            </a:r>
            <a:r>
              <a:rPr lang="nb-NO" sz="1100" dirty="0"/>
              <a:t> overlappende symptomer med andre diagnoser</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nb-NO" sz="1100" baseline="0" dirty="0"/>
              <a:t>Bl.a. depresjon, angst, ADHD og personlighetsforstyrrelser</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nb-NO" sz="1100" baseline="0" dirty="0"/>
              <a:t>Detaljert informasjon om symptomers intensitet, varighet og karakter er derfor viktig for å stille riktig diagnose. Denne informasjonen kan ta tid å innhente, og kan derfor forsinke diagnosetidspunkt. </a:t>
            </a:r>
            <a:endParaRPr lang="nb-NO" sz="1100" dirty="0"/>
          </a:p>
          <a:p>
            <a:pPr marL="171450" indent="-171450">
              <a:buFont typeface="Arial" panose="020B0604020202020204" pitchFamily="34" charset="0"/>
              <a:buChar char="•"/>
            </a:pPr>
            <a:r>
              <a:rPr lang="nb-NO" sz="1100" dirty="0"/>
              <a:t>Mange opplever ikke hypomani som problematisk</a:t>
            </a:r>
          </a:p>
          <a:p>
            <a:pPr marL="628650" lvl="1" indent="-171450">
              <a:buFontTx/>
              <a:buChar char="-"/>
            </a:pPr>
            <a:r>
              <a:rPr lang="nb-NO" sz="1100" baseline="0" dirty="0"/>
              <a:t>Mange opplever heller ikke hypomane episoder som problematisk, og underrapporterer derfor disse. </a:t>
            </a:r>
            <a:endParaRPr lang="nb-NO" sz="1100" dirty="0"/>
          </a:p>
          <a:p>
            <a:pPr marL="171450" indent="-171450">
              <a:buFont typeface="Arial" panose="020B0604020202020204" pitchFamily="34" charset="0"/>
              <a:buChar char="•"/>
            </a:pPr>
            <a:r>
              <a:rPr lang="nb-NO" sz="1100" dirty="0"/>
              <a:t>Overser maniske og hypomane episoder</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nb-NO" sz="1100" baseline="0" dirty="0"/>
              <a:t>En annen viktig faktor er at mennesker med bipolar lidelse (særlig type 2), oppsøker helsevesenet ifm. depressive episoder, og glemmer å rapportere om, eller blir ikke spurt om hypomane episoder.</a:t>
            </a:r>
            <a:endParaRPr lang="nb-NO" sz="1100" dirty="0"/>
          </a:p>
          <a:p>
            <a:pPr marL="171450" indent="-171450">
              <a:buFont typeface="Arial" panose="020B0604020202020204" pitchFamily="34" charset="0"/>
              <a:buChar char="•"/>
            </a:pPr>
            <a:r>
              <a:rPr lang="nb-NO" sz="1100" dirty="0"/>
              <a:t>Kun deskriptiv diagnostikk uten å ta hensyn til personens indre opplevelser</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nb-NO" sz="1100" baseline="0" dirty="0"/>
              <a:t>I noen tilfeller legges det kun vekt på å beskrive pasientens adferd og funksjon, og det tas ikke tilstrekkelig hensyn til de indre opplevelser som kan være viktige for å stille diagnosen.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nb-NO" sz="1100" dirty="0"/>
          </a:p>
          <a:p>
            <a:pPr marL="171450" indent="-171450">
              <a:buFont typeface="Arial" panose="020B0604020202020204" pitchFamily="34" charset="0"/>
              <a:buChar char="•"/>
            </a:pPr>
            <a:r>
              <a:rPr lang="nb-NO" sz="1100" dirty="0"/>
              <a:t>Forsinket diagnose</a:t>
            </a:r>
          </a:p>
          <a:p>
            <a:pPr marL="628650" lvl="1" indent="-171450">
              <a:buFont typeface="Arial" panose="020B0604020202020204" pitchFamily="34" charset="0"/>
              <a:buChar char="•"/>
            </a:pPr>
            <a:r>
              <a:rPr lang="nb-NO" sz="1100" dirty="0"/>
              <a:t>Gjennomsnittlig 6 år fra debut til diagnose</a:t>
            </a:r>
          </a:p>
          <a:p>
            <a:pPr marL="914400" lvl="2" indent="0">
              <a:buFont typeface="Arial" panose="020B0604020202020204" pitchFamily="34" charset="0"/>
              <a:buNone/>
            </a:pPr>
            <a:r>
              <a:rPr lang="nb-NO" sz="1100" dirty="0"/>
              <a:t>- </a:t>
            </a:r>
            <a:r>
              <a:rPr lang="nb-NO" sz="1100" baseline="0" dirty="0"/>
              <a:t>En stor metastudie viste at gjennomsnittlig tid fra debut av symptomer til diagnosetidspunkt hos personer med bipolar lidelse var 6 år. </a:t>
            </a:r>
            <a:endParaRPr lang="nb-NO" sz="1100" dirty="0"/>
          </a:p>
          <a:p>
            <a:pPr marL="628650" lvl="1" indent="-171450">
              <a:buFont typeface="Arial" panose="020B0604020202020204" pitchFamily="34" charset="0"/>
              <a:buChar char="•"/>
            </a:pPr>
            <a:r>
              <a:rPr lang="nb-NO" sz="1100" dirty="0"/>
              <a:t>Forsinket diagnose påvirker forløpet negativt</a:t>
            </a:r>
          </a:p>
          <a:p>
            <a:endParaRPr lang="nb-NO" sz="1100" b="0" i="0" kern="1200" baseline="0" noProof="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u="sng" baseline="0" dirty="0"/>
              <a:t>Kilder</a:t>
            </a:r>
            <a:r>
              <a:rPr lang="nb-NO" sz="1100" baseline="0" dirty="0"/>
              <a:t>: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100" b="0" i="0" kern="1200" dirty="0" err="1">
                <a:solidFill>
                  <a:schemeClr val="tx1"/>
                </a:solidFill>
                <a:effectLst/>
                <a:latin typeface="+mn-lt"/>
                <a:ea typeface="+mn-ea"/>
                <a:cs typeface="+mn-cs"/>
              </a:rPr>
              <a:t>Dagani</a:t>
            </a:r>
            <a:r>
              <a:rPr lang="en-US" sz="1100" b="0" i="0" kern="1200" dirty="0">
                <a:solidFill>
                  <a:schemeClr val="tx1"/>
                </a:solidFill>
                <a:effectLst/>
                <a:latin typeface="+mn-lt"/>
                <a:ea typeface="+mn-ea"/>
                <a:cs typeface="+mn-cs"/>
              </a:rPr>
              <a:t> J, </a:t>
            </a:r>
            <a:r>
              <a:rPr lang="en-US" sz="1100" b="0" i="0" kern="1200" dirty="0" err="1">
                <a:solidFill>
                  <a:schemeClr val="tx1"/>
                </a:solidFill>
                <a:effectLst/>
                <a:latin typeface="+mn-lt"/>
                <a:ea typeface="+mn-ea"/>
                <a:cs typeface="+mn-cs"/>
              </a:rPr>
              <a:t>Signorini</a:t>
            </a:r>
            <a:r>
              <a:rPr lang="en-US" sz="1100" b="0" i="0" kern="1200" dirty="0">
                <a:solidFill>
                  <a:schemeClr val="tx1"/>
                </a:solidFill>
                <a:effectLst/>
                <a:latin typeface="+mn-lt"/>
                <a:ea typeface="+mn-ea"/>
                <a:cs typeface="+mn-cs"/>
              </a:rPr>
              <a:t> G, </a:t>
            </a:r>
            <a:r>
              <a:rPr lang="en-US" sz="1100" b="0" i="0" kern="1200" dirty="0" err="1">
                <a:solidFill>
                  <a:schemeClr val="tx1"/>
                </a:solidFill>
                <a:effectLst/>
                <a:latin typeface="+mn-lt"/>
                <a:ea typeface="+mn-ea"/>
                <a:cs typeface="+mn-cs"/>
              </a:rPr>
              <a:t>Nielssen</a:t>
            </a:r>
            <a:r>
              <a:rPr lang="en-US" sz="1100" b="0" i="0" kern="1200" dirty="0">
                <a:solidFill>
                  <a:schemeClr val="tx1"/>
                </a:solidFill>
                <a:effectLst/>
                <a:latin typeface="+mn-lt"/>
                <a:ea typeface="+mn-ea"/>
                <a:cs typeface="+mn-cs"/>
              </a:rPr>
              <a:t> O, et al. Meta-analysis of the Interval between the Onset and Management of Bipolar Disorder. </a:t>
            </a:r>
            <a:r>
              <a:rPr lang="en-US" sz="1100" b="0" i="1" kern="1200" dirty="0">
                <a:solidFill>
                  <a:schemeClr val="tx1"/>
                </a:solidFill>
                <a:effectLst/>
                <a:latin typeface="+mn-lt"/>
                <a:ea typeface="+mn-ea"/>
                <a:cs typeface="+mn-cs"/>
              </a:rPr>
              <a:t>The Canadian Journal of Psychiatry</a:t>
            </a:r>
            <a:r>
              <a:rPr lang="en-US" sz="1100" b="0" i="0" kern="1200" dirty="0">
                <a:solidFill>
                  <a:schemeClr val="tx1"/>
                </a:solidFill>
                <a:effectLst/>
                <a:latin typeface="+mn-lt"/>
                <a:ea typeface="+mn-ea"/>
                <a:cs typeface="+mn-cs"/>
              </a:rPr>
              <a:t>. 2017;62(4):247-258. doi:</a:t>
            </a:r>
            <a:r>
              <a:rPr lang="en-US" sz="1100" b="0" i="0" u="sng" kern="1200" dirty="0">
                <a:solidFill>
                  <a:schemeClr val="tx1"/>
                </a:solidFill>
                <a:effectLst/>
                <a:latin typeface="+mn-lt"/>
                <a:ea typeface="+mn-ea"/>
                <a:cs typeface="+mn-cs"/>
                <a:hlinkClick r:id="rId3"/>
              </a:rPr>
              <a:t>10.1177/0706743716656607</a:t>
            </a:r>
            <a:endParaRPr lang="nb-NO" sz="1100" b="0" i="0" u="sng" kern="1200" baseline="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sz="1100" kern="1200" baseline="0" dirty="0" err="1">
                <a:solidFill>
                  <a:schemeClr val="tx1"/>
                </a:solidFill>
                <a:effectLst/>
                <a:latin typeface="+mn-lt"/>
                <a:ea typeface="+mn-ea"/>
                <a:cs typeface="+mn-cs"/>
              </a:rPr>
              <a:t>V</a:t>
            </a:r>
            <a:r>
              <a:rPr lang="nb-NO" sz="1100" kern="1200" dirty="0" err="1">
                <a:solidFill>
                  <a:schemeClr val="tx1"/>
                </a:solidFill>
                <a:effectLst/>
                <a:latin typeface="+mn-lt"/>
                <a:ea typeface="+mn-ea"/>
                <a:cs typeface="+mn-cs"/>
              </a:rPr>
              <a:t>ieta</a:t>
            </a:r>
            <a:r>
              <a:rPr lang="nb-NO" sz="1100" kern="1200" dirty="0">
                <a:solidFill>
                  <a:schemeClr val="tx1"/>
                </a:solidFill>
                <a:effectLst/>
                <a:latin typeface="+mn-lt"/>
                <a:ea typeface="+mn-ea"/>
                <a:cs typeface="+mn-cs"/>
              </a:rPr>
              <a:t>, E., et al., </a:t>
            </a:r>
            <a:r>
              <a:rPr lang="nb-NO" sz="1100" i="1" kern="1200" dirty="0" err="1">
                <a:solidFill>
                  <a:schemeClr val="tx1"/>
                </a:solidFill>
                <a:effectLst/>
                <a:latin typeface="+mn-lt"/>
                <a:ea typeface="+mn-ea"/>
                <a:cs typeface="+mn-cs"/>
              </a:rPr>
              <a:t>Early</a:t>
            </a:r>
            <a:r>
              <a:rPr lang="nb-NO" sz="1100" i="1" kern="1200" dirty="0">
                <a:solidFill>
                  <a:schemeClr val="tx1"/>
                </a:solidFill>
                <a:effectLst/>
                <a:latin typeface="+mn-lt"/>
                <a:ea typeface="+mn-ea"/>
                <a:cs typeface="+mn-cs"/>
              </a:rPr>
              <a:t> </a:t>
            </a:r>
            <a:r>
              <a:rPr lang="nb-NO" sz="1100" i="1" kern="1200" dirty="0" err="1">
                <a:solidFill>
                  <a:schemeClr val="tx1"/>
                </a:solidFill>
                <a:effectLst/>
                <a:latin typeface="+mn-lt"/>
                <a:ea typeface="+mn-ea"/>
                <a:cs typeface="+mn-cs"/>
              </a:rPr>
              <a:t>Intervention</a:t>
            </a:r>
            <a:r>
              <a:rPr lang="nb-NO" sz="1100" i="1" kern="1200" dirty="0">
                <a:solidFill>
                  <a:schemeClr val="tx1"/>
                </a:solidFill>
                <a:effectLst/>
                <a:latin typeface="+mn-lt"/>
                <a:ea typeface="+mn-ea"/>
                <a:cs typeface="+mn-cs"/>
              </a:rPr>
              <a:t> in Bipolar </a:t>
            </a:r>
            <a:r>
              <a:rPr lang="nb-NO" sz="1100" i="1" kern="1200" dirty="0" err="1">
                <a:solidFill>
                  <a:schemeClr val="tx1"/>
                </a:solidFill>
                <a:effectLst/>
                <a:latin typeface="+mn-lt"/>
                <a:ea typeface="+mn-ea"/>
                <a:cs typeface="+mn-cs"/>
              </a:rPr>
              <a:t>Disorder</a:t>
            </a:r>
            <a:r>
              <a:rPr lang="nb-NO" sz="1100" i="1" kern="1200" dirty="0">
                <a:solidFill>
                  <a:schemeClr val="tx1"/>
                </a:solidFill>
                <a:effectLst/>
                <a:latin typeface="+mn-lt"/>
                <a:ea typeface="+mn-ea"/>
                <a:cs typeface="+mn-cs"/>
              </a:rPr>
              <a:t>.</a:t>
            </a:r>
            <a:r>
              <a:rPr lang="nb-NO" sz="1100" kern="1200" dirty="0">
                <a:solidFill>
                  <a:schemeClr val="tx1"/>
                </a:solidFill>
                <a:effectLst/>
                <a:latin typeface="+mn-lt"/>
                <a:ea typeface="+mn-ea"/>
                <a:cs typeface="+mn-cs"/>
              </a:rPr>
              <a:t> Am J </a:t>
            </a:r>
            <a:r>
              <a:rPr lang="nb-NO" sz="1100" kern="1200" dirty="0" err="1">
                <a:solidFill>
                  <a:schemeClr val="tx1"/>
                </a:solidFill>
                <a:effectLst/>
                <a:latin typeface="+mn-lt"/>
                <a:ea typeface="+mn-ea"/>
                <a:cs typeface="+mn-cs"/>
              </a:rPr>
              <a:t>Psychiatry</a:t>
            </a:r>
            <a:r>
              <a:rPr lang="nb-NO" sz="1100" kern="1200" dirty="0">
                <a:solidFill>
                  <a:schemeClr val="tx1"/>
                </a:solidFill>
                <a:effectLst/>
                <a:latin typeface="+mn-lt"/>
                <a:ea typeface="+mn-ea"/>
                <a:cs typeface="+mn-cs"/>
              </a:rPr>
              <a:t>, 2018. </a:t>
            </a:r>
            <a:r>
              <a:rPr lang="nb-NO" sz="1100" b="1" kern="1200" dirty="0">
                <a:solidFill>
                  <a:schemeClr val="tx1"/>
                </a:solidFill>
                <a:effectLst/>
                <a:latin typeface="+mn-lt"/>
                <a:ea typeface="+mn-ea"/>
                <a:cs typeface="+mn-cs"/>
              </a:rPr>
              <a:t>175</a:t>
            </a:r>
            <a:r>
              <a:rPr lang="nb-NO" sz="1100" kern="1200" dirty="0">
                <a:solidFill>
                  <a:schemeClr val="tx1"/>
                </a:solidFill>
                <a:effectLst/>
                <a:latin typeface="+mn-lt"/>
                <a:ea typeface="+mn-ea"/>
                <a:cs typeface="+mn-cs"/>
              </a:rPr>
              <a:t>(5): p. 411-426.</a:t>
            </a:r>
            <a:endParaRPr lang="nb-NO" sz="110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1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sz="1100" b="0" i="0" u="sng" kern="1200" baseline="0" noProof="0" dirty="0">
                <a:solidFill>
                  <a:schemeClr val="tx1"/>
                </a:solidFill>
                <a:effectLst/>
                <a:latin typeface="+mn-lt"/>
                <a:ea typeface="+mn-ea"/>
                <a:cs typeface="+mn-cs"/>
              </a:rPr>
              <a:t>Ressurs for videre lesing</a:t>
            </a:r>
            <a:r>
              <a:rPr lang="nb-NO" sz="1100" b="0" i="0" kern="1200" baseline="0" noProof="0" dirty="0">
                <a:solidFill>
                  <a:schemeClr val="tx1"/>
                </a:solidFill>
                <a:effectLst/>
                <a:latin typeface="+mn-lt"/>
                <a:ea typeface="+mn-ea"/>
                <a:cs typeface="+mn-cs"/>
              </a:rPr>
              <a:t>: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b-NO" sz="1100" b="0" i="0" kern="1200" baseline="0" noProof="0" dirty="0">
                <a:solidFill>
                  <a:schemeClr val="tx1"/>
                </a:solidFill>
                <a:effectLst/>
                <a:latin typeface="+mn-lt"/>
                <a:ea typeface="+mn-ea"/>
                <a:cs typeface="+mn-cs"/>
              </a:rPr>
              <a:t>Skjelstad (2021), kap. 2 og kap. 4.</a:t>
            </a:r>
            <a:r>
              <a:rPr lang="nb-NO" sz="1100" baseline="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100" baseline="0" dirty="0"/>
          </a:p>
          <a:p>
            <a:endParaRPr lang="nb-NO" sz="1100" dirty="0"/>
          </a:p>
          <a:p>
            <a:endParaRPr lang="nb-NO" sz="1100" dirty="0"/>
          </a:p>
        </p:txBody>
      </p:sp>
      <p:sp>
        <p:nvSpPr>
          <p:cNvPr id="4" name="Plassholder for lysbildenummer 3"/>
          <p:cNvSpPr>
            <a:spLocks noGrp="1"/>
          </p:cNvSpPr>
          <p:nvPr>
            <p:ph type="sldNum" sz="quarter" idx="10"/>
          </p:nvPr>
        </p:nvSpPr>
        <p:spPr/>
        <p:txBody>
          <a:bodyPr/>
          <a:lstStyle/>
          <a:p>
            <a:fld id="{E6B9617B-0E44-4381-B111-71228812115C}" type="slidenum">
              <a:rPr lang="nb-NO" smtClean="0"/>
              <a:t>9</a:t>
            </a:fld>
            <a:endParaRPr lang="nb-NO"/>
          </a:p>
        </p:txBody>
      </p:sp>
    </p:spTree>
    <p:extLst>
      <p:ext uri="{BB962C8B-B14F-4D97-AF65-F5344CB8AC3E}">
        <p14:creationId xmlns:p14="http://schemas.microsoft.com/office/powerpoint/2010/main" val="667697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72E71EA-8168-660E-39FB-6BE7744A8136}"/>
              </a:ext>
            </a:extLst>
          </p:cNvPr>
          <p:cNvSpPr>
            <a:spLocks noGrp="1"/>
          </p:cNvSpPr>
          <p:nvPr>
            <p:ph type="ctrTitle"/>
          </p:nvPr>
        </p:nvSpPr>
        <p:spPr>
          <a:xfrm>
            <a:off x="708917" y="2539251"/>
            <a:ext cx="10787757" cy="784830"/>
          </a:xfrm>
        </p:spPr>
        <p:txBody>
          <a:bodyPr anchor="t">
            <a:spAutoFit/>
          </a:bodyPr>
          <a:lstStyle>
            <a:lvl1pPr algn="ctr">
              <a:defRPr sz="5000"/>
            </a:lvl1pPr>
          </a:lstStyle>
          <a:p>
            <a:r>
              <a:rPr lang="nb-NO"/>
              <a:t>Klikk for å redigere tittelstil</a:t>
            </a:r>
            <a:endParaRPr lang="nb-NO" dirty="0"/>
          </a:p>
        </p:txBody>
      </p:sp>
      <p:sp>
        <p:nvSpPr>
          <p:cNvPr id="3" name="Undertittel 2">
            <a:extLst>
              <a:ext uri="{FF2B5EF4-FFF2-40B4-BE49-F238E27FC236}">
                <a16:creationId xmlns:a16="http://schemas.microsoft.com/office/drawing/2014/main" id="{47591051-CE28-551E-0CA9-6CA7FC440309}"/>
              </a:ext>
            </a:extLst>
          </p:cNvPr>
          <p:cNvSpPr>
            <a:spLocks noGrp="1"/>
          </p:cNvSpPr>
          <p:nvPr>
            <p:ph type="subTitle" idx="1"/>
          </p:nvPr>
        </p:nvSpPr>
        <p:spPr>
          <a:xfrm>
            <a:off x="708917" y="3602038"/>
            <a:ext cx="10787757" cy="507831"/>
          </a:xfrm>
        </p:spPr>
        <p:txBody>
          <a:bodyPr anchor="t">
            <a:spAutoFit/>
          </a:bodyPr>
          <a:lstStyle>
            <a:lvl1pPr marL="0" indent="0" algn="ctr">
              <a:buNone/>
              <a:defRPr sz="3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nb-NO" dirty="0"/>
          </a:p>
        </p:txBody>
      </p:sp>
      <p:sp>
        <p:nvSpPr>
          <p:cNvPr id="4" name="Plassholder for dato 3">
            <a:extLst>
              <a:ext uri="{FF2B5EF4-FFF2-40B4-BE49-F238E27FC236}">
                <a16:creationId xmlns:a16="http://schemas.microsoft.com/office/drawing/2014/main" id="{EA23440F-75BE-59B3-BF7A-B68DD94C9E67}"/>
              </a:ext>
            </a:extLst>
          </p:cNvPr>
          <p:cNvSpPr>
            <a:spLocks noGrp="1"/>
          </p:cNvSpPr>
          <p:nvPr>
            <p:ph type="dt" sz="half" idx="10"/>
          </p:nvPr>
        </p:nvSpPr>
        <p:spPr/>
        <p:txBody>
          <a:bodyPr/>
          <a:lstStyle/>
          <a:p>
            <a:fld id="{3FDDC4F2-2010-492D-9BA6-277C76EAF43D}" type="datetimeFigureOut">
              <a:rPr lang="nb-NO" smtClean="0"/>
              <a:t>27.08.2024</a:t>
            </a:fld>
            <a:endParaRPr lang="nb-NO"/>
          </a:p>
        </p:txBody>
      </p:sp>
      <p:sp>
        <p:nvSpPr>
          <p:cNvPr id="5" name="Plassholder for bunntekst 4">
            <a:extLst>
              <a:ext uri="{FF2B5EF4-FFF2-40B4-BE49-F238E27FC236}">
                <a16:creationId xmlns:a16="http://schemas.microsoft.com/office/drawing/2014/main" id="{27221DE7-D239-AF86-B123-33B63C688A16}"/>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A0D88F16-BC85-0B25-5BE4-954F83C8CB29}"/>
              </a:ext>
            </a:extLst>
          </p:cNvPr>
          <p:cNvSpPr>
            <a:spLocks noGrp="1"/>
          </p:cNvSpPr>
          <p:nvPr>
            <p:ph type="sldNum" sz="quarter" idx="12"/>
          </p:nvPr>
        </p:nvSpPr>
        <p:spPr/>
        <p:txBody>
          <a:bodyPr/>
          <a:lstStyle/>
          <a:p>
            <a:fld id="{8316FB66-61F4-4DE2-A100-0D3B106E6235}" type="slidenum">
              <a:rPr lang="nb-NO" smtClean="0"/>
              <a:t>‹#›</a:t>
            </a:fld>
            <a:endParaRPr lang="nb-NO"/>
          </a:p>
        </p:txBody>
      </p:sp>
    </p:spTree>
    <p:extLst>
      <p:ext uri="{BB962C8B-B14F-4D97-AF65-F5344CB8AC3E}">
        <p14:creationId xmlns:p14="http://schemas.microsoft.com/office/powerpoint/2010/main" val="1640268437"/>
      </p:ext>
    </p:extLst>
  </p:cSld>
  <p:clrMapOvr>
    <a:masterClrMapping/>
  </p:clrMapOvr>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B782E4E-20C6-3B3E-EB15-C57119F5B339}"/>
              </a:ext>
            </a:extLst>
          </p:cNvPr>
          <p:cNvSpPr>
            <a:spLocks noGrp="1"/>
          </p:cNvSpPr>
          <p:nvPr>
            <p:ph type="title"/>
          </p:nvPr>
        </p:nvSpPr>
        <p:spPr>
          <a:xfrm>
            <a:off x="695325" y="549275"/>
            <a:ext cx="10515600" cy="701731"/>
          </a:xfrm>
        </p:spPr>
        <p:txBody>
          <a:bodyPr>
            <a:spAutoFit/>
          </a:bodyPr>
          <a:lstStyle>
            <a:lvl1pPr>
              <a:defRPr>
                <a:latin typeface="+mj-lt"/>
              </a:defRPr>
            </a:lvl1pPr>
          </a:lstStyle>
          <a:p>
            <a:r>
              <a:rPr lang="nb-NO"/>
              <a:t>Klikk for å redigere tittelstil</a:t>
            </a:r>
            <a:endParaRPr lang="nb-NO" dirty="0"/>
          </a:p>
        </p:txBody>
      </p:sp>
      <p:sp>
        <p:nvSpPr>
          <p:cNvPr id="3" name="Plassholder for innhold 2">
            <a:extLst>
              <a:ext uri="{FF2B5EF4-FFF2-40B4-BE49-F238E27FC236}">
                <a16:creationId xmlns:a16="http://schemas.microsoft.com/office/drawing/2014/main" id="{A6F8FD8F-32B6-0D81-90E4-04D6EB70F3C9}"/>
              </a:ext>
            </a:extLst>
          </p:cNvPr>
          <p:cNvSpPr>
            <a:spLocks noGrp="1"/>
          </p:cNvSpPr>
          <p:nvPr>
            <p:ph idx="1"/>
          </p:nvPr>
        </p:nvSpPr>
        <p:spPr>
          <a:xfrm>
            <a:off x="695325" y="1458686"/>
            <a:ext cx="10801350" cy="4850039"/>
          </a:xfrm>
        </p:spPr>
        <p:txBody>
          <a:bodyPr/>
          <a:lstStyle>
            <a:lvl1pPr marL="230400" indent="-230400">
              <a:lnSpc>
                <a:spcPct val="100000"/>
              </a:lnSpc>
              <a:tabLst/>
              <a:defRPr>
                <a:latin typeface="+mn-lt"/>
              </a:defRPr>
            </a:lvl1pPr>
            <a:lvl2pPr marL="684000" indent="-230400">
              <a:lnSpc>
                <a:spcPct val="100000"/>
              </a:lnSpc>
              <a:tabLst/>
              <a:defRPr>
                <a:latin typeface="+mn-lt"/>
              </a:defRPr>
            </a:lvl2pPr>
            <a:lvl3pPr marL="1144800" indent="-230400">
              <a:lnSpc>
                <a:spcPct val="100000"/>
              </a:lnSpc>
              <a:tabLst/>
              <a:defRPr>
                <a:latin typeface="+mn-lt"/>
              </a:defRPr>
            </a:lvl3pPr>
            <a:lvl4pPr marL="1598400" indent="-230400">
              <a:lnSpc>
                <a:spcPct val="100000"/>
              </a:lnSpc>
              <a:tabLst/>
              <a:defRPr>
                <a:latin typeface="+mn-lt"/>
              </a:defRPr>
            </a:lvl4pPr>
            <a:lvl5pPr marL="2059200" indent="-230400">
              <a:lnSpc>
                <a:spcPct val="100000"/>
              </a:lnSpc>
              <a:tabLst/>
              <a:defRPr>
                <a:latin typeface="+mn-lt"/>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Plassholder for dato 3">
            <a:extLst>
              <a:ext uri="{FF2B5EF4-FFF2-40B4-BE49-F238E27FC236}">
                <a16:creationId xmlns:a16="http://schemas.microsoft.com/office/drawing/2014/main" id="{B485D520-2CEC-EBCC-9394-1D77CA8E4D4D}"/>
              </a:ext>
            </a:extLst>
          </p:cNvPr>
          <p:cNvSpPr>
            <a:spLocks noGrp="1"/>
          </p:cNvSpPr>
          <p:nvPr>
            <p:ph type="dt" sz="half" idx="10"/>
          </p:nvPr>
        </p:nvSpPr>
        <p:spPr/>
        <p:txBody>
          <a:bodyPr/>
          <a:lstStyle/>
          <a:p>
            <a:fld id="{3FDDC4F2-2010-492D-9BA6-277C76EAF43D}" type="datetimeFigureOut">
              <a:rPr lang="nb-NO" smtClean="0"/>
              <a:t>27.08.2024</a:t>
            </a:fld>
            <a:endParaRPr lang="nb-NO"/>
          </a:p>
        </p:txBody>
      </p:sp>
      <p:sp>
        <p:nvSpPr>
          <p:cNvPr id="5" name="Plassholder for bunntekst 4">
            <a:extLst>
              <a:ext uri="{FF2B5EF4-FFF2-40B4-BE49-F238E27FC236}">
                <a16:creationId xmlns:a16="http://schemas.microsoft.com/office/drawing/2014/main" id="{7295B8B1-5F15-A46B-67DF-FCE5B43BFE7B}"/>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3EA5C49C-8BE0-DB54-B514-A0E421498CA2}"/>
              </a:ext>
            </a:extLst>
          </p:cNvPr>
          <p:cNvSpPr>
            <a:spLocks noGrp="1"/>
          </p:cNvSpPr>
          <p:nvPr>
            <p:ph type="sldNum" sz="quarter" idx="12"/>
          </p:nvPr>
        </p:nvSpPr>
        <p:spPr/>
        <p:txBody>
          <a:bodyPr/>
          <a:lstStyle/>
          <a:p>
            <a:fld id="{8316FB66-61F4-4DE2-A100-0D3B106E6235}" type="slidenum">
              <a:rPr lang="nb-NO" smtClean="0"/>
              <a:t>‹#›</a:t>
            </a:fld>
            <a:endParaRPr lang="nb-NO"/>
          </a:p>
        </p:txBody>
      </p:sp>
    </p:spTree>
    <p:extLst>
      <p:ext uri="{BB962C8B-B14F-4D97-AF65-F5344CB8AC3E}">
        <p14:creationId xmlns:p14="http://schemas.microsoft.com/office/powerpoint/2010/main" val="173470420"/>
      </p:ext>
    </p:extLst>
  </p:cSld>
  <p:clrMapOvr>
    <a:masterClrMapping/>
  </p:clrMapOvr>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F372D077-485F-51B8-C2F2-A849D6DB385F}"/>
              </a:ext>
            </a:extLst>
          </p:cNvPr>
          <p:cNvSpPr>
            <a:spLocks noGrp="1"/>
          </p:cNvSpPr>
          <p:nvPr>
            <p:ph type="dt" sz="half" idx="10"/>
          </p:nvPr>
        </p:nvSpPr>
        <p:spPr/>
        <p:txBody>
          <a:bodyPr/>
          <a:lstStyle/>
          <a:p>
            <a:fld id="{3FDDC4F2-2010-492D-9BA6-277C76EAF43D}" type="datetimeFigureOut">
              <a:rPr lang="nb-NO" smtClean="0"/>
              <a:t>27.08.2024</a:t>
            </a:fld>
            <a:endParaRPr lang="nb-NO"/>
          </a:p>
        </p:txBody>
      </p:sp>
      <p:sp>
        <p:nvSpPr>
          <p:cNvPr id="3" name="Plassholder for bunntekst 2">
            <a:extLst>
              <a:ext uri="{FF2B5EF4-FFF2-40B4-BE49-F238E27FC236}">
                <a16:creationId xmlns:a16="http://schemas.microsoft.com/office/drawing/2014/main" id="{2A20D38E-FCBA-89D7-5CDA-6D3C87F1689E}"/>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BB43FF92-6591-419A-CA4D-385125EBDEB2}"/>
              </a:ext>
            </a:extLst>
          </p:cNvPr>
          <p:cNvSpPr>
            <a:spLocks noGrp="1"/>
          </p:cNvSpPr>
          <p:nvPr>
            <p:ph type="sldNum" sz="quarter" idx="12"/>
          </p:nvPr>
        </p:nvSpPr>
        <p:spPr/>
        <p:txBody>
          <a:bodyPr/>
          <a:lstStyle/>
          <a:p>
            <a:fld id="{8316FB66-61F4-4DE2-A100-0D3B106E6235}" type="slidenum">
              <a:rPr lang="nb-NO" smtClean="0"/>
              <a:t>‹#›</a:t>
            </a:fld>
            <a:endParaRPr lang="nb-NO"/>
          </a:p>
        </p:txBody>
      </p:sp>
    </p:spTree>
    <p:extLst>
      <p:ext uri="{BB962C8B-B14F-4D97-AF65-F5344CB8AC3E}">
        <p14:creationId xmlns:p14="http://schemas.microsoft.com/office/powerpoint/2010/main" val="26524615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ittel og innho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A6F8FD8F-32B6-0D81-90E4-04D6EB70F3C9}"/>
              </a:ext>
            </a:extLst>
          </p:cNvPr>
          <p:cNvSpPr>
            <a:spLocks noGrp="1"/>
          </p:cNvSpPr>
          <p:nvPr>
            <p:ph idx="1"/>
          </p:nvPr>
        </p:nvSpPr>
        <p:spPr>
          <a:xfrm>
            <a:off x="695325" y="549275"/>
            <a:ext cx="10801350" cy="4850039"/>
          </a:xfrm>
        </p:spPr>
        <p:txBody>
          <a:bodyPr anchor="t"/>
          <a:lstStyle>
            <a:lvl1pPr marL="0" indent="0">
              <a:lnSpc>
                <a:spcPct val="100000"/>
              </a:lnSpc>
              <a:buNone/>
              <a:tabLst/>
              <a:defRPr/>
            </a:lvl1pPr>
            <a:lvl2pPr marL="270000" indent="0">
              <a:lnSpc>
                <a:spcPct val="100000"/>
              </a:lnSpc>
              <a:buNone/>
              <a:tabLst/>
              <a:defRPr/>
            </a:lvl2pPr>
            <a:lvl3pPr marL="540000" indent="0">
              <a:lnSpc>
                <a:spcPct val="100000"/>
              </a:lnSpc>
              <a:buNone/>
              <a:tabLst/>
              <a:defRPr/>
            </a:lvl3pPr>
            <a:lvl4pPr marL="719137" indent="0">
              <a:lnSpc>
                <a:spcPct val="100000"/>
              </a:lnSpc>
              <a:buNone/>
              <a:tabLst/>
              <a:defRPr/>
            </a:lvl4pPr>
            <a:lvl5pPr marL="898525" indent="0">
              <a:lnSpc>
                <a:spcPct val="100000"/>
              </a:lnSpc>
              <a:buNone/>
              <a:tabLst/>
              <a:defRPr/>
            </a:lvl5pPr>
          </a:lstStyle>
          <a:p>
            <a:pPr lvl="0"/>
            <a:r>
              <a:rPr lang="nb-NO"/>
              <a:t>Klikk for å redigere tekststiler i malen</a:t>
            </a:r>
          </a:p>
        </p:txBody>
      </p:sp>
      <p:sp>
        <p:nvSpPr>
          <p:cNvPr id="4" name="Plassholder for dato 3">
            <a:extLst>
              <a:ext uri="{FF2B5EF4-FFF2-40B4-BE49-F238E27FC236}">
                <a16:creationId xmlns:a16="http://schemas.microsoft.com/office/drawing/2014/main" id="{B485D520-2CEC-EBCC-9394-1D77CA8E4D4D}"/>
              </a:ext>
            </a:extLst>
          </p:cNvPr>
          <p:cNvSpPr>
            <a:spLocks noGrp="1"/>
          </p:cNvSpPr>
          <p:nvPr>
            <p:ph type="dt" sz="half" idx="10"/>
          </p:nvPr>
        </p:nvSpPr>
        <p:spPr/>
        <p:txBody>
          <a:bodyPr/>
          <a:lstStyle/>
          <a:p>
            <a:fld id="{3FDDC4F2-2010-492D-9BA6-277C76EAF43D}" type="datetimeFigureOut">
              <a:rPr lang="nb-NO" smtClean="0"/>
              <a:t>27.08.2024</a:t>
            </a:fld>
            <a:endParaRPr lang="nb-NO"/>
          </a:p>
        </p:txBody>
      </p:sp>
      <p:sp>
        <p:nvSpPr>
          <p:cNvPr id="5" name="Plassholder for bunntekst 4">
            <a:extLst>
              <a:ext uri="{FF2B5EF4-FFF2-40B4-BE49-F238E27FC236}">
                <a16:creationId xmlns:a16="http://schemas.microsoft.com/office/drawing/2014/main" id="{7295B8B1-5F15-A46B-67DF-FCE5B43BFE7B}"/>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3EA5C49C-8BE0-DB54-B514-A0E421498CA2}"/>
              </a:ext>
            </a:extLst>
          </p:cNvPr>
          <p:cNvSpPr>
            <a:spLocks noGrp="1"/>
          </p:cNvSpPr>
          <p:nvPr>
            <p:ph type="sldNum" sz="quarter" idx="12"/>
          </p:nvPr>
        </p:nvSpPr>
        <p:spPr/>
        <p:txBody>
          <a:bodyPr/>
          <a:lstStyle/>
          <a:p>
            <a:fld id="{8316FB66-61F4-4DE2-A100-0D3B106E6235}" type="slidenum">
              <a:rPr lang="nb-NO" smtClean="0"/>
              <a:t>‹#›</a:t>
            </a:fld>
            <a:endParaRPr lang="nb-NO"/>
          </a:p>
        </p:txBody>
      </p:sp>
    </p:spTree>
    <p:extLst>
      <p:ext uri="{BB962C8B-B14F-4D97-AF65-F5344CB8AC3E}">
        <p14:creationId xmlns:p14="http://schemas.microsoft.com/office/powerpoint/2010/main" val="2793632688"/>
      </p:ext>
    </p:extLst>
  </p:cSld>
  <p:clrMapOvr>
    <a:masterClrMapping/>
  </p:clrMapOvr>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26B828C-667A-2B13-8511-E33CD7FCC6CE}"/>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F0FF130D-7310-4E41-72A9-6B33710E1077}"/>
              </a:ext>
            </a:extLst>
          </p:cNvPr>
          <p:cNvSpPr>
            <a:spLocks noGrp="1"/>
          </p:cNvSpPr>
          <p:nvPr>
            <p:ph type="dt" sz="half" idx="10"/>
          </p:nvPr>
        </p:nvSpPr>
        <p:spPr/>
        <p:txBody>
          <a:bodyPr/>
          <a:lstStyle/>
          <a:p>
            <a:fld id="{3FDDC4F2-2010-492D-9BA6-277C76EAF43D}" type="datetimeFigureOut">
              <a:rPr lang="nb-NO" smtClean="0"/>
              <a:t>27.08.2024</a:t>
            </a:fld>
            <a:endParaRPr lang="nb-NO"/>
          </a:p>
        </p:txBody>
      </p:sp>
      <p:sp>
        <p:nvSpPr>
          <p:cNvPr id="4" name="Plassholder for bunntekst 3">
            <a:extLst>
              <a:ext uri="{FF2B5EF4-FFF2-40B4-BE49-F238E27FC236}">
                <a16:creationId xmlns:a16="http://schemas.microsoft.com/office/drawing/2014/main" id="{3DF81875-1D92-BACC-D2B6-A79607DF495F}"/>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E551865E-5970-15E9-F084-9F6A684852E9}"/>
              </a:ext>
            </a:extLst>
          </p:cNvPr>
          <p:cNvSpPr>
            <a:spLocks noGrp="1"/>
          </p:cNvSpPr>
          <p:nvPr>
            <p:ph type="sldNum" sz="quarter" idx="12"/>
          </p:nvPr>
        </p:nvSpPr>
        <p:spPr/>
        <p:txBody>
          <a:bodyPr/>
          <a:lstStyle/>
          <a:p>
            <a:fld id="{8316FB66-61F4-4DE2-A100-0D3B106E6235}" type="slidenum">
              <a:rPr lang="nb-NO" smtClean="0"/>
              <a:t>‹#›</a:t>
            </a:fld>
            <a:endParaRPr lang="nb-NO"/>
          </a:p>
        </p:txBody>
      </p:sp>
    </p:spTree>
    <p:extLst>
      <p:ext uri="{BB962C8B-B14F-4D97-AF65-F5344CB8AC3E}">
        <p14:creationId xmlns:p14="http://schemas.microsoft.com/office/powerpoint/2010/main" val="250263602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6ECC6684-877A-9278-8088-E8E973FC6EC7}"/>
              </a:ext>
            </a:extLst>
          </p:cNvPr>
          <p:cNvSpPr>
            <a:spLocks noGrp="1"/>
          </p:cNvSpPr>
          <p:nvPr>
            <p:ph type="title"/>
          </p:nvPr>
        </p:nvSpPr>
        <p:spPr>
          <a:xfrm>
            <a:off x="695325" y="549275"/>
            <a:ext cx="10801350" cy="701731"/>
          </a:xfrm>
          <a:prstGeom prst="rect">
            <a:avLst/>
          </a:prstGeom>
        </p:spPr>
        <p:txBody>
          <a:bodyPr vert="horz" lIns="91440" tIns="45720" rIns="91440" bIns="45720" rtlCol="0" anchor="t">
            <a:spAutoFit/>
          </a:bodyPr>
          <a:lstStyle/>
          <a:p>
            <a:r>
              <a:rPr lang="nb-NO" dirty="0"/>
              <a:t>Klikk for å redigere tittelstil</a:t>
            </a:r>
          </a:p>
        </p:txBody>
      </p:sp>
      <p:sp>
        <p:nvSpPr>
          <p:cNvPr id="3" name="Plassholder for tekst 2">
            <a:extLst>
              <a:ext uri="{FF2B5EF4-FFF2-40B4-BE49-F238E27FC236}">
                <a16:creationId xmlns:a16="http://schemas.microsoft.com/office/drawing/2014/main" id="{6EB5C898-E3CE-C9F8-A6EA-5E6823139091}"/>
              </a:ext>
            </a:extLst>
          </p:cNvPr>
          <p:cNvSpPr>
            <a:spLocks noGrp="1"/>
          </p:cNvSpPr>
          <p:nvPr>
            <p:ph type="body" idx="1"/>
          </p:nvPr>
        </p:nvSpPr>
        <p:spPr>
          <a:xfrm>
            <a:off x="695325" y="1825625"/>
            <a:ext cx="10801350" cy="4483100"/>
          </a:xfrm>
          <a:prstGeom prst="rect">
            <a:avLst/>
          </a:prstGeom>
        </p:spPr>
        <p:txBody>
          <a:bodyPr vert="horz" lIns="91440" tIns="45720" rIns="91440" bIns="45720" rtlCol="0" anchor="b">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a:extLst>
              <a:ext uri="{FF2B5EF4-FFF2-40B4-BE49-F238E27FC236}">
                <a16:creationId xmlns:a16="http://schemas.microsoft.com/office/drawing/2014/main" id="{3624C128-FDA5-92FB-C6B5-A0C5050B9374}"/>
              </a:ext>
            </a:extLst>
          </p:cNvPr>
          <p:cNvSpPr>
            <a:spLocks noGrp="1"/>
          </p:cNvSpPr>
          <p:nvPr>
            <p:ph type="dt" sz="half" idx="2"/>
          </p:nvPr>
        </p:nvSpPr>
        <p:spPr>
          <a:xfrm>
            <a:off x="695325" y="6356350"/>
            <a:ext cx="2886075" cy="365125"/>
          </a:xfrm>
          <a:prstGeom prst="rect">
            <a:avLst/>
          </a:prstGeom>
        </p:spPr>
        <p:txBody>
          <a:bodyPr vert="horz" lIns="91440" tIns="45720" rIns="91440" bIns="45720" rtlCol="0" anchor="ctr"/>
          <a:lstStyle>
            <a:lvl1pPr algn="l">
              <a:defRPr sz="1200" b="0" i="0">
                <a:solidFill>
                  <a:srgbClr val="003087"/>
                </a:solidFill>
                <a:latin typeface="Calibri Light" panose="020F0302020204030204" pitchFamily="34" charset="0"/>
                <a:cs typeface="Calibri Light" panose="020F0302020204030204" pitchFamily="34" charset="0"/>
              </a:defRPr>
            </a:lvl1pPr>
          </a:lstStyle>
          <a:p>
            <a:fld id="{3FDDC4F2-2010-492D-9BA6-277C76EAF43D}" type="datetimeFigureOut">
              <a:rPr lang="nb-NO" smtClean="0"/>
              <a:t>27.08.2024</a:t>
            </a:fld>
            <a:endParaRPr lang="nb-NO"/>
          </a:p>
        </p:txBody>
      </p:sp>
      <p:sp>
        <p:nvSpPr>
          <p:cNvPr id="5" name="Plassholder for bunntekst 4">
            <a:extLst>
              <a:ext uri="{FF2B5EF4-FFF2-40B4-BE49-F238E27FC236}">
                <a16:creationId xmlns:a16="http://schemas.microsoft.com/office/drawing/2014/main" id="{2EA12348-7B39-A9C6-4634-187F2982537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rgbClr val="003087"/>
                </a:solidFill>
                <a:latin typeface="Calibri Light" panose="020F0302020204030204" pitchFamily="34" charset="0"/>
                <a:cs typeface="Calibri Light" panose="020F0302020204030204" pitchFamily="34" charset="0"/>
              </a:defRPr>
            </a:lvl1pPr>
          </a:lstStyle>
          <a:p>
            <a:endParaRPr lang="nb-NO"/>
          </a:p>
        </p:txBody>
      </p:sp>
      <p:sp>
        <p:nvSpPr>
          <p:cNvPr id="6" name="Plassholder for lysbildenummer 5">
            <a:extLst>
              <a:ext uri="{FF2B5EF4-FFF2-40B4-BE49-F238E27FC236}">
                <a16:creationId xmlns:a16="http://schemas.microsoft.com/office/drawing/2014/main" id="{B7E4A3F7-3796-5872-9716-D7A5562B0E65}"/>
              </a:ext>
            </a:extLst>
          </p:cNvPr>
          <p:cNvSpPr>
            <a:spLocks noGrp="1"/>
          </p:cNvSpPr>
          <p:nvPr>
            <p:ph type="sldNum" sz="quarter" idx="4"/>
          </p:nvPr>
        </p:nvSpPr>
        <p:spPr>
          <a:xfrm>
            <a:off x="8610599" y="6356350"/>
            <a:ext cx="2886075" cy="365125"/>
          </a:xfrm>
          <a:prstGeom prst="rect">
            <a:avLst/>
          </a:prstGeom>
        </p:spPr>
        <p:txBody>
          <a:bodyPr vert="horz" lIns="91440" tIns="45720" rIns="91440" bIns="45720" rtlCol="0" anchor="ctr"/>
          <a:lstStyle>
            <a:lvl1pPr algn="r">
              <a:defRPr sz="1200" b="0" i="0">
                <a:solidFill>
                  <a:srgbClr val="003087"/>
                </a:solidFill>
                <a:latin typeface="Calibri Light" panose="020F0302020204030204" pitchFamily="34" charset="0"/>
                <a:cs typeface="Calibri Light" panose="020F0302020204030204" pitchFamily="34" charset="0"/>
              </a:defRPr>
            </a:lvl1pPr>
          </a:lstStyle>
          <a:p>
            <a:fld id="{8316FB66-61F4-4DE2-A100-0D3B106E6235}" type="slidenum">
              <a:rPr lang="nb-NO" smtClean="0"/>
              <a:t>‹#›</a:t>
            </a:fld>
            <a:endParaRPr lang="nb-NO"/>
          </a:p>
        </p:txBody>
      </p:sp>
    </p:spTree>
    <p:extLst>
      <p:ext uri="{BB962C8B-B14F-4D97-AF65-F5344CB8AC3E}">
        <p14:creationId xmlns:p14="http://schemas.microsoft.com/office/powerpoint/2010/main" val="317046465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8" r:id="rId5"/>
  </p:sldLayoutIdLst>
  <p:txStyles>
    <p:titleStyle>
      <a:lvl1pPr algn="l" defTabSz="914400" rtl="0" eaLnBrk="1" latinLnBrk="0" hangingPunct="1">
        <a:lnSpc>
          <a:spcPct val="90000"/>
        </a:lnSpc>
        <a:spcBef>
          <a:spcPct val="0"/>
        </a:spcBef>
        <a:buNone/>
        <a:defRPr sz="4400" b="0" i="0" kern="1200">
          <a:solidFill>
            <a:srgbClr val="003087"/>
          </a:solidFill>
          <a:latin typeface="Calibri Light" panose="020F0302020204030204" pitchFamily="34" charset="0"/>
          <a:ea typeface="+mj-ea"/>
          <a:cs typeface="Calibri Light" panose="020F0302020204030204" pitchFamily="34" charset="0"/>
        </a:defRPr>
      </a:lvl1pPr>
    </p:titleStyle>
    <p:bodyStyle>
      <a:lvl1pPr marL="230400" indent="-230400" algn="l" defTabSz="914400" rtl="0" eaLnBrk="1" latinLnBrk="0" hangingPunct="1">
        <a:lnSpc>
          <a:spcPct val="100000"/>
        </a:lnSpc>
        <a:spcBef>
          <a:spcPts val="1000"/>
        </a:spcBef>
        <a:buFont typeface="Arial" panose="020B0604020202020204" pitchFamily="34" charset="0"/>
        <a:buChar char="•"/>
        <a:tabLst/>
        <a:defRPr sz="2800" b="0" i="0" kern="1200">
          <a:solidFill>
            <a:srgbClr val="003087"/>
          </a:solidFill>
          <a:latin typeface="Calibri Light" panose="020F0302020204030204" pitchFamily="34" charset="0"/>
          <a:ea typeface="+mn-ea"/>
          <a:cs typeface="Calibri Light" panose="020F0302020204030204" pitchFamily="34" charset="0"/>
        </a:defRPr>
      </a:lvl1pPr>
      <a:lvl2pPr marL="684000" indent="-230400" algn="l" defTabSz="914400" rtl="0" eaLnBrk="1" latinLnBrk="0" hangingPunct="1">
        <a:lnSpc>
          <a:spcPct val="100000"/>
        </a:lnSpc>
        <a:spcBef>
          <a:spcPts val="500"/>
        </a:spcBef>
        <a:buFont typeface="Arial" panose="020B0604020202020204" pitchFamily="34" charset="0"/>
        <a:buChar char="•"/>
        <a:tabLst/>
        <a:defRPr sz="2400" b="0" i="0" kern="1200">
          <a:solidFill>
            <a:srgbClr val="003087"/>
          </a:solidFill>
          <a:latin typeface="Calibri Light" panose="020F0302020204030204" pitchFamily="34" charset="0"/>
          <a:ea typeface="+mn-ea"/>
          <a:cs typeface="Calibri Light" panose="020F0302020204030204" pitchFamily="34" charset="0"/>
        </a:defRPr>
      </a:lvl2pPr>
      <a:lvl3pPr marL="1144800" indent="-230400" algn="l" defTabSz="914400" rtl="0" eaLnBrk="1" latinLnBrk="0" hangingPunct="1">
        <a:lnSpc>
          <a:spcPct val="100000"/>
        </a:lnSpc>
        <a:spcBef>
          <a:spcPts val="500"/>
        </a:spcBef>
        <a:buFont typeface="Arial" panose="020B0604020202020204" pitchFamily="34" charset="0"/>
        <a:buChar char="•"/>
        <a:tabLst/>
        <a:defRPr sz="2000" b="0" i="0" kern="1200">
          <a:solidFill>
            <a:srgbClr val="003087"/>
          </a:solidFill>
          <a:latin typeface="Calibri Light" panose="020F0302020204030204" pitchFamily="34" charset="0"/>
          <a:ea typeface="+mn-ea"/>
          <a:cs typeface="Calibri Light" panose="020F0302020204030204" pitchFamily="34" charset="0"/>
        </a:defRPr>
      </a:lvl3pPr>
      <a:lvl4pPr marL="1598400" indent="-230400" algn="l" defTabSz="914400" rtl="0" eaLnBrk="1" latinLnBrk="0" hangingPunct="1">
        <a:lnSpc>
          <a:spcPct val="100000"/>
        </a:lnSpc>
        <a:spcBef>
          <a:spcPts val="500"/>
        </a:spcBef>
        <a:buFont typeface="Arial" panose="020B0604020202020204" pitchFamily="34" charset="0"/>
        <a:buChar char="•"/>
        <a:tabLst/>
        <a:defRPr sz="1800" b="0" i="0" kern="1200">
          <a:solidFill>
            <a:srgbClr val="003087"/>
          </a:solidFill>
          <a:latin typeface="Calibri Light" panose="020F0302020204030204" pitchFamily="34" charset="0"/>
          <a:ea typeface="+mn-ea"/>
          <a:cs typeface="Calibri Light" panose="020F0302020204030204" pitchFamily="34" charset="0"/>
        </a:defRPr>
      </a:lvl4pPr>
      <a:lvl5pPr marL="2059200" indent="-230400" algn="l" defTabSz="914400" rtl="0" eaLnBrk="1" latinLnBrk="0" hangingPunct="1">
        <a:lnSpc>
          <a:spcPct val="100000"/>
        </a:lnSpc>
        <a:spcBef>
          <a:spcPts val="500"/>
        </a:spcBef>
        <a:buFont typeface="Arial" panose="020B0604020202020204" pitchFamily="34" charset="0"/>
        <a:buChar char="•"/>
        <a:tabLst/>
        <a:defRPr sz="1800" b="0" i="0" kern="1200">
          <a:solidFill>
            <a:srgbClr val="003087"/>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5" pos="438">
          <p15:clr>
            <a:srgbClr val="F26B43"/>
          </p15:clr>
        </p15:guide>
        <p15:guide id="6" pos="7242">
          <p15:clr>
            <a:srgbClr val="F26B43"/>
          </p15:clr>
        </p15:guide>
        <p15:guide id="7" orient="horz" pos="346">
          <p15:clr>
            <a:srgbClr val="F26B43"/>
          </p15:clr>
        </p15:guide>
        <p15:guide id="8" orient="horz" pos="3974">
          <p15:clr>
            <a:srgbClr val="F26B43"/>
          </p15:clr>
        </p15:guide>
        <p15:guide id="9" orient="horz" pos="2160" userDrawn="1">
          <p15:clr>
            <a:srgbClr val="F26B43"/>
          </p15:clr>
        </p15:guide>
        <p15:guide id="10"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1.sv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google.com/search?q=living+with+the+a+black+dog&amp;oq=living+with+the+a+black+dog&amp;aqs=edge..69i57j0i22i30l8.14054j0j4&amp;sourceid=chrome&amp;ie=UTF-8&amp;safe=active&amp;ssui=on"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hyperlink" Target="https://www.youtube.com/watch?v=ve66dbBjnsQ"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vestreviken.no/om-oss/nyheter/livet-med-bipolar-lidelse"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2.xml"/><Relationship Id="rId1" Type="http://schemas.openxmlformats.org/officeDocument/2006/relationships/slideLayout" Target="../slideLayouts/slideLayout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2021333" y="549275"/>
            <a:ext cx="8149333" cy="1290853"/>
          </a:xfrm>
        </p:spPr>
        <p:txBody>
          <a:bodyPr anchor="t">
            <a:normAutofit fontScale="90000"/>
          </a:bodyPr>
          <a:lstStyle/>
          <a:p>
            <a:r>
              <a:rPr lang="nb-NO" sz="5000" dirty="0"/>
              <a:t>Kurs for pårørende til personer med bipolar lidelse</a:t>
            </a:r>
          </a:p>
        </p:txBody>
      </p:sp>
      <p:sp>
        <p:nvSpPr>
          <p:cNvPr id="4" name="Ellipse 3">
            <a:extLst>
              <a:ext uri="{FF2B5EF4-FFF2-40B4-BE49-F238E27FC236}">
                <a16:creationId xmlns:a16="http://schemas.microsoft.com/office/drawing/2014/main" id="{C6D62504-88C9-CE7D-CCCF-159E434A8D77}"/>
              </a:ext>
            </a:extLst>
          </p:cNvPr>
          <p:cNvSpPr/>
          <p:nvPr/>
        </p:nvSpPr>
        <p:spPr>
          <a:xfrm>
            <a:off x="11119338" y="5767753"/>
            <a:ext cx="685800" cy="685800"/>
          </a:xfrm>
          <a:prstGeom prst="ellipse">
            <a:avLst/>
          </a:prstGeom>
          <a:solidFill>
            <a:schemeClr val="bg2"/>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sz="3500" dirty="0">
                <a:solidFill>
                  <a:schemeClr val="tx1"/>
                </a:solidFill>
                <a:latin typeface="Calibri Light" panose="020F0302020204030204" pitchFamily="34" charset="0"/>
                <a:cs typeface="Calibri Light" panose="020F0302020204030204" pitchFamily="34" charset="0"/>
              </a:rPr>
              <a:t>1</a:t>
            </a:r>
          </a:p>
        </p:txBody>
      </p:sp>
      <p:pic>
        <p:nvPicPr>
          <p:cNvPr id="5" name="Bilde 4" descr="Et bilde som inneholder tegnefilm, illustrasjon, clip art&#10;&#10;Automatisk generert beskrivelse">
            <a:extLst>
              <a:ext uri="{FF2B5EF4-FFF2-40B4-BE49-F238E27FC236}">
                <a16:creationId xmlns:a16="http://schemas.microsoft.com/office/drawing/2014/main" id="{39B799A9-90A5-DAFC-07CD-9ECE2438B7B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20865" y="1202265"/>
            <a:ext cx="6222389" cy="6222389"/>
          </a:xfrm>
          <a:prstGeom prst="rect">
            <a:avLst/>
          </a:prstGeom>
        </p:spPr>
      </p:pic>
    </p:spTree>
    <p:extLst>
      <p:ext uri="{BB962C8B-B14F-4D97-AF65-F5344CB8AC3E}">
        <p14:creationId xmlns:p14="http://schemas.microsoft.com/office/powerpoint/2010/main" val="4138977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Bilde 15">
            <a:extLst>
              <a:ext uri="{FF2B5EF4-FFF2-40B4-BE49-F238E27FC236}">
                <a16:creationId xmlns:a16="http://schemas.microsoft.com/office/drawing/2014/main" id="{0F8DDE38-158F-0766-F424-DB9B3430701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23796" y="266700"/>
            <a:ext cx="11839603" cy="6659777"/>
          </a:xfrm>
          <a:prstGeom prst="rect">
            <a:avLst/>
          </a:prstGeom>
        </p:spPr>
      </p:pic>
      <p:sp>
        <p:nvSpPr>
          <p:cNvPr id="17" name="Tittel 1">
            <a:extLst>
              <a:ext uri="{FF2B5EF4-FFF2-40B4-BE49-F238E27FC236}">
                <a16:creationId xmlns:a16="http://schemas.microsoft.com/office/drawing/2014/main" id="{0F6766C9-A944-2DC8-262B-70C83795DBE7}"/>
              </a:ext>
            </a:extLst>
          </p:cNvPr>
          <p:cNvSpPr>
            <a:spLocks noGrp="1"/>
          </p:cNvSpPr>
          <p:nvPr>
            <p:ph type="title" idx="4294967295"/>
          </p:nvPr>
        </p:nvSpPr>
        <p:spPr>
          <a:xfrm>
            <a:off x="695325" y="549275"/>
            <a:ext cx="10764837" cy="1546225"/>
          </a:xfrm>
        </p:spPr>
        <p:txBody>
          <a:bodyPr anchor="t"/>
          <a:lstStyle/>
          <a:p>
            <a:r>
              <a:rPr lang="nb-NO" dirty="0">
                <a:latin typeface="+mj-lt"/>
              </a:rPr>
              <a:t>Sårbarhets- /stress modellen</a:t>
            </a:r>
          </a:p>
        </p:txBody>
      </p:sp>
    </p:spTree>
    <p:extLst>
      <p:ext uri="{BB962C8B-B14F-4D97-AF65-F5344CB8AC3E}">
        <p14:creationId xmlns:p14="http://schemas.microsoft.com/office/powerpoint/2010/main" val="195277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11" name="Rectangle 15"/>
          <p:cNvSpPr>
            <a:spLocks noGrp="1" noChangeArrowheads="1"/>
          </p:cNvSpPr>
          <p:nvPr>
            <p:ph type="title"/>
          </p:nvPr>
        </p:nvSpPr>
        <p:spPr/>
        <p:txBody>
          <a:bodyPr anchor="t">
            <a:noAutofit/>
          </a:bodyPr>
          <a:lstStyle/>
          <a:p>
            <a:r>
              <a:rPr lang="nb-NO" altLang="nb-NO" dirty="0"/>
              <a:t>«Bi-polar» betyr to poler</a:t>
            </a:r>
          </a:p>
        </p:txBody>
      </p:sp>
      <p:sp>
        <p:nvSpPr>
          <p:cNvPr id="80899" name="Rectangle 3"/>
          <p:cNvSpPr>
            <a:spLocks noGrp="1" noChangeArrowheads="1"/>
          </p:cNvSpPr>
          <p:nvPr>
            <p:ph idx="1"/>
          </p:nvPr>
        </p:nvSpPr>
        <p:spPr>
          <a:xfrm>
            <a:off x="695325" y="1371600"/>
            <a:ext cx="5262563" cy="3605938"/>
          </a:xfrm>
        </p:spPr>
        <p:txBody>
          <a:bodyPr>
            <a:noAutofit/>
          </a:bodyPr>
          <a:lstStyle/>
          <a:p>
            <a:pPr marL="0" indent="0">
              <a:buNone/>
            </a:pPr>
            <a:r>
              <a:rPr lang="nb-NO" altLang="nb-NO" dirty="0">
                <a:latin typeface="+mj-lt"/>
                <a:ea typeface="Cambria" panose="02040503050406030204" pitchFamily="18" charset="0"/>
                <a:cs typeface="Calibri" panose="020F0502020204030204" pitchFamily="34" charset="0"/>
              </a:rPr>
              <a:t>Stemningsleiet svinger mellom perioder med normalt stemningsleie og de to polene</a:t>
            </a:r>
            <a:br>
              <a:rPr lang="nb-NO" altLang="nb-NO" b="1" dirty="0">
                <a:latin typeface="+mj-lt"/>
                <a:ea typeface="Cambria" panose="02040503050406030204" pitchFamily="18" charset="0"/>
              </a:rPr>
            </a:br>
            <a:endParaRPr lang="nb-NO" altLang="nb-NO" b="1" dirty="0">
              <a:latin typeface="+mj-lt"/>
              <a:ea typeface="Cambria" panose="02040503050406030204" pitchFamily="18" charset="0"/>
            </a:endParaRPr>
          </a:p>
        </p:txBody>
      </p:sp>
      <p:sp>
        <p:nvSpPr>
          <p:cNvPr id="80902" name="Line 6"/>
          <p:cNvSpPr>
            <a:spLocks noChangeShapeType="1"/>
          </p:cNvSpPr>
          <p:nvPr/>
        </p:nvSpPr>
        <p:spPr bwMode="auto">
          <a:xfrm>
            <a:off x="4800600" y="5334000"/>
            <a:ext cx="0" cy="15240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nb-NO"/>
          </a:p>
        </p:txBody>
      </p:sp>
      <p:sp>
        <p:nvSpPr>
          <p:cNvPr id="80903" name="AutoShape 7"/>
          <p:cNvSpPr>
            <a:spLocks/>
          </p:cNvSpPr>
          <p:nvPr/>
        </p:nvSpPr>
        <p:spPr bwMode="auto">
          <a:xfrm>
            <a:off x="3170238" y="4075113"/>
            <a:ext cx="914400" cy="609600"/>
          </a:xfrm>
          <a:prstGeom prst="borderCallout1">
            <a:avLst>
              <a:gd name="adj1" fmla="val 18750"/>
              <a:gd name="adj2" fmla="val -8333"/>
              <a:gd name="adj3" fmla="val 207292"/>
              <a:gd name="adj4" fmla="val -11250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0" hangingPunct="0">
              <a:spcBef>
                <a:spcPct val="50000"/>
              </a:spcBef>
            </a:pPr>
            <a:endParaRPr lang="nb-NO" altLang="nb-NO">
              <a:latin typeface="Arial" charset="0"/>
            </a:endParaRPr>
          </a:p>
        </p:txBody>
      </p:sp>
      <p:pic>
        <p:nvPicPr>
          <p:cNvPr id="4" name="Bilde 3">
            <a:extLst>
              <a:ext uri="{FF2B5EF4-FFF2-40B4-BE49-F238E27FC236}">
                <a16:creationId xmlns:a16="http://schemas.microsoft.com/office/drawing/2014/main" id="{0D5E5F6F-2AC3-F0CE-73E6-A53AE591482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381982" y="419599"/>
            <a:ext cx="10402156" cy="6018801"/>
          </a:xfrm>
          <a:prstGeom prst="rect">
            <a:avLst/>
          </a:prstGeom>
        </p:spPr>
      </p:pic>
    </p:spTree>
    <p:extLst>
      <p:ext uri="{BB962C8B-B14F-4D97-AF65-F5344CB8AC3E}">
        <p14:creationId xmlns:p14="http://schemas.microsoft.com/office/powerpoint/2010/main" val="3121209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0899">
                                            <p:txEl>
                                              <p:pRg st="0" end="0"/>
                                            </p:txEl>
                                          </p:spTgt>
                                        </p:tgtEl>
                                        <p:attrNameLst>
                                          <p:attrName>style.visibility</p:attrName>
                                        </p:attrNameLst>
                                      </p:cBhvr>
                                      <p:to>
                                        <p:strVal val="visible"/>
                                      </p:to>
                                    </p:set>
                                    <p:animEffect transition="in" filter="fade">
                                      <p:cBhvr>
                                        <p:cTn id="7" dur="500"/>
                                        <p:tgtEl>
                                          <p:spTgt spid="80899">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9" grpId="0"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E4BB0623-4A6F-0028-5BEB-C48F07022C6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65919" y="666333"/>
            <a:ext cx="11460161" cy="6446341"/>
          </a:xfrm>
          <a:prstGeom prst="rect">
            <a:avLst/>
          </a:prstGeom>
        </p:spPr>
      </p:pic>
      <p:sp>
        <p:nvSpPr>
          <p:cNvPr id="2" name="Tittel 1">
            <a:extLst>
              <a:ext uri="{FF2B5EF4-FFF2-40B4-BE49-F238E27FC236}">
                <a16:creationId xmlns:a16="http://schemas.microsoft.com/office/drawing/2014/main" id="{FD6BDC3C-50B4-6EE1-6558-FF92F2B69164}"/>
              </a:ext>
            </a:extLst>
          </p:cNvPr>
          <p:cNvSpPr txBox="1">
            <a:spLocks/>
          </p:cNvSpPr>
          <p:nvPr/>
        </p:nvSpPr>
        <p:spPr>
          <a:xfrm>
            <a:off x="731838" y="549275"/>
            <a:ext cx="8229600" cy="114300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b="0" i="0" kern="1200">
                <a:solidFill>
                  <a:srgbClr val="003087"/>
                </a:solidFill>
                <a:latin typeface="Calibri Light" panose="020F0302020204030204" pitchFamily="34" charset="0"/>
                <a:ea typeface="+mj-ea"/>
                <a:cs typeface="Calibri Light" panose="020F0302020204030204" pitchFamily="34" charset="0"/>
              </a:defRPr>
            </a:lvl1pPr>
          </a:lstStyle>
          <a:p>
            <a:r>
              <a:rPr lang="nb-NO" altLang="nb-NO"/>
              <a:t>Hva er hypomani og mani?</a:t>
            </a:r>
            <a:endParaRPr lang="nb-NO" altLang="nb-NO" dirty="0"/>
          </a:p>
        </p:txBody>
      </p:sp>
      <p:sp>
        <p:nvSpPr>
          <p:cNvPr id="12" name="Plassholder for innhold 2">
            <a:extLst>
              <a:ext uri="{FF2B5EF4-FFF2-40B4-BE49-F238E27FC236}">
                <a16:creationId xmlns:a16="http://schemas.microsoft.com/office/drawing/2014/main" id="{A01FCCE7-DC7D-901C-7C4C-9ACF54BA5615}"/>
              </a:ext>
            </a:extLst>
          </p:cNvPr>
          <p:cNvSpPr>
            <a:spLocks noGrp="1"/>
          </p:cNvSpPr>
          <p:nvPr>
            <p:ph idx="1"/>
          </p:nvPr>
        </p:nvSpPr>
        <p:spPr>
          <a:xfrm>
            <a:off x="3243262" y="1809333"/>
            <a:ext cx="5450680" cy="4850039"/>
          </a:xfrm>
        </p:spPr>
        <p:txBody>
          <a:bodyPr anchor="ctr"/>
          <a:lstStyle/>
          <a:p>
            <a:pPr marL="0" indent="0" algn="ctr">
              <a:buNone/>
            </a:pPr>
            <a:endParaRPr lang="nb-NO" altLang="nb-NO" i="1" dirty="0">
              <a:cs typeface="Arial" panose="020B0604020202020204" pitchFamily="34" charset="0"/>
            </a:endParaRPr>
          </a:p>
          <a:p>
            <a:pPr marL="0" indent="0" algn="ctr">
              <a:buNone/>
            </a:pPr>
            <a:r>
              <a:rPr lang="nb-NO" altLang="nb-NO" i="1" dirty="0">
                <a:cs typeface="Arial" panose="020B0604020202020204" pitchFamily="34" charset="0"/>
              </a:rPr>
              <a:t>Perioder med unormalt hevet eller irritabelt stemningsleie, </a:t>
            </a:r>
            <a:r>
              <a:rPr lang="nb-NO" altLang="nb-NO" i="1" u="sng" dirty="0">
                <a:cs typeface="Arial" panose="020B0604020202020204" pitchFamily="34" charset="0"/>
              </a:rPr>
              <a:t>og</a:t>
            </a:r>
            <a:r>
              <a:rPr lang="nb-NO" altLang="nb-NO" i="1" dirty="0">
                <a:cs typeface="Arial" panose="020B0604020202020204" pitchFamily="34" charset="0"/>
              </a:rPr>
              <a:t> hevet energi- og aktivitetsnivå</a:t>
            </a:r>
            <a:endParaRPr lang="nb-NO" altLang="nb-NO" dirty="0"/>
          </a:p>
        </p:txBody>
      </p:sp>
    </p:spTree>
    <p:extLst>
      <p:ext uri="{BB962C8B-B14F-4D97-AF65-F5344CB8AC3E}">
        <p14:creationId xmlns:p14="http://schemas.microsoft.com/office/powerpoint/2010/main" val="128841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animEffect transition="in" filter="fade">
                                      <p:cBhvr>
                                        <p:cTn id="7" dur="500"/>
                                        <p:tgtEl>
                                          <p:spTgt spid="12">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allAtOnce"/>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rtlCol="0" anchor="t">
            <a:normAutofit/>
          </a:bodyPr>
          <a:lstStyle/>
          <a:p>
            <a:pPr>
              <a:defRPr/>
            </a:pPr>
            <a:r>
              <a:rPr lang="nb-NO" altLang="nb-NO" dirty="0">
                <a:solidFill>
                  <a:schemeClr val="tx1"/>
                </a:solidFill>
              </a:rPr>
              <a:t>Hovedforskjeller mellom hypomani og mani</a:t>
            </a:r>
          </a:p>
        </p:txBody>
      </p:sp>
      <p:sp>
        <p:nvSpPr>
          <p:cNvPr id="29699" name="Rectangle 3"/>
          <p:cNvSpPr>
            <a:spLocks noGrp="1" noChangeArrowheads="1"/>
          </p:cNvSpPr>
          <p:nvPr>
            <p:ph idx="1"/>
          </p:nvPr>
        </p:nvSpPr>
        <p:spPr/>
        <p:txBody>
          <a:bodyPr rtlCol="0" anchor="b">
            <a:normAutofit/>
          </a:bodyPr>
          <a:lstStyle/>
          <a:p>
            <a:pPr marL="0" indent="0">
              <a:spcBef>
                <a:spcPct val="80000"/>
              </a:spcBef>
              <a:buNone/>
              <a:defRPr/>
            </a:pPr>
            <a:r>
              <a:rPr lang="nb-NO" altLang="nb-NO" sz="3600" dirty="0">
                <a:latin typeface="+mj-lt"/>
              </a:rPr>
              <a:t>1) Symptomintensitet</a:t>
            </a:r>
          </a:p>
          <a:p>
            <a:pPr marL="342900" lvl="1" indent="0">
              <a:spcBef>
                <a:spcPct val="80000"/>
              </a:spcBef>
              <a:buNone/>
              <a:defRPr/>
            </a:pPr>
            <a:r>
              <a:rPr lang="nb-NO" altLang="nb-NO" sz="2800" dirty="0"/>
              <a:t>Symptomene er sterkere ved mani enn hypomani. Hypomani betyr «under manien»</a:t>
            </a:r>
          </a:p>
        </p:txBody>
      </p:sp>
    </p:spTree>
    <p:extLst>
      <p:ext uri="{BB962C8B-B14F-4D97-AF65-F5344CB8AC3E}">
        <p14:creationId xmlns:p14="http://schemas.microsoft.com/office/powerpoint/2010/main" val="1289336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Effect transition="in" filter="fade">
                                      <p:cBhvr>
                                        <p:cTn id="7" dur="500"/>
                                        <p:tgtEl>
                                          <p:spTgt spid="29699">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9699">
                                            <p:txEl>
                                              <p:pRg st="1" end="1"/>
                                            </p:txEl>
                                          </p:spTgt>
                                        </p:tgtEl>
                                        <p:attrNameLst>
                                          <p:attrName>style.visibility</p:attrName>
                                        </p:attrNameLst>
                                      </p:cBhvr>
                                      <p:to>
                                        <p:strVal val="visible"/>
                                      </p:to>
                                    </p:set>
                                    <p:animEffect transition="in" filter="fade">
                                      <p:cBhvr>
                                        <p:cTn id="10" dur="500"/>
                                        <p:tgtEl>
                                          <p:spTgt spid="2969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allAtOnce"/>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p:cNvSpPr>
            <a:spLocks noGrp="1"/>
          </p:cNvSpPr>
          <p:nvPr>
            <p:ph type="body" idx="4294967295"/>
          </p:nvPr>
        </p:nvSpPr>
        <p:spPr>
          <a:xfrm>
            <a:off x="733374" y="549275"/>
            <a:ext cx="10531475" cy="609600"/>
          </a:xfrm>
        </p:spPr>
        <p:txBody>
          <a:bodyPr anchor="t">
            <a:noAutofit/>
          </a:bodyPr>
          <a:lstStyle/>
          <a:p>
            <a:pPr marL="0" indent="0">
              <a:buNone/>
            </a:pPr>
            <a:r>
              <a:rPr lang="nb-NO" altLang="nb-NO" sz="3600" b="0" dirty="0"/>
              <a:t>2) Funksjonsnivå</a:t>
            </a:r>
          </a:p>
        </p:txBody>
      </p:sp>
      <p:sp>
        <p:nvSpPr>
          <p:cNvPr id="6" name="Plassholder for innhold 5"/>
          <p:cNvSpPr>
            <a:spLocks noGrp="1"/>
          </p:cNvSpPr>
          <p:nvPr>
            <p:ph sz="half" idx="4294967295"/>
          </p:nvPr>
        </p:nvSpPr>
        <p:spPr>
          <a:xfrm>
            <a:off x="5075238" y="1003300"/>
            <a:ext cx="7116762" cy="5270500"/>
          </a:xfrm>
        </p:spPr>
        <p:txBody>
          <a:bodyPr anchor="b">
            <a:normAutofit fontScale="47500" lnSpcReduction="20000"/>
          </a:bodyPr>
          <a:lstStyle/>
          <a:p>
            <a:pPr>
              <a:lnSpc>
                <a:spcPct val="120000"/>
              </a:lnSpc>
              <a:spcBef>
                <a:spcPts val="1800"/>
              </a:spcBef>
              <a:defRPr/>
            </a:pPr>
            <a:r>
              <a:rPr lang="nb-NO" altLang="nb-NO" sz="4200" dirty="0"/>
              <a:t>Fører vanligvis ikke til sosial avvisning eller alvorlig forstyrrelse i arbeid</a:t>
            </a:r>
          </a:p>
          <a:p>
            <a:pPr>
              <a:spcBef>
                <a:spcPts val="1800"/>
              </a:spcBef>
              <a:defRPr/>
            </a:pPr>
            <a:r>
              <a:rPr lang="nb-NO" altLang="nb-NO" sz="4200" dirty="0"/>
              <a:t>Ofte forbedret funksjonsnivå for lystpregede aktiviteter</a:t>
            </a:r>
          </a:p>
          <a:p>
            <a:pPr>
              <a:spcBef>
                <a:spcPts val="1800"/>
              </a:spcBef>
              <a:defRPr/>
            </a:pPr>
            <a:r>
              <a:rPr lang="nb-NO" altLang="nb-NO" sz="4200" dirty="0"/>
              <a:t>Mildere svekkelser i fungering er vanlig </a:t>
            </a:r>
            <a:r>
              <a:rPr lang="nb-NO" altLang="nb-NO" sz="4200" dirty="0" err="1"/>
              <a:t>pga</a:t>
            </a:r>
            <a:r>
              <a:rPr lang="nb-NO" altLang="nb-NO" sz="4200" dirty="0"/>
              <a:t>:</a:t>
            </a:r>
          </a:p>
          <a:p>
            <a:pPr lvl="2">
              <a:lnSpc>
                <a:spcPct val="120000"/>
              </a:lnSpc>
              <a:spcBef>
                <a:spcPts val="1000"/>
              </a:spcBef>
              <a:defRPr/>
            </a:pPr>
            <a:r>
              <a:rPr lang="nb-NO" altLang="nb-NO" sz="4200" dirty="0"/>
              <a:t>Impulsivitet</a:t>
            </a:r>
          </a:p>
          <a:p>
            <a:pPr lvl="2">
              <a:lnSpc>
                <a:spcPct val="120000"/>
              </a:lnSpc>
              <a:spcBef>
                <a:spcPts val="0"/>
              </a:spcBef>
              <a:defRPr/>
            </a:pPr>
            <a:r>
              <a:rPr lang="nb-NO" altLang="nb-NO" sz="4200" dirty="0"/>
              <a:t>Selektiv konsentrasjon og oppmerksomhet </a:t>
            </a:r>
          </a:p>
          <a:p>
            <a:pPr lvl="2">
              <a:lnSpc>
                <a:spcPct val="120000"/>
              </a:lnSpc>
              <a:spcBef>
                <a:spcPts val="0"/>
              </a:spcBef>
              <a:defRPr/>
            </a:pPr>
            <a:r>
              <a:rPr lang="nb-NO" altLang="nb-NO" sz="4200" dirty="0"/>
              <a:t>Redusert evne til avslapping og ro</a:t>
            </a:r>
          </a:p>
          <a:p>
            <a:pPr>
              <a:lnSpc>
                <a:spcPct val="120000"/>
              </a:lnSpc>
              <a:spcBef>
                <a:spcPts val="0"/>
              </a:spcBef>
              <a:defRPr/>
            </a:pPr>
            <a:endParaRPr lang="nb-NO" altLang="nb-NO" sz="4200" dirty="0"/>
          </a:p>
          <a:p>
            <a:pPr>
              <a:lnSpc>
                <a:spcPct val="120000"/>
              </a:lnSpc>
              <a:spcBef>
                <a:spcPts val="1800"/>
              </a:spcBef>
              <a:defRPr/>
            </a:pPr>
            <a:r>
              <a:rPr lang="nb-NO" altLang="nb-NO" sz="4200" dirty="0"/>
              <a:t>Klarer ikke styre impulsene på en sammenhengende og meningsfull måte</a:t>
            </a:r>
          </a:p>
          <a:p>
            <a:pPr>
              <a:lnSpc>
                <a:spcPct val="120000"/>
              </a:lnSpc>
              <a:spcBef>
                <a:spcPts val="1800"/>
              </a:spcBef>
              <a:defRPr/>
            </a:pPr>
            <a:r>
              <a:rPr lang="nb-NO" altLang="nb-NO" sz="4200" dirty="0"/>
              <a:t>Mister kontrollen over seg selv og tilværelsen</a:t>
            </a:r>
          </a:p>
          <a:p>
            <a:pPr>
              <a:lnSpc>
                <a:spcPct val="120000"/>
              </a:lnSpc>
              <a:spcBef>
                <a:spcPts val="1800"/>
              </a:spcBef>
              <a:defRPr/>
            </a:pPr>
            <a:r>
              <a:rPr lang="nb-NO" altLang="nb-NO" sz="4200" dirty="0"/>
              <a:t>Blir uberegnelig og klart uansvarlig</a:t>
            </a:r>
          </a:p>
          <a:p>
            <a:endParaRPr lang="nb-NO" dirty="0"/>
          </a:p>
        </p:txBody>
      </p:sp>
      <p:sp>
        <p:nvSpPr>
          <p:cNvPr id="2" name="TekstSylinder 1">
            <a:extLst>
              <a:ext uri="{FF2B5EF4-FFF2-40B4-BE49-F238E27FC236}">
                <a16:creationId xmlns:a16="http://schemas.microsoft.com/office/drawing/2014/main" id="{8CAD6EB6-4269-4174-80BE-FFD6DEE45FBE}"/>
              </a:ext>
            </a:extLst>
          </p:cNvPr>
          <p:cNvSpPr txBox="1"/>
          <p:nvPr/>
        </p:nvSpPr>
        <p:spPr>
          <a:xfrm>
            <a:off x="746799" y="4296088"/>
            <a:ext cx="3518731" cy="954107"/>
          </a:xfrm>
          <a:prstGeom prst="rect">
            <a:avLst/>
          </a:prstGeom>
          <a:noFill/>
        </p:spPr>
        <p:txBody>
          <a:bodyPr wrap="square" rtlCol="0">
            <a:spAutoFit/>
          </a:bodyPr>
          <a:lstStyle/>
          <a:p>
            <a:r>
              <a:rPr lang="nb-NO" altLang="nb-NO" sz="2800" dirty="0">
                <a:latin typeface="+mj-lt"/>
              </a:rPr>
              <a:t>Mani innebærer </a:t>
            </a:r>
            <a:r>
              <a:rPr lang="nb-NO" altLang="nb-NO" sz="2800" u="sng" dirty="0">
                <a:latin typeface="+mj-lt"/>
              </a:rPr>
              <a:t>markant</a:t>
            </a:r>
            <a:r>
              <a:rPr lang="nb-NO" altLang="nb-NO" sz="2800" dirty="0">
                <a:latin typeface="+mj-lt"/>
              </a:rPr>
              <a:t> funksjonsfall</a:t>
            </a:r>
          </a:p>
        </p:txBody>
      </p:sp>
      <p:sp>
        <p:nvSpPr>
          <p:cNvPr id="5" name="TekstSylinder 4">
            <a:extLst>
              <a:ext uri="{FF2B5EF4-FFF2-40B4-BE49-F238E27FC236}">
                <a16:creationId xmlns:a16="http://schemas.microsoft.com/office/drawing/2014/main" id="{22B7B3F4-DB4F-605E-105C-349200907666}"/>
              </a:ext>
            </a:extLst>
          </p:cNvPr>
          <p:cNvSpPr txBox="1"/>
          <p:nvPr/>
        </p:nvSpPr>
        <p:spPr>
          <a:xfrm>
            <a:off x="733374" y="1620160"/>
            <a:ext cx="3698036" cy="1815882"/>
          </a:xfrm>
          <a:prstGeom prst="rect">
            <a:avLst/>
          </a:prstGeom>
          <a:noFill/>
        </p:spPr>
        <p:txBody>
          <a:bodyPr wrap="square" rtlCol="0">
            <a:spAutoFit/>
          </a:bodyPr>
          <a:lstStyle/>
          <a:p>
            <a:r>
              <a:rPr lang="nb-NO" altLang="nb-NO" sz="2800" dirty="0">
                <a:latin typeface="+mj-lt"/>
              </a:rPr>
              <a:t>Hypomani innebærer </a:t>
            </a:r>
            <a:r>
              <a:rPr lang="nb-NO" altLang="nb-NO" sz="2800" u="sng" dirty="0">
                <a:latin typeface="+mj-lt"/>
              </a:rPr>
              <a:t>ikke</a:t>
            </a:r>
            <a:r>
              <a:rPr lang="nb-NO" altLang="nb-NO" sz="2800" dirty="0">
                <a:latin typeface="+mj-lt"/>
              </a:rPr>
              <a:t> markant funksjonsfall</a:t>
            </a:r>
          </a:p>
          <a:p>
            <a:endParaRPr lang="nb-NO" sz="2800" dirty="0">
              <a:latin typeface="+mj-lt"/>
            </a:endParaRPr>
          </a:p>
        </p:txBody>
      </p:sp>
      <p:pic>
        <p:nvPicPr>
          <p:cNvPr id="11" name="Grafikk 10">
            <a:extLst>
              <a:ext uri="{FF2B5EF4-FFF2-40B4-BE49-F238E27FC236}">
                <a16:creationId xmlns:a16="http://schemas.microsoft.com/office/drawing/2014/main" id="{B6D2D037-70F2-5389-7486-768BB23FDCB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a:off x="4265530" y="1003300"/>
            <a:ext cx="731254" cy="2804318"/>
          </a:xfrm>
          <a:prstGeom prst="rect">
            <a:avLst/>
          </a:prstGeom>
        </p:spPr>
      </p:pic>
      <p:pic>
        <p:nvPicPr>
          <p:cNvPr id="12" name="Grafikk 11">
            <a:extLst>
              <a:ext uri="{FF2B5EF4-FFF2-40B4-BE49-F238E27FC236}">
                <a16:creationId xmlns:a16="http://schemas.microsoft.com/office/drawing/2014/main" id="{140CF2E1-C395-6126-1D6F-2C7DCA3B3B4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a:off x="4265530" y="3897327"/>
            <a:ext cx="731254" cy="2331138"/>
          </a:xfrm>
          <a:prstGeom prst="rect">
            <a:avLst/>
          </a:prstGeom>
        </p:spPr>
      </p:pic>
    </p:spTree>
    <p:extLst>
      <p:ext uri="{BB962C8B-B14F-4D97-AF65-F5344CB8AC3E}">
        <p14:creationId xmlns:p14="http://schemas.microsoft.com/office/powerpoint/2010/main" val="3603812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fade">
                                      <p:cBhvr>
                                        <p:cTn id="19" dur="500"/>
                                        <p:tgtEl>
                                          <p:spTgt spid="6">
                                            <p:txEl>
                                              <p:pRg st="0" end="0"/>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fade">
                                      <p:cBhvr>
                                        <p:cTn id="22" dur="500"/>
                                        <p:tgtEl>
                                          <p:spTgt spid="6">
                                            <p:txEl>
                                              <p:pRg st="1" end="1"/>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Effect transition="in" filter="fade">
                                      <p:cBhvr>
                                        <p:cTn id="25" dur="500"/>
                                        <p:tgtEl>
                                          <p:spTgt spid="6">
                                            <p:txEl>
                                              <p:pRg st="2" end="2"/>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fade">
                                      <p:cBhvr>
                                        <p:cTn id="28" dur="500"/>
                                        <p:tgtEl>
                                          <p:spTgt spid="6">
                                            <p:txEl>
                                              <p:pRg st="3" end="3"/>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Effect transition="in" filter="fade">
                                      <p:cBhvr>
                                        <p:cTn id="31" dur="500"/>
                                        <p:tgtEl>
                                          <p:spTgt spid="6">
                                            <p:txEl>
                                              <p:pRg st="4" end="4"/>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6">
                                            <p:txEl>
                                              <p:pRg st="5" end="5"/>
                                            </p:txEl>
                                          </p:spTgt>
                                        </p:tgtEl>
                                        <p:attrNameLst>
                                          <p:attrName>style.visibility</p:attrName>
                                        </p:attrNameLst>
                                      </p:cBhvr>
                                      <p:to>
                                        <p:strVal val="visible"/>
                                      </p:to>
                                    </p:set>
                                    <p:animEffect transition="in" filter="fade">
                                      <p:cBhvr>
                                        <p:cTn id="34" dur="500"/>
                                        <p:tgtEl>
                                          <p:spTgt spid="6">
                                            <p:txEl>
                                              <p:pRg st="5" end="5"/>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6">
                                            <p:txEl>
                                              <p:pRg st="7" end="7"/>
                                            </p:txEl>
                                          </p:spTgt>
                                        </p:tgtEl>
                                        <p:attrNameLst>
                                          <p:attrName>style.visibility</p:attrName>
                                        </p:attrNameLst>
                                      </p:cBhvr>
                                      <p:to>
                                        <p:strVal val="visible"/>
                                      </p:to>
                                    </p:set>
                                    <p:animEffect transition="in" filter="fade">
                                      <p:cBhvr>
                                        <p:cTn id="37" dur="500"/>
                                        <p:tgtEl>
                                          <p:spTgt spid="6">
                                            <p:txEl>
                                              <p:pRg st="7" end="7"/>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6">
                                            <p:txEl>
                                              <p:pRg st="8" end="8"/>
                                            </p:txEl>
                                          </p:spTgt>
                                        </p:tgtEl>
                                        <p:attrNameLst>
                                          <p:attrName>style.visibility</p:attrName>
                                        </p:attrNameLst>
                                      </p:cBhvr>
                                      <p:to>
                                        <p:strVal val="visible"/>
                                      </p:to>
                                    </p:set>
                                    <p:animEffect transition="in" filter="fade">
                                      <p:cBhvr>
                                        <p:cTn id="40" dur="500"/>
                                        <p:tgtEl>
                                          <p:spTgt spid="6">
                                            <p:txEl>
                                              <p:pRg st="8" end="8"/>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6">
                                            <p:txEl>
                                              <p:pRg st="9" end="9"/>
                                            </p:txEl>
                                          </p:spTgt>
                                        </p:tgtEl>
                                        <p:attrNameLst>
                                          <p:attrName>style.visibility</p:attrName>
                                        </p:attrNameLst>
                                      </p:cBhvr>
                                      <p:to>
                                        <p:strVal val="visible"/>
                                      </p:to>
                                    </p:set>
                                    <p:animEffect transition="in" filter="fade">
                                      <p:cBhvr>
                                        <p:cTn id="43" dur="500"/>
                                        <p:tgtEl>
                                          <p:spTgt spid="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allAtOnce"/>
      <p:bldP spid="2"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90" name="Rectangle 42"/>
          <p:cNvSpPr>
            <a:spLocks noChangeArrowheads="1"/>
          </p:cNvSpPr>
          <p:nvPr/>
        </p:nvSpPr>
        <p:spPr bwMode="auto">
          <a:xfrm>
            <a:off x="695325" y="4610429"/>
            <a:ext cx="3685568" cy="1698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74638" indent="-274638" eaLnBrk="0" hangingPunct="0">
              <a:spcBef>
                <a:spcPct val="20000"/>
              </a:spcBef>
              <a:buClr>
                <a:srgbClr val="5599EE"/>
              </a:buClr>
              <a:buFont typeface="Arial" panose="020B0604020202020204" pitchFamily="34" charset="0"/>
              <a:buChar char="•"/>
              <a:defRPr sz="3200">
                <a:solidFill>
                  <a:schemeClr val="tx1"/>
                </a:solidFill>
                <a:latin typeface="Cambria" panose="02040503050406030204" pitchFamily="18" charset="0"/>
              </a:defRPr>
            </a:lvl1pPr>
            <a:lvl2pPr marL="742950" indent="-285750" eaLnBrk="0" hangingPunct="0">
              <a:spcBef>
                <a:spcPct val="20000"/>
              </a:spcBef>
              <a:buClr>
                <a:srgbClr val="5599EE"/>
              </a:buClr>
              <a:buFont typeface="Arial" panose="020B0604020202020204" pitchFamily="34" charset="0"/>
              <a:buChar char="–"/>
              <a:defRPr sz="2800">
                <a:solidFill>
                  <a:schemeClr val="tx1"/>
                </a:solidFill>
                <a:latin typeface="Cambria" panose="02040503050406030204" pitchFamily="18" charset="0"/>
              </a:defRPr>
            </a:lvl2pPr>
            <a:lvl3pPr marL="1143000" indent="-228600" eaLnBrk="0" hangingPunct="0">
              <a:spcBef>
                <a:spcPct val="20000"/>
              </a:spcBef>
              <a:buClr>
                <a:srgbClr val="5599EE"/>
              </a:buClr>
              <a:buFont typeface="Arial" panose="020B0604020202020204" pitchFamily="34" charset="0"/>
              <a:buChar char="•"/>
              <a:defRPr sz="2400">
                <a:solidFill>
                  <a:schemeClr val="tx1"/>
                </a:solidFill>
                <a:latin typeface="Cambria" panose="02040503050406030204" pitchFamily="18" charset="0"/>
              </a:defRPr>
            </a:lvl3pPr>
            <a:lvl4pPr marL="1600200" indent="-228600" eaLnBrk="0" hangingPunct="0">
              <a:spcBef>
                <a:spcPct val="20000"/>
              </a:spcBef>
              <a:buClr>
                <a:srgbClr val="5599EE"/>
              </a:buClr>
              <a:buFont typeface="Arial" panose="020B0604020202020204" pitchFamily="34" charset="0"/>
              <a:buChar char="–"/>
              <a:defRPr sz="2000">
                <a:solidFill>
                  <a:schemeClr val="tx1"/>
                </a:solidFill>
                <a:latin typeface="Cambria" panose="02040503050406030204" pitchFamily="18" charset="0"/>
              </a:defRPr>
            </a:lvl4pPr>
            <a:lvl5pPr marL="2057400" indent="-228600" eaLnBrk="0" hangingPunct="0">
              <a:spcBef>
                <a:spcPct val="20000"/>
              </a:spcBef>
              <a:buClr>
                <a:srgbClr val="5599EE"/>
              </a:buClr>
              <a:buFont typeface="Arial" panose="020B0604020202020204" pitchFamily="34" charset="0"/>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9pPr>
          </a:lstStyle>
          <a:p>
            <a:pPr marL="0" indent="0">
              <a:spcBef>
                <a:spcPct val="0"/>
              </a:spcBef>
              <a:buClrTx/>
              <a:buNone/>
            </a:pPr>
            <a:r>
              <a:rPr lang="nb-NO" altLang="nb-NO" sz="1800" u="sng" dirty="0">
                <a:latin typeface="+mn-lt"/>
              </a:rPr>
              <a:t>Tankeprosesser</a:t>
            </a:r>
            <a:r>
              <a:rPr lang="nb-NO" altLang="nb-NO" sz="1800" b="1" dirty="0">
                <a:latin typeface="+mn-lt"/>
              </a:rPr>
              <a:t>:</a:t>
            </a:r>
          </a:p>
          <a:p>
            <a:pPr>
              <a:buClrTx/>
            </a:pPr>
            <a:r>
              <a:rPr lang="nb-NO" altLang="nb-NO" sz="1800" dirty="0">
                <a:latin typeface="+mn-lt"/>
              </a:rPr>
              <a:t>Tankene går fortere</a:t>
            </a:r>
          </a:p>
          <a:p>
            <a:pPr>
              <a:buClrTx/>
            </a:pPr>
            <a:r>
              <a:rPr lang="nb-NO" altLang="nb-NO" sz="1800" dirty="0">
                <a:latin typeface="+mn-lt"/>
              </a:rPr>
              <a:t>Mengden av ideer og planer øker </a:t>
            </a:r>
          </a:p>
          <a:p>
            <a:pPr>
              <a:buClrTx/>
            </a:pPr>
            <a:r>
              <a:rPr lang="nb-NO" altLang="nb-NO" sz="1800" dirty="0">
                <a:latin typeface="+mn-lt"/>
              </a:rPr>
              <a:t>Økt </a:t>
            </a:r>
            <a:r>
              <a:rPr lang="nb-NO" altLang="nb-NO" sz="1800" dirty="0" err="1">
                <a:latin typeface="+mn-lt"/>
              </a:rPr>
              <a:t>distraherbarhet</a:t>
            </a:r>
            <a:endParaRPr lang="nb-NO" altLang="nb-NO" sz="1800" dirty="0">
              <a:latin typeface="+mn-lt"/>
            </a:endParaRPr>
          </a:p>
          <a:p>
            <a:pPr>
              <a:buClrTx/>
            </a:pPr>
            <a:r>
              <a:rPr lang="nb-NO" altLang="nb-NO" sz="1800" dirty="0">
                <a:latin typeface="+mn-lt"/>
              </a:rPr>
              <a:t>Svekket dømmekraft</a:t>
            </a:r>
          </a:p>
        </p:txBody>
      </p:sp>
      <p:sp>
        <p:nvSpPr>
          <p:cNvPr id="5" name="TekstSylinder 4">
            <a:extLst>
              <a:ext uri="{FF2B5EF4-FFF2-40B4-BE49-F238E27FC236}">
                <a16:creationId xmlns:a16="http://schemas.microsoft.com/office/drawing/2014/main" id="{041D1920-18AC-4FC6-AB5C-AD98C0CF4BEB}"/>
              </a:ext>
            </a:extLst>
          </p:cNvPr>
          <p:cNvSpPr txBox="1"/>
          <p:nvPr/>
        </p:nvSpPr>
        <p:spPr>
          <a:xfrm>
            <a:off x="743588" y="549723"/>
            <a:ext cx="3127972" cy="769441"/>
          </a:xfrm>
          <a:prstGeom prst="rect">
            <a:avLst/>
          </a:prstGeom>
          <a:noFill/>
        </p:spPr>
        <p:txBody>
          <a:bodyPr wrap="none" rtlCol="0">
            <a:spAutoFit/>
          </a:bodyPr>
          <a:lstStyle/>
          <a:p>
            <a:r>
              <a:rPr lang="nb-NO" sz="4400" dirty="0">
                <a:latin typeface="+mj-lt"/>
              </a:rPr>
              <a:t>Manispiralen</a:t>
            </a:r>
          </a:p>
        </p:txBody>
      </p:sp>
      <p:sp>
        <p:nvSpPr>
          <p:cNvPr id="6" name="Text Box 41">
            <a:extLst>
              <a:ext uri="{FF2B5EF4-FFF2-40B4-BE49-F238E27FC236}">
                <a16:creationId xmlns:a16="http://schemas.microsoft.com/office/drawing/2014/main" id="{C8ED8367-5216-F4EA-DD26-0920DE2A9389}"/>
              </a:ext>
            </a:extLst>
          </p:cNvPr>
          <p:cNvSpPr txBox="1">
            <a:spLocks noChangeArrowheads="1"/>
          </p:cNvSpPr>
          <p:nvPr/>
        </p:nvSpPr>
        <p:spPr bwMode="auto">
          <a:xfrm>
            <a:off x="743588" y="1670527"/>
            <a:ext cx="3187665" cy="26930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74638" indent="-274638" eaLnBrk="0" hangingPunct="0">
              <a:spcBef>
                <a:spcPct val="20000"/>
              </a:spcBef>
              <a:buClr>
                <a:srgbClr val="5599EE"/>
              </a:buClr>
              <a:buFont typeface="Arial" panose="020B0604020202020204" pitchFamily="34" charset="0"/>
              <a:buChar char="•"/>
              <a:defRPr sz="3200">
                <a:solidFill>
                  <a:schemeClr val="tx1"/>
                </a:solidFill>
                <a:latin typeface="Cambria" panose="02040503050406030204" pitchFamily="18" charset="0"/>
              </a:defRPr>
            </a:lvl1pPr>
            <a:lvl2pPr marL="717550" indent="-263525" eaLnBrk="0" hangingPunct="0">
              <a:spcBef>
                <a:spcPct val="20000"/>
              </a:spcBef>
              <a:buClr>
                <a:srgbClr val="5599EE"/>
              </a:buClr>
              <a:buFont typeface="Arial" panose="020B0604020202020204" pitchFamily="34" charset="0"/>
              <a:buChar char="–"/>
              <a:defRPr sz="2800">
                <a:solidFill>
                  <a:schemeClr val="tx1"/>
                </a:solidFill>
                <a:latin typeface="Cambria" panose="02040503050406030204" pitchFamily="18" charset="0"/>
              </a:defRPr>
            </a:lvl2pPr>
            <a:lvl3pPr marL="1143000" indent="-228600" eaLnBrk="0" hangingPunct="0">
              <a:spcBef>
                <a:spcPct val="20000"/>
              </a:spcBef>
              <a:buClr>
                <a:srgbClr val="5599EE"/>
              </a:buClr>
              <a:buFont typeface="Arial" panose="020B0604020202020204" pitchFamily="34" charset="0"/>
              <a:buChar char="•"/>
              <a:defRPr sz="2400">
                <a:solidFill>
                  <a:schemeClr val="tx1"/>
                </a:solidFill>
                <a:latin typeface="Cambria" panose="02040503050406030204" pitchFamily="18" charset="0"/>
              </a:defRPr>
            </a:lvl3pPr>
            <a:lvl4pPr marL="1600200" indent="-228600" eaLnBrk="0" hangingPunct="0">
              <a:spcBef>
                <a:spcPct val="20000"/>
              </a:spcBef>
              <a:buClr>
                <a:srgbClr val="5599EE"/>
              </a:buClr>
              <a:buFont typeface="Arial" panose="020B0604020202020204" pitchFamily="34" charset="0"/>
              <a:buChar char="–"/>
              <a:defRPr sz="2000">
                <a:solidFill>
                  <a:schemeClr val="tx1"/>
                </a:solidFill>
                <a:latin typeface="Cambria" panose="02040503050406030204" pitchFamily="18" charset="0"/>
              </a:defRPr>
            </a:lvl4pPr>
            <a:lvl5pPr marL="2057400" indent="-228600" eaLnBrk="0" hangingPunct="0">
              <a:spcBef>
                <a:spcPct val="20000"/>
              </a:spcBef>
              <a:buClr>
                <a:srgbClr val="5599EE"/>
              </a:buClr>
              <a:buFont typeface="Arial" panose="020B0604020202020204" pitchFamily="34" charset="0"/>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9pPr>
          </a:lstStyle>
          <a:p>
            <a:pPr marL="0" indent="0">
              <a:spcBef>
                <a:spcPts val="600"/>
              </a:spcBef>
              <a:buClr>
                <a:schemeClr val="tx1"/>
              </a:buClr>
              <a:buNone/>
            </a:pPr>
            <a:r>
              <a:rPr lang="nb-NO" sz="1800" u="sng" dirty="0">
                <a:latin typeface="+mj-lt"/>
              </a:rPr>
              <a:t>Tankeinnhold</a:t>
            </a:r>
            <a:r>
              <a:rPr lang="nb-NO" sz="1800" b="1" dirty="0">
                <a:latin typeface="+mj-lt"/>
              </a:rPr>
              <a:t>:</a:t>
            </a:r>
            <a:endParaRPr lang="nb-NO" sz="1800" dirty="0">
              <a:latin typeface="+mj-lt"/>
            </a:endParaRPr>
          </a:p>
          <a:p>
            <a:pPr lvl="0">
              <a:spcBef>
                <a:spcPts val="600"/>
              </a:spcBef>
              <a:buClr>
                <a:schemeClr val="tx1"/>
              </a:buClr>
            </a:pPr>
            <a:r>
              <a:rPr lang="nb-NO" sz="1800" dirty="0">
                <a:latin typeface="+mj-lt"/>
              </a:rPr>
              <a:t>Blir overdrevent opptatt av visse ting </a:t>
            </a:r>
          </a:p>
          <a:p>
            <a:pPr lvl="0">
              <a:spcBef>
                <a:spcPts val="600"/>
              </a:spcBef>
              <a:buClr>
                <a:schemeClr val="tx1"/>
              </a:buClr>
            </a:pPr>
            <a:r>
              <a:rPr lang="nb-NO" sz="1800" dirty="0">
                <a:latin typeface="+mj-lt"/>
              </a:rPr>
              <a:t>Synet på seg selv, andre og hva som er mulig endres</a:t>
            </a:r>
          </a:p>
          <a:p>
            <a:pPr lvl="0">
              <a:spcBef>
                <a:spcPts val="600"/>
              </a:spcBef>
              <a:buClr>
                <a:schemeClr val="tx1"/>
              </a:buClr>
            </a:pPr>
            <a:r>
              <a:rPr lang="nb-NO" sz="1800" dirty="0">
                <a:latin typeface="+mj-lt"/>
              </a:rPr>
              <a:t>Grandiositet</a:t>
            </a:r>
          </a:p>
          <a:p>
            <a:pPr lvl="0">
              <a:spcBef>
                <a:spcPts val="600"/>
              </a:spcBef>
              <a:buClr>
                <a:schemeClr val="tx1"/>
              </a:buClr>
            </a:pPr>
            <a:r>
              <a:rPr lang="nb-NO" sz="1800" dirty="0">
                <a:latin typeface="+mj-lt"/>
              </a:rPr>
              <a:t>Overoptimisme</a:t>
            </a:r>
          </a:p>
          <a:p>
            <a:pPr lvl="0">
              <a:spcBef>
                <a:spcPts val="600"/>
              </a:spcBef>
              <a:buClr>
                <a:schemeClr val="tx1"/>
              </a:buClr>
            </a:pPr>
            <a:r>
              <a:rPr lang="nb-NO" sz="1800" dirty="0">
                <a:latin typeface="+mj-lt"/>
              </a:rPr>
              <a:t>Mistenksomhet</a:t>
            </a:r>
          </a:p>
        </p:txBody>
      </p:sp>
      <p:sp>
        <p:nvSpPr>
          <p:cNvPr id="7" name="TekstSylinder 6">
            <a:extLst>
              <a:ext uri="{FF2B5EF4-FFF2-40B4-BE49-F238E27FC236}">
                <a16:creationId xmlns:a16="http://schemas.microsoft.com/office/drawing/2014/main" id="{62EAAF16-0488-ADEC-6F6D-711FFDB5241E}"/>
              </a:ext>
            </a:extLst>
          </p:cNvPr>
          <p:cNvSpPr txBox="1"/>
          <p:nvPr/>
        </p:nvSpPr>
        <p:spPr>
          <a:xfrm>
            <a:off x="7228432" y="652851"/>
            <a:ext cx="6367952" cy="1785104"/>
          </a:xfrm>
          <a:prstGeom prst="rect">
            <a:avLst/>
          </a:prstGeom>
          <a:noFill/>
        </p:spPr>
        <p:txBody>
          <a:bodyPr wrap="square">
            <a:spAutoFit/>
          </a:bodyPr>
          <a:lstStyle/>
          <a:p>
            <a:pPr>
              <a:spcAft>
                <a:spcPts val="600"/>
              </a:spcAft>
              <a:buClr>
                <a:schemeClr val="tx1"/>
              </a:buClr>
            </a:pPr>
            <a:r>
              <a:rPr lang="nb-NO" sz="1800" u="sng" kern="100" dirty="0">
                <a:effectLst/>
                <a:latin typeface="+mj-lt"/>
                <a:ea typeface="Aptos" panose="020B0004020202020204" pitchFamily="34" charset="0"/>
                <a:cs typeface="Times New Roman" panose="02020603050405020304" pitchFamily="18" charset="0"/>
              </a:rPr>
              <a:t>Følelser:</a:t>
            </a:r>
          </a:p>
          <a:p>
            <a:pPr marL="342900" lvl="0" indent="-342900">
              <a:spcAft>
                <a:spcPts val="600"/>
              </a:spcAft>
              <a:buClr>
                <a:schemeClr val="tx1"/>
              </a:buClr>
              <a:buFont typeface="Arial" panose="020B0604020202020204" pitchFamily="34" charset="0"/>
              <a:buChar char="•"/>
            </a:pPr>
            <a:r>
              <a:rPr lang="nb-NO" sz="1800" kern="100" dirty="0">
                <a:effectLst/>
                <a:latin typeface="+mj-lt"/>
                <a:ea typeface="Aptos" panose="020B0004020202020204" pitchFamily="34" charset="0"/>
                <a:cs typeface="Times New Roman" panose="02020603050405020304" pitchFamily="18" charset="0"/>
              </a:rPr>
              <a:t>Glede – eufori</a:t>
            </a:r>
          </a:p>
          <a:p>
            <a:pPr marL="342900" lvl="0" indent="-342900">
              <a:spcAft>
                <a:spcPts val="600"/>
              </a:spcAft>
              <a:buClr>
                <a:schemeClr val="tx1"/>
              </a:buClr>
              <a:buFont typeface="Arial" panose="020B0604020202020204" pitchFamily="34" charset="0"/>
              <a:buChar char="•"/>
            </a:pPr>
            <a:r>
              <a:rPr lang="nb-NO" sz="1800" kern="100" dirty="0">
                <a:effectLst/>
                <a:latin typeface="+mj-lt"/>
                <a:ea typeface="Aptos" panose="020B0004020202020204" pitchFamily="34" charset="0"/>
                <a:cs typeface="Times New Roman" panose="02020603050405020304" pitchFamily="18" charset="0"/>
              </a:rPr>
              <a:t>Iver </a:t>
            </a:r>
          </a:p>
          <a:p>
            <a:pPr marL="342900" lvl="0" indent="-342900">
              <a:spcAft>
                <a:spcPts val="600"/>
              </a:spcAft>
              <a:buClr>
                <a:schemeClr val="tx1"/>
              </a:buClr>
              <a:buFont typeface="Arial" panose="020B0604020202020204" pitchFamily="34" charset="0"/>
              <a:buChar char="•"/>
            </a:pPr>
            <a:r>
              <a:rPr lang="nb-NO" sz="1800" kern="100" dirty="0">
                <a:effectLst/>
                <a:latin typeface="+mj-lt"/>
                <a:ea typeface="Aptos" panose="020B0004020202020204" pitchFamily="34" charset="0"/>
                <a:cs typeface="Times New Roman" panose="02020603050405020304" pitchFamily="18" charset="0"/>
              </a:rPr>
              <a:t>Selvgodhet/-sikkerhet </a:t>
            </a:r>
          </a:p>
          <a:p>
            <a:pPr marL="342900" lvl="0" indent="-342900">
              <a:spcAft>
                <a:spcPts val="600"/>
              </a:spcAft>
              <a:buClr>
                <a:schemeClr val="tx1"/>
              </a:buClr>
              <a:buFont typeface="Arial" panose="020B0604020202020204" pitchFamily="34" charset="0"/>
              <a:buChar char="•"/>
            </a:pPr>
            <a:r>
              <a:rPr lang="nb-NO" sz="1800" kern="100" dirty="0">
                <a:effectLst/>
                <a:latin typeface="+mj-lt"/>
                <a:ea typeface="Aptos" panose="020B0004020202020204" pitchFamily="34" charset="0"/>
                <a:cs typeface="Times New Roman" panose="02020603050405020304" pitchFamily="18" charset="0"/>
              </a:rPr>
              <a:t>Irritabilitet, sinne</a:t>
            </a:r>
          </a:p>
        </p:txBody>
      </p:sp>
      <p:sp>
        <p:nvSpPr>
          <p:cNvPr id="8" name="TekstSylinder 7">
            <a:extLst>
              <a:ext uri="{FF2B5EF4-FFF2-40B4-BE49-F238E27FC236}">
                <a16:creationId xmlns:a16="http://schemas.microsoft.com/office/drawing/2014/main" id="{744A5656-CEB3-F999-F703-7BB7B542C723}"/>
              </a:ext>
            </a:extLst>
          </p:cNvPr>
          <p:cNvSpPr txBox="1"/>
          <p:nvPr/>
        </p:nvSpPr>
        <p:spPr>
          <a:xfrm>
            <a:off x="7148339" y="2590265"/>
            <a:ext cx="4932420" cy="3831818"/>
          </a:xfrm>
          <a:prstGeom prst="rect">
            <a:avLst/>
          </a:prstGeom>
          <a:noFill/>
        </p:spPr>
        <p:txBody>
          <a:bodyPr wrap="square">
            <a:spAutoFit/>
          </a:bodyPr>
          <a:lstStyle/>
          <a:p>
            <a:pPr>
              <a:spcAft>
                <a:spcPts val="600"/>
              </a:spcAft>
            </a:pPr>
            <a:r>
              <a:rPr lang="nb-NO" sz="1800" u="sng" kern="100" dirty="0">
                <a:effectLst/>
                <a:latin typeface="+mj-lt"/>
                <a:ea typeface="Aptos" panose="020B0004020202020204" pitchFamily="34" charset="0"/>
                <a:cs typeface="Times New Roman" panose="02020603050405020304" pitchFamily="18" charset="0"/>
              </a:rPr>
              <a:t>Atferd</a:t>
            </a:r>
            <a:r>
              <a:rPr lang="nb-NO" sz="1800" kern="100" dirty="0">
                <a:effectLst/>
                <a:latin typeface="+mj-lt"/>
                <a:ea typeface="Aptos" panose="020B0004020202020204" pitchFamily="34" charset="0"/>
                <a:cs typeface="Times New Roman" panose="02020603050405020304" pitchFamily="18" charset="0"/>
              </a:rPr>
              <a:t>:</a:t>
            </a:r>
          </a:p>
          <a:p>
            <a:pPr marL="342900" lvl="0" indent="-342900">
              <a:spcAft>
                <a:spcPts val="600"/>
              </a:spcAft>
              <a:buClr>
                <a:schemeClr val="tx1"/>
              </a:buClr>
              <a:buFont typeface="Arial" panose="020B0604020202020204" pitchFamily="34" charset="0"/>
              <a:buChar char="•"/>
            </a:pPr>
            <a:r>
              <a:rPr lang="nb-NO" sz="1800" kern="100" dirty="0">
                <a:effectLst/>
                <a:latin typeface="+mj-lt"/>
                <a:ea typeface="Aptos" panose="020B0004020202020204" pitchFamily="34" charset="0"/>
                <a:cs typeface="Times New Roman" panose="02020603050405020304" pitchFamily="18" charset="0"/>
              </a:rPr>
              <a:t>Sjarmerende og overbevisende, eller aggressiv, pågående, spøkefull på en upassende måte</a:t>
            </a:r>
          </a:p>
          <a:p>
            <a:pPr marL="342900" lvl="0" indent="-342900">
              <a:spcAft>
                <a:spcPts val="600"/>
              </a:spcAft>
              <a:buClr>
                <a:schemeClr val="tx1"/>
              </a:buClr>
              <a:buFont typeface="Arial" panose="020B0604020202020204" pitchFamily="34" charset="0"/>
              <a:buChar char="•"/>
            </a:pPr>
            <a:r>
              <a:rPr lang="nb-NO" sz="1800" kern="100" dirty="0">
                <a:effectLst/>
                <a:latin typeface="+mj-lt"/>
                <a:ea typeface="Aptos" panose="020B0004020202020204" pitchFamily="34" charset="0"/>
                <a:cs typeface="Times New Roman" panose="02020603050405020304" pitchFamily="18" charset="0"/>
              </a:rPr>
              <a:t>Mer kreativ</a:t>
            </a:r>
          </a:p>
          <a:p>
            <a:pPr marL="342900" lvl="0" indent="-342900">
              <a:spcAft>
                <a:spcPts val="600"/>
              </a:spcAft>
              <a:buClr>
                <a:schemeClr val="tx1"/>
              </a:buClr>
              <a:buFont typeface="Arial" panose="020B0604020202020204" pitchFamily="34" charset="0"/>
              <a:buChar char="•"/>
            </a:pPr>
            <a:r>
              <a:rPr lang="nb-NO" sz="1800" kern="100" dirty="0">
                <a:effectLst/>
                <a:latin typeface="+mj-lt"/>
                <a:ea typeface="Aptos" panose="020B0004020202020204" pitchFamily="34" charset="0"/>
                <a:cs typeface="Times New Roman" panose="02020603050405020304" pitchFamily="18" charset="0"/>
              </a:rPr>
              <a:t>Utadvendt, sosial</a:t>
            </a:r>
          </a:p>
          <a:p>
            <a:pPr marL="342900" lvl="0" indent="-342900">
              <a:spcAft>
                <a:spcPts val="600"/>
              </a:spcAft>
              <a:buClr>
                <a:schemeClr val="tx1"/>
              </a:buClr>
              <a:buFont typeface="Arial" panose="020B0604020202020204" pitchFamily="34" charset="0"/>
              <a:buChar char="•"/>
            </a:pPr>
            <a:r>
              <a:rPr lang="nb-NO" sz="1800" kern="100" dirty="0">
                <a:effectLst/>
                <a:latin typeface="+mj-lt"/>
                <a:ea typeface="Aptos" panose="020B0004020202020204" pitchFamily="34" charset="0"/>
                <a:cs typeface="Times New Roman" panose="02020603050405020304" pitchFamily="18" charset="0"/>
              </a:rPr>
              <a:t>Snakker mer, høyere og fortere</a:t>
            </a:r>
          </a:p>
          <a:p>
            <a:pPr marL="342900" lvl="0" indent="-342900">
              <a:spcAft>
                <a:spcPts val="600"/>
              </a:spcAft>
              <a:buClr>
                <a:schemeClr val="tx1"/>
              </a:buClr>
              <a:buFont typeface="Arial" panose="020B0604020202020204" pitchFamily="34" charset="0"/>
              <a:buChar char="•"/>
            </a:pPr>
            <a:r>
              <a:rPr lang="nb-NO" sz="1800" kern="100" dirty="0">
                <a:effectLst/>
                <a:latin typeface="+mj-lt"/>
                <a:ea typeface="Aptos" panose="020B0004020202020204" pitchFamily="34" charset="0"/>
                <a:cs typeface="Times New Roman" panose="02020603050405020304" pitchFamily="18" charset="0"/>
              </a:rPr>
              <a:t>Tar større sjanser</a:t>
            </a:r>
          </a:p>
          <a:p>
            <a:pPr marL="342900" lvl="0" indent="-342900">
              <a:spcAft>
                <a:spcPts val="600"/>
              </a:spcAft>
              <a:buClr>
                <a:schemeClr val="tx1"/>
              </a:buClr>
              <a:buFont typeface="Arial" panose="020B0604020202020204" pitchFamily="34" charset="0"/>
              <a:buChar char="•"/>
            </a:pPr>
            <a:r>
              <a:rPr lang="nb-NO" sz="1800" kern="100" dirty="0">
                <a:effectLst/>
                <a:latin typeface="+mj-lt"/>
                <a:ea typeface="Aptos" panose="020B0004020202020204" pitchFamily="34" charset="0"/>
                <a:cs typeface="Times New Roman" panose="02020603050405020304" pitchFamily="18" charset="0"/>
              </a:rPr>
              <a:t>Overdreven pengebruk</a:t>
            </a:r>
          </a:p>
          <a:p>
            <a:pPr marL="342900" lvl="0" indent="-342900">
              <a:spcAft>
                <a:spcPts val="600"/>
              </a:spcAft>
              <a:buClr>
                <a:schemeClr val="tx1"/>
              </a:buClr>
              <a:buFont typeface="Arial" panose="020B0604020202020204" pitchFamily="34" charset="0"/>
              <a:buChar char="•"/>
            </a:pPr>
            <a:r>
              <a:rPr lang="nb-NO" sz="1800" kern="100" dirty="0">
                <a:effectLst/>
                <a:latin typeface="+mj-lt"/>
                <a:ea typeface="Aptos" panose="020B0004020202020204" pitchFamily="34" charset="0"/>
                <a:cs typeface="Times New Roman" panose="02020603050405020304" pitchFamily="18" charset="0"/>
              </a:rPr>
              <a:t>Forfølger ambisiøse planer</a:t>
            </a:r>
          </a:p>
          <a:p>
            <a:pPr marL="342900" lvl="0" indent="-342900">
              <a:spcAft>
                <a:spcPts val="600"/>
              </a:spcAft>
              <a:buClr>
                <a:schemeClr val="tx1"/>
              </a:buClr>
              <a:buFont typeface="Arial" panose="020B0604020202020204" pitchFamily="34" charset="0"/>
              <a:buChar char="•"/>
            </a:pPr>
            <a:r>
              <a:rPr lang="nb-NO" sz="1800" kern="100" dirty="0">
                <a:effectLst/>
                <a:latin typeface="+mj-lt"/>
                <a:ea typeface="Aptos" panose="020B0004020202020204" pitchFamily="34" charset="0"/>
                <a:cs typeface="Times New Roman" panose="02020603050405020304" pitchFamily="18" charset="0"/>
              </a:rPr>
              <a:t>Høyere seksuell aktivitet</a:t>
            </a:r>
          </a:p>
          <a:p>
            <a:pPr marL="342900" lvl="0" indent="-342900">
              <a:spcAft>
                <a:spcPts val="600"/>
              </a:spcAft>
              <a:buClr>
                <a:schemeClr val="tx1"/>
              </a:buClr>
              <a:buFont typeface="Arial" panose="020B0604020202020204" pitchFamily="34" charset="0"/>
              <a:buChar char="•"/>
            </a:pPr>
            <a:r>
              <a:rPr lang="nb-NO" sz="1800" kern="100" dirty="0">
                <a:effectLst/>
                <a:latin typeface="+mj-lt"/>
                <a:ea typeface="Aptos" panose="020B0004020202020204" pitchFamily="34" charset="0"/>
                <a:cs typeface="Times New Roman" panose="02020603050405020304" pitchFamily="18" charset="0"/>
              </a:rPr>
              <a:t>Lite behov for hvile</a:t>
            </a:r>
          </a:p>
        </p:txBody>
      </p:sp>
      <p:pic>
        <p:nvPicPr>
          <p:cNvPr id="3" name="Bilde 2">
            <a:extLst>
              <a:ext uri="{FF2B5EF4-FFF2-40B4-BE49-F238E27FC236}">
                <a16:creationId xmlns:a16="http://schemas.microsoft.com/office/drawing/2014/main" id="{150E45EC-9DFF-3782-9C19-2DAFD48D106E}"/>
              </a:ext>
            </a:extLst>
          </p:cNvPr>
          <p:cNvPicPr>
            <a:picLocks noChangeAspect="1"/>
          </p:cNvPicPr>
          <p:nvPr/>
        </p:nvPicPr>
        <p:blipFill>
          <a:blip r:embed="rId3" cstate="print">
            <a:extLst>
              <a:ext uri="{28A0092B-C50C-407E-A947-70E740481C1C}">
                <a14:useLocalDpi xmlns:a14="http://schemas.microsoft.com/office/drawing/2010/main" val="0"/>
              </a:ext>
            </a:extLst>
          </a:blip>
          <a:srcRect r="55037"/>
          <a:stretch/>
        </p:blipFill>
        <p:spPr>
          <a:xfrm>
            <a:off x="2640243" y="934443"/>
            <a:ext cx="4448403" cy="5724456"/>
          </a:xfrm>
          <a:prstGeom prst="rect">
            <a:avLst/>
          </a:prstGeom>
        </p:spPr>
      </p:pic>
    </p:spTree>
    <p:extLst>
      <p:ext uri="{BB962C8B-B14F-4D97-AF65-F5344CB8AC3E}">
        <p14:creationId xmlns:p14="http://schemas.microsoft.com/office/powerpoint/2010/main" val="1990489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8890">
                                            <p:txEl>
                                              <p:pRg st="0" end="0"/>
                                            </p:txEl>
                                          </p:spTgt>
                                        </p:tgtEl>
                                        <p:attrNameLst>
                                          <p:attrName>style.visibility</p:attrName>
                                        </p:attrNameLst>
                                      </p:cBhvr>
                                      <p:to>
                                        <p:strVal val="visible"/>
                                      </p:to>
                                    </p:set>
                                    <p:animEffect transition="in" filter="fade">
                                      <p:cBhvr>
                                        <p:cTn id="7" dur="500"/>
                                        <p:tgtEl>
                                          <p:spTgt spid="78890">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8890">
                                            <p:txEl>
                                              <p:pRg st="1" end="1"/>
                                            </p:txEl>
                                          </p:spTgt>
                                        </p:tgtEl>
                                        <p:attrNameLst>
                                          <p:attrName>style.visibility</p:attrName>
                                        </p:attrNameLst>
                                      </p:cBhvr>
                                      <p:to>
                                        <p:strVal val="visible"/>
                                      </p:to>
                                    </p:set>
                                    <p:animEffect transition="in" filter="fade">
                                      <p:cBhvr>
                                        <p:cTn id="10" dur="500"/>
                                        <p:tgtEl>
                                          <p:spTgt spid="78890">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8890">
                                            <p:txEl>
                                              <p:pRg st="2" end="2"/>
                                            </p:txEl>
                                          </p:spTgt>
                                        </p:tgtEl>
                                        <p:attrNameLst>
                                          <p:attrName>style.visibility</p:attrName>
                                        </p:attrNameLst>
                                      </p:cBhvr>
                                      <p:to>
                                        <p:strVal val="visible"/>
                                      </p:to>
                                    </p:set>
                                    <p:animEffect transition="in" filter="fade">
                                      <p:cBhvr>
                                        <p:cTn id="13" dur="500"/>
                                        <p:tgtEl>
                                          <p:spTgt spid="78890">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8890">
                                            <p:txEl>
                                              <p:pRg st="3" end="3"/>
                                            </p:txEl>
                                          </p:spTgt>
                                        </p:tgtEl>
                                        <p:attrNameLst>
                                          <p:attrName>style.visibility</p:attrName>
                                        </p:attrNameLst>
                                      </p:cBhvr>
                                      <p:to>
                                        <p:strVal val="visible"/>
                                      </p:to>
                                    </p:set>
                                    <p:animEffect transition="in" filter="fade">
                                      <p:cBhvr>
                                        <p:cTn id="16" dur="500"/>
                                        <p:tgtEl>
                                          <p:spTgt spid="78890">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8890">
                                            <p:txEl>
                                              <p:pRg st="4" end="4"/>
                                            </p:txEl>
                                          </p:spTgt>
                                        </p:tgtEl>
                                        <p:attrNameLst>
                                          <p:attrName>style.visibility</p:attrName>
                                        </p:attrNameLst>
                                      </p:cBhvr>
                                      <p:to>
                                        <p:strVal val="visible"/>
                                      </p:to>
                                    </p:set>
                                    <p:animEffect transition="in" filter="fade">
                                      <p:cBhvr>
                                        <p:cTn id="19" dur="500"/>
                                        <p:tgtEl>
                                          <p:spTgt spid="78890">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Effect transition="in" filter="fade">
                                      <p:cBhvr>
                                        <p:cTn id="24" dur="500"/>
                                        <p:tgtEl>
                                          <p:spTgt spid="6">
                                            <p:txEl>
                                              <p:pRg st="0" end="0"/>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Effect transition="in" filter="fade">
                                      <p:cBhvr>
                                        <p:cTn id="27" dur="500"/>
                                        <p:tgtEl>
                                          <p:spTgt spid="6">
                                            <p:txEl>
                                              <p:pRg st="1" end="1"/>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6">
                                            <p:txEl>
                                              <p:pRg st="2" end="2"/>
                                            </p:txEl>
                                          </p:spTgt>
                                        </p:tgtEl>
                                        <p:attrNameLst>
                                          <p:attrName>style.visibility</p:attrName>
                                        </p:attrNameLst>
                                      </p:cBhvr>
                                      <p:to>
                                        <p:strVal val="visible"/>
                                      </p:to>
                                    </p:set>
                                    <p:animEffect transition="in" filter="fade">
                                      <p:cBhvr>
                                        <p:cTn id="30" dur="500"/>
                                        <p:tgtEl>
                                          <p:spTgt spid="6">
                                            <p:txEl>
                                              <p:pRg st="2" end="2"/>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6">
                                            <p:txEl>
                                              <p:pRg st="3" end="3"/>
                                            </p:txEl>
                                          </p:spTgt>
                                        </p:tgtEl>
                                        <p:attrNameLst>
                                          <p:attrName>style.visibility</p:attrName>
                                        </p:attrNameLst>
                                      </p:cBhvr>
                                      <p:to>
                                        <p:strVal val="visible"/>
                                      </p:to>
                                    </p:set>
                                    <p:animEffect transition="in" filter="fade">
                                      <p:cBhvr>
                                        <p:cTn id="33" dur="500"/>
                                        <p:tgtEl>
                                          <p:spTgt spid="6">
                                            <p:txEl>
                                              <p:pRg st="3" end="3"/>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6">
                                            <p:txEl>
                                              <p:pRg st="4" end="4"/>
                                            </p:txEl>
                                          </p:spTgt>
                                        </p:tgtEl>
                                        <p:attrNameLst>
                                          <p:attrName>style.visibility</p:attrName>
                                        </p:attrNameLst>
                                      </p:cBhvr>
                                      <p:to>
                                        <p:strVal val="visible"/>
                                      </p:to>
                                    </p:set>
                                    <p:animEffect transition="in" filter="fade">
                                      <p:cBhvr>
                                        <p:cTn id="36" dur="500"/>
                                        <p:tgtEl>
                                          <p:spTgt spid="6">
                                            <p:txEl>
                                              <p:pRg st="4" end="4"/>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6">
                                            <p:txEl>
                                              <p:pRg st="5" end="5"/>
                                            </p:txEl>
                                          </p:spTgt>
                                        </p:tgtEl>
                                        <p:attrNameLst>
                                          <p:attrName>style.visibility</p:attrName>
                                        </p:attrNameLst>
                                      </p:cBhvr>
                                      <p:to>
                                        <p:strVal val="visible"/>
                                      </p:to>
                                    </p:set>
                                    <p:animEffect transition="in" filter="fade">
                                      <p:cBhvr>
                                        <p:cTn id="39" dur="500"/>
                                        <p:tgtEl>
                                          <p:spTgt spid="6">
                                            <p:txEl>
                                              <p:pRg st="5" end="5"/>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7">
                                            <p:txEl>
                                              <p:pRg st="0" end="0"/>
                                            </p:txEl>
                                          </p:spTgt>
                                        </p:tgtEl>
                                        <p:attrNameLst>
                                          <p:attrName>style.visibility</p:attrName>
                                        </p:attrNameLst>
                                      </p:cBhvr>
                                      <p:to>
                                        <p:strVal val="visible"/>
                                      </p:to>
                                    </p:set>
                                    <p:animEffect transition="in" filter="fade">
                                      <p:cBhvr>
                                        <p:cTn id="44" dur="500"/>
                                        <p:tgtEl>
                                          <p:spTgt spid="7">
                                            <p:txEl>
                                              <p:pRg st="0" end="0"/>
                                            </p:tx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7">
                                            <p:txEl>
                                              <p:pRg st="1" end="1"/>
                                            </p:txEl>
                                          </p:spTgt>
                                        </p:tgtEl>
                                        <p:attrNameLst>
                                          <p:attrName>style.visibility</p:attrName>
                                        </p:attrNameLst>
                                      </p:cBhvr>
                                      <p:to>
                                        <p:strVal val="visible"/>
                                      </p:to>
                                    </p:set>
                                    <p:animEffect transition="in" filter="fade">
                                      <p:cBhvr>
                                        <p:cTn id="47" dur="500"/>
                                        <p:tgtEl>
                                          <p:spTgt spid="7">
                                            <p:txEl>
                                              <p:pRg st="1" end="1"/>
                                            </p:txEl>
                                          </p:spTgt>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7">
                                            <p:txEl>
                                              <p:pRg st="2" end="2"/>
                                            </p:txEl>
                                          </p:spTgt>
                                        </p:tgtEl>
                                        <p:attrNameLst>
                                          <p:attrName>style.visibility</p:attrName>
                                        </p:attrNameLst>
                                      </p:cBhvr>
                                      <p:to>
                                        <p:strVal val="visible"/>
                                      </p:to>
                                    </p:set>
                                    <p:animEffect transition="in" filter="fade">
                                      <p:cBhvr>
                                        <p:cTn id="50" dur="500"/>
                                        <p:tgtEl>
                                          <p:spTgt spid="7">
                                            <p:txEl>
                                              <p:pRg st="2" end="2"/>
                                            </p:txEl>
                                          </p:spTgt>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7">
                                            <p:txEl>
                                              <p:pRg st="3" end="3"/>
                                            </p:txEl>
                                          </p:spTgt>
                                        </p:tgtEl>
                                        <p:attrNameLst>
                                          <p:attrName>style.visibility</p:attrName>
                                        </p:attrNameLst>
                                      </p:cBhvr>
                                      <p:to>
                                        <p:strVal val="visible"/>
                                      </p:to>
                                    </p:set>
                                    <p:animEffect transition="in" filter="fade">
                                      <p:cBhvr>
                                        <p:cTn id="53" dur="500"/>
                                        <p:tgtEl>
                                          <p:spTgt spid="7">
                                            <p:txEl>
                                              <p:pRg st="3" end="3"/>
                                            </p:txEl>
                                          </p:spTgt>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7">
                                            <p:txEl>
                                              <p:pRg st="4" end="4"/>
                                            </p:txEl>
                                          </p:spTgt>
                                        </p:tgtEl>
                                        <p:attrNameLst>
                                          <p:attrName>style.visibility</p:attrName>
                                        </p:attrNameLst>
                                      </p:cBhvr>
                                      <p:to>
                                        <p:strVal val="visible"/>
                                      </p:to>
                                    </p:set>
                                    <p:animEffect transition="in" filter="fade">
                                      <p:cBhvr>
                                        <p:cTn id="56" dur="500"/>
                                        <p:tgtEl>
                                          <p:spTgt spid="7">
                                            <p:txEl>
                                              <p:pRg st="4" end="4"/>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8">
                                            <p:txEl>
                                              <p:pRg st="0" end="0"/>
                                            </p:txEl>
                                          </p:spTgt>
                                        </p:tgtEl>
                                        <p:attrNameLst>
                                          <p:attrName>style.visibility</p:attrName>
                                        </p:attrNameLst>
                                      </p:cBhvr>
                                      <p:to>
                                        <p:strVal val="visible"/>
                                      </p:to>
                                    </p:set>
                                    <p:animEffect transition="in" filter="fade">
                                      <p:cBhvr>
                                        <p:cTn id="61" dur="500"/>
                                        <p:tgtEl>
                                          <p:spTgt spid="8">
                                            <p:txEl>
                                              <p:pRg st="0" end="0"/>
                                            </p:txEl>
                                          </p:spTgt>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8">
                                            <p:txEl>
                                              <p:pRg st="1" end="1"/>
                                            </p:txEl>
                                          </p:spTgt>
                                        </p:tgtEl>
                                        <p:attrNameLst>
                                          <p:attrName>style.visibility</p:attrName>
                                        </p:attrNameLst>
                                      </p:cBhvr>
                                      <p:to>
                                        <p:strVal val="visible"/>
                                      </p:to>
                                    </p:set>
                                    <p:animEffect transition="in" filter="fade">
                                      <p:cBhvr>
                                        <p:cTn id="64" dur="500"/>
                                        <p:tgtEl>
                                          <p:spTgt spid="8">
                                            <p:txEl>
                                              <p:pRg st="1" end="1"/>
                                            </p:txEl>
                                          </p:spTgt>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8">
                                            <p:txEl>
                                              <p:pRg st="2" end="2"/>
                                            </p:txEl>
                                          </p:spTgt>
                                        </p:tgtEl>
                                        <p:attrNameLst>
                                          <p:attrName>style.visibility</p:attrName>
                                        </p:attrNameLst>
                                      </p:cBhvr>
                                      <p:to>
                                        <p:strVal val="visible"/>
                                      </p:to>
                                    </p:set>
                                    <p:animEffect transition="in" filter="fade">
                                      <p:cBhvr>
                                        <p:cTn id="67" dur="500"/>
                                        <p:tgtEl>
                                          <p:spTgt spid="8">
                                            <p:txEl>
                                              <p:pRg st="2" end="2"/>
                                            </p:txEl>
                                          </p:spTgt>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8">
                                            <p:txEl>
                                              <p:pRg st="3" end="3"/>
                                            </p:txEl>
                                          </p:spTgt>
                                        </p:tgtEl>
                                        <p:attrNameLst>
                                          <p:attrName>style.visibility</p:attrName>
                                        </p:attrNameLst>
                                      </p:cBhvr>
                                      <p:to>
                                        <p:strVal val="visible"/>
                                      </p:to>
                                    </p:set>
                                    <p:animEffect transition="in" filter="fade">
                                      <p:cBhvr>
                                        <p:cTn id="70" dur="500"/>
                                        <p:tgtEl>
                                          <p:spTgt spid="8">
                                            <p:txEl>
                                              <p:pRg st="3" end="3"/>
                                            </p:txEl>
                                          </p:spTgt>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8">
                                            <p:txEl>
                                              <p:pRg st="4" end="4"/>
                                            </p:txEl>
                                          </p:spTgt>
                                        </p:tgtEl>
                                        <p:attrNameLst>
                                          <p:attrName>style.visibility</p:attrName>
                                        </p:attrNameLst>
                                      </p:cBhvr>
                                      <p:to>
                                        <p:strVal val="visible"/>
                                      </p:to>
                                    </p:set>
                                    <p:animEffect transition="in" filter="fade">
                                      <p:cBhvr>
                                        <p:cTn id="73" dur="500"/>
                                        <p:tgtEl>
                                          <p:spTgt spid="8">
                                            <p:txEl>
                                              <p:pRg st="4" end="4"/>
                                            </p:txEl>
                                          </p:spTgt>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8">
                                            <p:txEl>
                                              <p:pRg st="5" end="5"/>
                                            </p:txEl>
                                          </p:spTgt>
                                        </p:tgtEl>
                                        <p:attrNameLst>
                                          <p:attrName>style.visibility</p:attrName>
                                        </p:attrNameLst>
                                      </p:cBhvr>
                                      <p:to>
                                        <p:strVal val="visible"/>
                                      </p:to>
                                    </p:set>
                                    <p:animEffect transition="in" filter="fade">
                                      <p:cBhvr>
                                        <p:cTn id="76" dur="500"/>
                                        <p:tgtEl>
                                          <p:spTgt spid="8">
                                            <p:txEl>
                                              <p:pRg st="5" end="5"/>
                                            </p:txEl>
                                          </p:spTgt>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8">
                                            <p:txEl>
                                              <p:pRg st="6" end="6"/>
                                            </p:txEl>
                                          </p:spTgt>
                                        </p:tgtEl>
                                        <p:attrNameLst>
                                          <p:attrName>style.visibility</p:attrName>
                                        </p:attrNameLst>
                                      </p:cBhvr>
                                      <p:to>
                                        <p:strVal val="visible"/>
                                      </p:to>
                                    </p:set>
                                    <p:animEffect transition="in" filter="fade">
                                      <p:cBhvr>
                                        <p:cTn id="79" dur="500"/>
                                        <p:tgtEl>
                                          <p:spTgt spid="8">
                                            <p:txEl>
                                              <p:pRg st="6" end="6"/>
                                            </p:txEl>
                                          </p:spTgt>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8">
                                            <p:txEl>
                                              <p:pRg st="7" end="7"/>
                                            </p:txEl>
                                          </p:spTgt>
                                        </p:tgtEl>
                                        <p:attrNameLst>
                                          <p:attrName>style.visibility</p:attrName>
                                        </p:attrNameLst>
                                      </p:cBhvr>
                                      <p:to>
                                        <p:strVal val="visible"/>
                                      </p:to>
                                    </p:set>
                                    <p:animEffect transition="in" filter="fade">
                                      <p:cBhvr>
                                        <p:cTn id="82" dur="500"/>
                                        <p:tgtEl>
                                          <p:spTgt spid="8">
                                            <p:txEl>
                                              <p:pRg st="7" end="7"/>
                                            </p:txEl>
                                          </p:spTgt>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8">
                                            <p:txEl>
                                              <p:pRg st="8" end="8"/>
                                            </p:txEl>
                                          </p:spTgt>
                                        </p:tgtEl>
                                        <p:attrNameLst>
                                          <p:attrName>style.visibility</p:attrName>
                                        </p:attrNameLst>
                                      </p:cBhvr>
                                      <p:to>
                                        <p:strVal val="visible"/>
                                      </p:to>
                                    </p:set>
                                    <p:animEffect transition="in" filter="fade">
                                      <p:cBhvr>
                                        <p:cTn id="85" dur="500"/>
                                        <p:tgtEl>
                                          <p:spTgt spid="8">
                                            <p:txEl>
                                              <p:pRg st="8" end="8"/>
                                            </p:txEl>
                                          </p:spTgt>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8">
                                            <p:txEl>
                                              <p:pRg st="9" end="9"/>
                                            </p:txEl>
                                          </p:spTgt>
                                        </p:tgtEl>
                                        <p:attrNameLst>
                                          <p:attrName>style.visibility</p:attrName>
                                        </p:attrNameLst>
                                      </p:cBhvr>
                                      <p:to>
                                        <p:strVal val="visible"/>
                                      </p:to>
                                    </p:set>
                                    <p:animEffect transition="in" filter="fade">
                                      <p:cBhvr>
                                        <p:cTn id="88" dur="500"/>
                                        <p:tgtEl>
                                          <p:spTgt spid="8">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90" grpId="0" build="allAtOnce"/>
      <p:bldP spid="6" grpId="0" build="allAtOnce"/>
      <p:bldP spid="7" grpId="0" build="allAtOnce"/>
      <p:bldP spid="8" grpId="0" build="allAtOnce"/>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4" name="Rectangle 2"/>
          <p:cNvSpPr>
            <a:spLocks noGrp="1" noChangeArrowheads="1"/>
          </p:cNvSpPr>
          <p:nvPr>
            <p:ph type="title"/>
          </p:nvPr>
        </p:nvSpPr>
        <p:spPr/>
        <p:txBody>
          <a:bodyPr anchor="t"/>
          <a:lstStyle/>
          <a:p>
            <a:pPr eaLnBrk="1" hangingPunct="1"/>
            <a:r>
              <a:rPr lang="nb-NO" altLang="nb-NO" dirty="0"/>
              <a:t>Mani med psykose</a:t>
            </a:r>
          </a:p>
        </p:txBody>
      </p:sp>
      <p:sp>
        <p:nvSpPr>
          <p:cNvPr id="11" name="Plassholder for innhold 2"/>
          <p:cNvSpPr>
            <a:spLocks noGrp="1"/>
          </p:cNvSpPr>
          <p:nvPr>
            <p:ph idx="1"/>
          </p:nvPr>
        </p:nvSpPr>
        <p:spPr/>
        <p:txBody>
          <a:bodyPr anchor="b">
            <a:normAutofit fontScale="92500" lnSpcReduction="20000"/>
          </a:bodyPr>
          <a:lstStyle/>
          <a:p>
            <a:pPr marL="0" indent="0">
              <a:buNone/>
            </a:pPr>
            <a:r>
              <a:rPr lang="nb-NO" altLang="nb-NO" sz="2400" b="1" dirty="0">
                <a:latin typeface="+mj-lt"/>
              </a:rPr>
              <a:t>Vrangforestillinger</a:t>
            </a:r>
          </a:p>
          <a:p>
            <a:pPr marL="0" indent="0">
              <a:buNone/>
            </a:pPr>
            <a:r>
              <a:rPr lang="nb-NO" altLang="nb-NO" sz="2000" dirty="0">
                <a:latin typeface="+mj-lt"/>
              </a:rPr>
              <a:t>Sterkt avvikende virkelighetsoppfatning som andre anser som klart urimelig, beviselig feil eller umulig</a:t>
            </a:r>
          </a:p>
          <a:p>
            <a:pPr lvl="1">
              <a:spcBef>
                <a:spcPts val="1800"/>
              </a:spcBef>
            </a:pPr>
            <a:r>
              <a:rPr lang="nb-NO" altLang="nb-NO" sz="2000" dirty="0">
                <a:latin typeface="+mj-lt"/>
              </a:rPr>
              <a:t>Grandiositet</a:t>
            </a:r>
          </a:p>
          <a:p>
            <a:pPr lvl="1">
              <a:spcBef>
                <a:spcPts val="1800"/>
              </a:spcBef>
            </a:pPr>
            <a:r>
              <a:rPr lang="nb-NO" altLang="nb-NO" sz="2000" dirty="0" err="1">
                <a:latin typeface="+mj-lt"/>
              </a:rPr>
              <a:t>Paranoiditet</a:t>
            </a:r>
            <a:endParaRPr lang="nb-NO" altLang="nb-NO" sz="2000" dirty="0">
              <a:latin typeface="+mj-lt"/>
            </a:endParaRPr>
          </a:p>
          <a:p>
            <a:pPr marL="0" indent="0">
              <a:buNone/>
            </a:pPr>
            <a:endParaRPr lang="nb-NO" altLang="nb-NO" sz="2000" b="1" dirty="0">
              <a:latin typeface="+mj-lt"/>
            </a:endParaRPr>
          </a:p>
          <a:p>
            <a:pPr marL="0" indent="0">
              <a:buNone/>
            </a:pPr>
            <a:r>
              <a:rPr lang="nb-NO" altLang="nb-NO" sz="2400" b="1" dirty="0">
                <a:latin typeface="+mj-lt"/>
              </a:rPr>
              <a:t>Hallusinasjoner</a:t>
            </a:r>
          </a:p>
          <a:p>
            <a:pPr marL="0" indent="0">
              <a:buNone/>
            </a:pPr>
            <a:r>
              <a:rPr lang="nb-NO" altLang="nb-NO" sz="2000" dirty="0">
                <a:latin typeface="+mj-lt"/>
              </a:rPr>
              <a:t>Sanseinntrykk uten reell kilde som oppleves som virkelige, eller sterkt forvrengt oppfattelse </a:t>
            </a:r>
            <a:br>
              <a:rPr lang="nb-NO" altLang="nb-NO" sz="2000" dirty="0">
                <a:latin typeface="+mj-lt"/>
              </a:rPr>
            </a:br>
            <a:r>
              <a:rPr lang="nb-NO" altLang="nb-NO" sz="2000" dirty="0">
                <a:latin typeface="+mj-lt"/>
              </a:rPr>
              <a:t>av reelle sanseinntrykk</a:t>
            </a:r>
          </a:p>
          <a:p>
            <a:pPr lvl="1">
              <a:spcBef>
                <a:spcPts val="1800"/>
              </a:spcBef>
            </a:pPr>
            <a:r>
              <a:rPr lang="nb-NO" altLang="nb-NO" sz="2000" dirty="0">
                <a:latin typeface="+mj-lt"/>
              </a:rPr>
              <a:t>Kan gjelde alle sanser, men hørsel vanligst</a:t>
            </a:r>
          </a:p>
          <a:p>
            <a:pPr marL="0" indent="0">
              <a:buNone/>
            </a:pPr>
            <a:endParaRPr lang="nb-NO" altLang="nb-NO" sz="2000" dirty="0">
              <a:latin typeface="+mj-lt"/>
            </a:endParaRPr>
          </a:p>
          <a:p>
            <a:pPr marL="0" indent="0">
              <a:buNone/>
            </a:pPr>
            <a:r>
              <a:rPr lang="nb-NO" altLang="nb-NO" sz="2400" b="1" dirty="0">
                <a:latin typeface="+mj-lt"/>
              </a:rPr>
              <a:t>Usammenhengende tenkning, kommunikasjon og atferd</a:t>
            </a:r>
          </a:p>
          <a:p>
            <a:pPr marL="0" indent="0">
              <a:buNone/>
            </a:pPr>
            <a:r>
              <a:rPr lang="nb-NO" altLang="nb-NO" sz="2000" dirty="0">
                <a:latin typeface="+mj-lt"/>
              </a:rPr>
              <a:t>En manisk psykose kan gjøre personen hektisk, springende og uforståelig for andre</a:t>
            </a:r>
          </a:p>
        </p:txBody>
      </p:sp>
    </p:spTree>
    <p:extLst>
      <p:ext uri="{BB962C8B-B14F-4D97-AF65-F5344CB8AC3E}">
        <p14:creationId xmlns:p14="http://schemas.microsoft.com/office/powerpoint/2010/main" val="189565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xEl>
                                              <p:pRg st="1" end="1"/>
                                            </p:txEl>
                                          </p:spTgt>
                                        </p:tgtEl>
                                        <p:attrNameLst>
                                          <p:attrName>style.visibility</p:attrName>
                                        </p:attrNameLst>
                                      </p:cBhvr>
                                      <p:to>
                                        <p:strVal val="visible"/>
                                      </p:to>
                                    </p:set>
                                    <p:animEffect transition="in" filter="fade">
                                      <p:cBhvr>
                                        <p:cTn id="10" dur="500"/>
                                        <p:tgtEl>
                                          <p:spTgt spid="11">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xEl>
                                              <p:pRg st="2" end="2"/>
                                            </p:txEl>
                                          </p:spTgt>
                                        </p:tgtEl>
                                        <p:attrNameLst>
                                          <p:attrName>style.visibility</p:attrName>
                                        </p:attrNameLst>
                                      </p:cBhvr>
                                      <p:to>
                                        <p:strVal val="visible"/>
                                      </p:to>
                                    </p:set>
                                    <p:animEffect transition="in" filter="fade">
                                      <p:cBhvr>
                                        <p:cTn id="13" dur="500"/>
                                        <p:tgtEl>
                                          <p:spTgt spid="11">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xEl>
                                              <p:pRg st="3" end="3"/>
                                            </p:txEl>
                                          </p:spTgt>
                                        </p:tgtEl>
                                        <p:attrNameLst>
                                          <p:attrName>style.visibility</p:attrName>
                                        </p:attrNameLst>
                                      </p:cBhvr>
                                      <p:to>
                                        <p:strVal val="visible"/>
                                      </p:to>
                                    </p:set>
                                    <p:animEffect transition="in" filter="fade">
                                      <p:cBhvr>
                                        <p:cTn id="16" dur="500"/>
                                        <p:tgtEl>
                                          <p:spTgt spid="11">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1">
                                            <p:txEl>
                                              <p:pRg st="5" end="5"/>
                                            </p:txEl>
                                          </p:spTgt>
                                        </p:tgtEl>
                                        <p:attrNameLst>
                                          <p:attrName>style.visibility</p:attrName>
                                        </p:attrNameLst>
                                      </p:cBhvr>
                                      <p:to>
                                        <p:strVal val="visible"/>
                                      </p:to>
                                    </p:set>
                                    <p:animEffect transition="in" filter="fade">
                                      <p:cBhvr>
                                        <p:cTn id="19" dur="500"/>
                                        <p:tgtEl>
                                          <p:spTgt spid="11">
                                            <p:txEl>
                                              <p:pRg st="5" end="5"/>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1">
                                            <p:txEl>
                                              <p:pRg st="6" end="6"/>
                                            </p:txEl>
                                          </p:spTgt>
                                        </p:tgtEl>
                                        <p:attrNameLst>
                                          <p:attrName>style.visibility</p:attrName>
                                        </p:attrNameLst>
                                      </p:cBhvr>
                                      <p:to>
                                        <p:strVal val="visible"/>
                                      </p:to>
                                    </p:set>
                                    <p:animEffect transition="in" filter="fade">
                                      <p:cBhvr>
                                        <p:cTn id="22" dur="500"/>
                                        <p:tgtEl>
                                          <p:spTgt spid="11">
                                            <p:txEl>
                                              <p:pRg st="6" end="6"/>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
                                            <p:txEl>
                                              <p:pRg st="7" end="7"/>
                                            </p:txEl>
                                          </p:spTgt>
                                        </p:tgtEl>
                                        <p:attrNameLst>
                                          <p:attrName>style.visibility</p:attrName>
                                        </p:attrNameLst>
                                      </p:cBhvr>
                                      <p:to>
                                        <p:strVal val="visible"/>
                                      </p:to>
                                    </p:set>
                                    <p:animEffect transition="in" filter="fade">
                                      <p:cBhvr>
                                        <p:cTn id="25" dur="500"/>
                                        <p:tgtEl>
                                          <p:spTgt spid="11">
                                            <p:txEl>
                                              <p:pRg st="7" end="7"/>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1">
                                            <p:txEl>
                                              <p:pRg st="9" end="9"/>
                                            </p:txEl>
                                          </p:spTgt>
                                        </p:tgtEl>
                                        <p:attrNameLst>
                                          <p:attrName>style.visibility</p:attrName>
                                        </p:attrNameLst>
                                      </p:cBhvr>
                                      <p:to>
                                        <p:strVal val="visible"/>
                                      </p:to>
                                    </p:set>
                                    <p:animEffect transition="in" filter="fade">
                                      <p:cBhvr>
                                        <p:cTn id="28" dur="500"/>
                                        <p:tgtEl>
                                          <p:spTgt spid="11">
                                            <p:txEl>
                                              <p:pRg st="9" end="9"/>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1">
                                            <p:txEl>
                                              <p:pRg st="10" end="10"/>
                                            </p:txEl>
                                          </p:spTgt>
                                        </p:tgtEl>
                                        <p:attrNameLst>
                                          <p:attrName>style.visibility</p:attrName>
                                        </p:attrNameLst>
                                      </p:cBhvr>
                                      <p:to>
                                        <p:strVal val="visible"/>
                                      </p:to>
                                    </p:set>
                                    <p:animEffect transition="in" filter="fade">
                                      <p:cBhvr>
                                        <p:cTn id="31" dur="500"/>
                                        <p:tgtEl>
                                          <p:spTgt spid="11">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allAtOnce"/>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idx="4294967295"/>
          </p:nvPr>
        </p:nvSpPr>
        <p:spPr>
          <a:xfrm>
            <a:off x="838200" y="2338388"/>
            <a:ext cx="10515600" cy="1325562"/>
          </a:xfrm>
        </p:spPr>
        <p:txBody>
          <a:bodyPr anchor="t">
            <a:normAutofit/>
          </a:bodyPr>
          <a:lstStyle/>
          <a:p>
            <a:pPr algn="ctr"/>
            <a:r>
              <a:rPr lang="nb-NO" dirty="0">
                <a:latin typeface="+mj-lt"/>
              </a:rPr>
              <a:t>Pause</a:t>
            </a:r>
            <a:br>
              <a:rPr lang="nb-NO" dirty="0">
                <a:latin typeface="+mj-lt"/>
              </a:rPr>
            </a:br>
            <a:r>
              <a:rPr lang="nb-NO" dirty="0">
                <a:latin typeface="+mj-lt"/>
              </a:rPr>
              <a:t>10 min</a:t>
            </a:r>
          </a:p>
        </p:txBody>
      </p:sp>
    </p:spTree>
    <p:extLst>
      <p:ext uri="{BB962C8B-B14F-4D97-AF65-F5344CB8AC3E}">
        <p14:creationId xmlns:p14="http://schemas.microsoft.com/office/powerpoint/2010/main" val="32612778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tel 1"/>
          <p:cNvSpPr>
            <a:spLocks noGrp="1"/>
          </p:cNvSpPr>
          <p:nvPr>
            <p:ph type="title"/>
          </p:nvPr>
        </p:nvSpPr>
        <p:spPr>
          <a:xfrm>
            <a:off x="731838" y="549275"/>
            <a:ext cx="8229600" cy="1143000"/>
          </a:xfrm>
        </p:spPr>
        <p:txBody>
          <a:bodyPr anchor="t"/>
          <a:lstStyle/>
          <a:p>
            <a:pPr eaLnBrk="1" hangingPunct="1"/>
            <a:r>
              <a:rPr lang="nb-NO" altLang="nb-NO" dirty="0"/>
              <a:t>Hva er depresjon?</a:t>
            </a:r>
          </a:p>
        </p:txBody>
      </p:sp>
      <p:sp>
        <p:nvSpPr>
          <p:cNvPr id="6" name="Plassholder for innhold 2"/>
          <p:cNvSpPr txBox="1">
            <a:spLocks/>
          </p:cNvSpPr>
          <p:nvPr/>
        </p:nvSpPr>
        <p:spPr>
          <a:xfrm>
            <a:off x="731838" y="2521481"/>
            <a:ext cx="6483350" cy="3795184"/>
          </a:xfrm>
          <a:prstGeom prst="rect">
            <a:avLst/>
          </a:prstGeom>
        </p:spPr>
        <p:txBody>
          <a:bodyPr vert="horz" lIns="91440" tIns="45720" rIns="91440" bIns="45720" rtlCol="0" anchor="b">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altLang="nb-NO" dirty="0">
                <a:cs typeface="Arial" charset="0"/>
              </a:rPr>
              <a:t>Perioder med unormalt senket stemningsleie, tap av lyst og glede, </a:t>
            </a:r>
            <a:br>
              <a:rPr lang="nb-NO" altLang="nb-NO" dirty="0">
                <a:cs typeface="Arial" charset="0"/>
              </a:rPr>
            </a:br>
            <a:r>
              <a:rPr lang="nb-NO" altLang="nb-NO" dirty="0">
                <a:cs typeface="Arial" charset="0"/>
              </a:rPr>
              <a:t>og redusert energi- og aktivitetsnivå</a:t>
            </a:r>
          </a:p>
          <a:p>
            <a:pPr marL="0" indent="0">
              <a:buFont typeface="Arial" panose="020B0604020202020204" pitchFamily="34" charset="0"/>
              <a:buNone/>
            </a:pPr>
            <a:endParaRPr lang="nb-NO" altLang="nb-NO" dirty="0">
              <a:latin typeface="+mj-lt"/>
              <a:cs typeface="Arial" charset="0"/>
            </a:endParaRPr>
          </a:p>
          <a:p>
            <a:pPr marL="0" indent="0">
              <a:buFont typeface="Arial" panose="020B0604020202020204" pitchFamily="34" charset="0"/>
              <a:buNone/>
            </a:pPr>
            <a:r>
              <a:rPr lang="nb-NO" altLang="nb-NO" dirty="0">
                <a:latin typeface="+mj-lt"/>
                <a:cs typeface="Arial" charset="0"/>
              </a:rPr>
              <a:t>Man kan føle seg håpløs, hjelpeløs</a:t>
            </a:r>
          </a:p>
          <a:p>
            <a:pPr marL="0" indent="0">
              <a:buFont typeface="Arial" panose="020B0604020202020204" pitchFamily="34" charset="0"/>
              <a:buNone/>
            </a:pPr>
            <a:r>
              <a:rPr lang="nb-NO" altLang="nb-NO" dirty="0">
                <a:latin typeface="+mj-lt"/>
                <a:cs typeface="Arial" charset="0"/>
              </a:rPr>
              <a:t>og at alt er meningsløst</a:t>
            </a:r>
          </a:p>
        </p:txBody>
      </p:sp>
      <p:pic>
        <p:nvPicPr>
          <p:cNvPr id="3" name="Bilde 2">
            <a:extLst>
              <a:ext uri="{FF2B5EF4-FFF2-40B4-BE49-F238E27FC236}">
                <a16:creationId xmlns:a16="http://schemas.microsoft.com/office/drawing/2014/main" id="{58EC462F-3C83-EADF-DCAE-17C3B9ABDA7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873047" y="-237066"/>
            <a:ext cx="10960008" cy="7754108"/>
          </a:xfrm>
          <a:prstGeom prst="rect">
            <a:avLst/>
          </a:prstGeom>
        </p:spPr>
      </p:pic>
    </p:spTree>
    <p:extLst>
      <p:ext uri="{BB962C8B-B14F-4D97-AF65-F5344CB8AC3E}">
        <p14:creationId xmlns:p14="http://schemas.microsoft.com/office/powerpoint/2010/main" val="3701458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2" end="2"/>
                                            </p:txEl>
                                          </p:spTgt>
                                        </p:tgtEl>
                                        <p:attrNameLst>
                                          <p:attrName>style.visibility</p:attrName>
                                        </p:attrNameLst>
                                      </p:cBhvr>
                                      <p:to>
                                        <p:strVal val="visible"/>
                                      </p:to>
                                    </p:set>
                                    <p:animEffect transition="in" filter="fade">
                                      <p:cBhvr>
                                        <p:cTn id="10" dur="500"/>
                                        <p:tgtEl>
                                          <p:spTgt spid="6">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animEffect transition="in" filter="fade">
                                      <p:cBhvr>
                                        <p:cTn id="13" dur="500"/>
                                        <p:tgtEl>
                                          <p:spTgt spid="6">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4294967295"/>
          </p:nvPr>
        </p:nvSpPr>
        <p:spPr>
          <a:xfrm>
            <a:off x="2141537" y="4813300"/>
            <a:ext cx="7908925" cy="1493838"/>
          </a:xfrm>
        </p:spPr>
        <p:txBody>
          <a:bodyPr>
            <a:normAutofit/>
          </a:bodyPr>
          <a:lstStyle/>
          <a:p>
            <a:pPr marL="0" indent="0">
              <a:buNone/>
            </a:pPr>
            <a:endParaRPr lang="en-US" sz="2400" dirty="0">
              <a:hlinkClick r:id="rId3"/>
            </a:endParaRPr>
          </a:p>
          <a:p>
            <a:endParaRPr lang="en-US" sz="2400" dirty="0">
              <a:hlinkClick r:id="rId3"/>
            </a:endParaRPr>
          </a:p>
          <a:p>
            <a:pPr marL="0" indent="0" algn="ctr">
              <a:buNone/>
            </a:pPr>
            <a:r>
              <a:rPr lang="en-US" sz="2400" dirty="0">
                <a:solidFill>
                  <a:schemeClr val="tx1"/>
                </a:solidFill>
                <a:hlinkClick r:id="rId4">
                  <a:extLst>
                    <a:ext uri="{A12FA001-AC4F-418D-AE19-62706E023703}">
                      <ahyp:hlinkClr xmlns:ahyp="http://schemas.microsoft.com/office/drawing/2018/hyperlinkcolor" val="tx"/>
                    </a:ext>
                  </a:extLst>
                </a:hlinkClick>
              </a:rPr>
              <a:t>I had a black dog</a:t>
            </a:r>
            <a:endParaRPr lang="en-US" sz="2400" dirty="0">
              <a:solidFill>
                <a:schemeClr val="tx1"/>
              </a:solidFill>
            </a:endParaRPr>
          </a:p>
          <a:p>
            <a:pPr marL="0" indent="0" algn="ctr">
              <a:buNone/>
            </a:pPr>
            <a:endParaRPr lang="en-US" sz="2400" dirty="0">
              <a:solidFill>
                <a:schemeClr val="tx1"/>
              </a:solidFill>
              <a:hlinkClick r:id="rId3">
                <a:extLst>
                  <a:ext uri="{A12FA001-AC4F-418D-AE19-62706E023703}">
                    <ahyp:hlinkClr xmlns:ahyp="http://schemas.microsoft.com/office/drawing/2018/hyperlinkcolor" val="tx"/>
                  </a:ext>
                </a:extLst>
              </a:hlinkClick>
            </a:endParaRPr>
          </a:p>
          <a:p>
            <a:pPr marL="0" indent="0">
              <a:buNone/>
            </a:pPr>
            <a:endParaRPr lang="en-US" sz="2400" dirty="0">
              <a:solidFill>
                <a:srgbClr val="0563C1"/>
              </a:solidFill>
              <a:hlinkClick r:id="rId3">
                <a:extLst>
                  <a:ext uri="{A12FA001-AC4F-418D-AE19-62706E023703}">
                    <ahyp:hlinkClr xmlns:ahyp="http://schemas.microsoft.com/office/drawing/2018/hyperlinkcolor" val="tx"/>
                  </a:ext>
                </a:extLst>
              </a:hlinkClick>
            </a:endParaRPr>
          </a:p>
        </p:txBody>
      </p:sp>
      <p:pic>
        <p:nvPicPr>
          <p:cNvPr id="4" name="Bilde 3" descr="Et bilde som inneholder skjermbilde, mønster, sirkel, sort og hvit&#10;&#10;Automatisk generert beskrivelse">
            <a:extLst>
              <a:ext uri="{FF2B5EF4-FFF2-40B4-BE49-F238E27FC236}">
                <a16:creationId xmlns:a16="http://schemas.microsoft.com/office/drawing/2014/main" id="{D86802E5-1404-D255-000B-8385BCD1FCF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67250" y="1955800"/>
            <a:ext cx="2857500" cy="2857500"/>
          </a:xfrm>
          <a:prstGeom prst="rect">
            <a:avLst/>
          </a:prstGeom>
        </p:spPr>
      </p:pic>
    </p:spTree>
    <p:extLst>
      <p:ext uri="{BB962C8B-B14F-4D97-AF65-F5344CB8AC3E}">
        <p14:creationId xmlns:p14="http://schemas.microsoft.com/office/powerpoint/2010/main" val="31469534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lstStyle/>
          <a:p>
            <a:r>
              <a:rPr lang="nb-NO" dirty="0"/>
              <a:t>Kursets innhold</a:t>
            </a:r>
          </a:p>
        </p:txBody>
      </p:sp>
      <p:sp>
        <p:nvSpPr>
          <p:cNvPr id="3" name="Plassholder for innhold 2"/>
          <p:cNvSpPr>
            <a:spLocks noGrp="1"/>
          </p:cNvSpPr>
          <p:nvPr>
            <p:ph idx="1"/>
          </p:nvPr>
        </p:nvSpPr>
        <p:spPr>
          <a:xfrm>
            <a:off x="695325" y="1887311"/>
            <a:ext cx="10801350" cy="4850039"/>
          </a:xfrm>
        </p:spPr>
        <p:txBody>
          <a:bodyPr numCol="2">
            <a:normAutofit/>
          </a:bodyPr>
          <a:lstStyle/>
          <a:p>
            <a:pPr marL="0" indent="0">
              <a:lnSpc>
                <a:spcPct val="120000"/>
              </a:lnSpc>
              <a:buNone/>
            </a:pPr>
            <a:r>
              <a:rPr lang="nb-NO" b="1" dirty="0" err="1"/>
              <a:t>Kursgang</a:t>
            </a:r>
            <a:r>
              <a:rPr lang="nb-NO" b="1" dirty="0"/>
              <a:t> 1:</a:t>
            </a:r>
          </a:p>
          <a:p>
            <a:pPr lvl="1">
              <a:lnSpc>
                <a:spcPct val="120000"/>
              </a:lnSpc>
            </a:pPr>
            <a:r>
              <a:rPr lang="nb-NO" b="1" dirty="0"/>
              <a:t>Pårørendes rolle </a:t>
            </a:r>
          </a:p>
          <a:p>
            <a:pPr lvl="1">
              <a:lnSpc>
                <a:spcPct val="120000"/>
              </a:lnSpc>
            </a:pPr>
            <a:r>
              <a:rPr lang="nb-NO" b="1" dirty="0"/>
              <a:t>Hvem som regnes som pårørende</a:t>
            </a:r>
          </a:p>
          <a:p>
            <a:pPr lvl="1">
              <a:lnSpc>
                <a:spcPct val="120000"/>
              </a:lnSpc>
            </a:pPr>
            <a:r>
              <a:rPr lang="nb-NO" b="1" dirty="0"/>
              <a:t>Pårørendes rettigheter </a:t>
            </a:r>
          </a:p>
          <a:p>
            <a:pPr lvl="1">
              <a:lnSpc>
                <a:spcPct val="120000"/>
              </a:lnSpc>
            </a:pPr>
            <a:r>
              <a:rPr lang="nb-NO" b="1" dirty="0"/>
              <a:t>Bipolar lidelse og behandling</a:t>
            </a:r>
          </a:p>
          <a:p>
            <a:pPr marL="0" indent="0">
              <a:lnSpc>
                <a:spcPct val="120000"/>
              </a:lnSpc>
              <a:buNone/>
            </a:pPr>
            <a:endParaRPr lang="nb-NO" dirty="0"/>
          </a:p>
          <a:p>
            <a:pPr marL="0" indent="0">
              <a:lnSpc>
                <a:spcPct val="120000"/>
              </a:lnSpc>
              <a:buNone/>
            </a:pPr>
            <a:endParaRPr lang="nb-NO" dirty="0"/>
          </a:p>
          <a:p>
            <a:pPr marL="0" indent="0">
              <a:lnSpc>
                <a:spcPct val="120000"/>
              </a:lnSpc>
              <a:buNone/>
            </a:pPr>
            <a:endParaRPr lang="nb-NO" dirty="0"/>
          </a:p>
          <a:p>
            <a:pPr marL="0" indent="0">
              <a:lnSpc>
                <a:spcPct val="120000"/>
              </a:lnSpc>
              <a:buNone/>
            </a:pPr>
            <a:r>
              <a:rPr lang="nb-NO" dirty="0" err="1"/>
              <a:t>Kursgang</a:t>
            </a:r>
            <a:r>
              <a:rPr lang="nb-NO" dirty="0"/>
              <a:t> 2:</a:t>
            </a:r>
          </a:p>
          <a:p>
            <a:pPr lvl="1">
              <a:lnSpc>
                <a:spcPct val="120000"/>
              </a:lnSpc>
            </a:pPr>
            <a:r>
              <a:rPr lang="nb-NO" dirty="0"/>
              <a:t>Pårørendes betydning og situasjon</a:t>
            </a:r>
          </a:p>
          <a:p>
            <a:pPr lvl="1">
              <a:lnSpc>
                <a:spcPct val="120000"/>
              </a:lnSpc>
            </a:pPr>
            <a:r>
              <a:rPr lang="nb-NO" dirty="0"/>
              <a:t>Barn og ungdom som pårørende</a:t>
            </a:r>
          </a:p>
          <a:p>
            <a:pPr lvl="1">
              <a:lnSpc>
                <a:spcPct val="120000"/>
              </a:lnSpc>
            </a:pPr>
            <a:r>
              <a:rPr lang="nb-NO" dirty="0"/>
              <a:t>Hvordan du kan gi hjelp og støtte</a:t>
            </a:r>
          </a:p>
          <a:p>
            <a:pPr lvl="1">
              <a:lnSpc>
                <a:spcPct val="120000"/>
              </a:lnSpc>
            </a:pPr>
            <a:r>
              <a:rPr lang="nb-NO" dirty="0"/>
              <a:t>Kommunikasjon i familien</a:t>
            </a:r>
          </a:p>
          <a:p>
            <a:pPr lvl="1">
              <a:lnSpc>
                <a:spcPct val="120000"/>
              </a:lnSpc>
            </a:pPr>
            <a:r>
              <a:rPr lang="nb-NO" dirty="0"/>
              <a:t>Erfaringsformidling </a:t>
            </a:r>
          </a:p>
          <a:p>
            <a:pPr lvl="1">
              <a:lnSpc>
                <a:spcPct val="120000"/>
              </a:lnSpc>
            </a:pPr>
            <a:r>
              <a:rPr lang="nb-NO" dirty="0"/>
              <a:t>Dele erfaringer med andre som er i en lignende situasjon</a:t>
            </a:r>
          </a:p>
        </p:txBody>
      </p:sp>
    </p:spTree>
    <p:extLst>
      <p:ext uri="{BB962C8B-B14F-4D97-AF65-F5344CB8AC3E}">
        <p14:creationId xmlns:p14="http://schemas.microsoft.com/office/powerpoint/2010/main" val="3801608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fade">
                                      <p:cBhvr>
                                        <p:cTn id="22" dur="500"/>
                                        <p:tgtEl>
                                          <p:spTgt spid="3">
                                            <p:txEl>
                                              <p:pRg st="8" end="8"/>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animEffect transition="in" filter="fade">
                                      <p:cBhvr>
                                        <p:cTn id="25" dur="500"/>
                                        <p:tgtEl>
                                          <p:spTgt spid="3">
                                            <p:txEl>
                                              <p:pRg st="9" end="9"/>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10" end="10"/>
                                            </p:txEl>
                                          </p:spTgt>
                                        </p:tgtEl>
                                        <p:attrNameLst>
                                          <p:attrName>style.visibility</p:attrName>
                                        </p:attrNameLst>
                                      </p:cBhvr>
                                      <p:to>
                                        <p:strVal val="visible"/>
                                      </p:to>
                                    </p:set>
                                    <p:animEffect transition="in" filter="fade">
                                      <p:cBhvr>
                                        <p:cTn id="28" dur="500"/>
                                        <p:tgtEl>
                                          <p:spTgt spid="3">
                                            <p:txEl>
                                              <p:pRg st="10" end="10"/>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animEffect transition="in" filter="fade">
                                      <p:cBhvr>
                                        <p:cTn id="31" dur="500"/>
                                        <p:tgtEl>
                                          <p:spTgt spid="3">
                                            <p:txEl>
                                              <p:pRg st="11" end="11"/>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
                                            <p:txEl>
                                              <p:pRg st="12" end="12"/>
                                            </p:txEl>
                                          </p:spTgt>
                                        </p:tgtEl>
                                        <p:attrNameLst>
                                          <p:attrName>style.visibility</p:attrName>
                                        </p:attrNameLst>
                                      </p:cBhvr>
                                      <p:to>
                                        <p:strVal val="visible"/>
                                      </p:to>
                                    </p:set>
                                    <p:animEffect transition="in" filter="fade">
                                      <p:cBhvr>
                                        <p:cTn id="34" dur="500"/>
                                        <p:tgtEl>
                                          <p:spTgt spid="3">
                                            <p:txEl>
                                              <p:pRg st="12" end="12"/>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
                                            <p:txEl>
                                              <p:pRg st="13" end="13"/>
                                            </p:txEl>
                                          </p:spTgt>
                                        </p:tgtEl>
                                        <p:attrNameLst>
                                          <p:attrName>style.visibility</p:attrName>
                                        </p:attrNameLst>
                                      </p:cBhvr>
                                      <p:to>
                                        <p:strVal val="visible"/>
                                      </p:to>
                                    </p:set>
                                    <p:animEffect transition="in" filter="fade">
                                      <p:cBhvr>
                                        <p:cTn id="37" dur="500"/>
                                        <p:tgtEl>
                                          <p:spTgt spid="3">
                                            <p:txEl>
                                              <p:pRg st="13" end="13"/>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
                                            <p:txEl>
                                              <p:pRg st="14" end="14"/>
                                            </p:txEl>
                                          </p:spTgt>
                                        </p:tgtEl>
                                        <p:attrNameLst>
                                          <p:attrName>style.visibility</p:attrName>
                                        </p:attrNameLst>
                                      </p:cBhvr>
                                      <p:to>
                                        <p:strVal val="visible"/>
                                      </p:to>
                                    </p:set>
                                    <p:animEffect transition="in" filter="fade">
                                      <p:cBhvr>
                                        <p:cTn id="40"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90C3F981-31A3-641B-ACD0-FCFF92824B66}"/>
              </a:ext>
            </a:extLst>
          </p:cNvPr>
          <p:cNvPicPr>
            <a:picLocks noChangeAspect="1"/>
          </p:cNvPicPr>
          <p:nvPr/>
        </p:nvPicPr>
        <p:blipFill>
          <a:blip r:embed="rId3" cstate="print">
            <a:extLst>
              <a:ext uri="{28A0092B-C50C-407E-A947-70E740481C1C}">
                <a14:useLocalDpi xmlns:a14="http://schemas.microsoft.com/office/drawing/2010/main" val="0"/>
              </a:ext>
            </a:extLst>
          </a:blip>
          <a:srcRect l="57544"/>
          <a:stretch/>
        </p:blipFill>
        <p:spPr>
          <a:xfrm>
            <a:off x="4369869" y="334943"/>
            <a:ext cx="4614406" cy="6288705"/>
          </a:xfrm>
          <a:prstGeom prst="rect">
            <a:avLst/>
          </a:prstGeom>
        </p:spPr>
      </p:pic>
      <p:sp>
        <p:nvSpPr>
          <p:cNvPr id="10" name="TekstSylinder 9">
            <a:extLst>
              <a:ext uri="{FF2B5EF4-FFF2-40B4-BE49-F238E27FC236}">
                <a16:creationId xmlns:a16="http://schemas.microsoft.com/office/drawing/2014/main" id="{7D3AC725-C51D-597D-D93E-F438CC87D755}"/>
              </a:ext>
            </a:extLst>
          </p:cNvPr>
          <p:cNvSpPr txBox="1"/>
          <p:nvPr/>
        </p:nvSpPr>
        <p:spPr>
          <a:xfrm>
            <a:off x="738632" y="569295"/>
            <a:ext cx="4341510" cy="769441"/>
          </a:xfrm>
          <a:prstGeom prst="rect">
            <a:avLst/>
          </a:prstGeom>
          <a:noFill/>
        </p:spPr>
        <p:txBody>
          <a:bodyPr wrap="none" rtlCol="0">
            <a:spAutoFit/>
          </a:bodyPr>
          <a:lstStyle/>
          <a:p>
            <a:r>
              <a:rPr lang="nb-NO" sz="4400" dirty="0" err="1">
                <a:latin typeface="+mj-lt"/>
              </a:rPr>
              <a:t>Depresjonspiralen</a:t>
            </a:r>
            <a:endParaRPr lang="nb-NO" sz="4400" dirty="0">
              <a:latin typeface="+mj-lt"/>
            </a:endParaRPr>
          </a:p>
        </p:txBody>
      </p:sp>
      <p:sp>
        <p:nvSpPr>
          <p:cNvPr id="11" name="TekstSylinder 10">
            <a:extLst>
              <a:ext uri="{FF2B5EF4-FFF2-40B4-BE49-F238E27FC236}">
                <a16:creationId xmlns:a16="http://schemas.microsoft.com/office/drawing/2014/main" id="{BAB5176F-27C6-9EFA-A1A5-16D595BE6DD1}"/>
              </a:ext>
            </a:extLst>
          </p:cNvPr>
          <p:cNvSpPr txBox="1"/>
          <p:nvPr/>
        </p:nvSpPr>
        <p:spPr>
          <a:xfrm>
            <a:off x="738632" y="1306411"/>
            <a:ext cx="6101644" cy="3011594"/>
          </a:xfrm>
          <a:prstGeom prst="rect">
            <a:avLst/>
          </a:prstGeom>
          <a:noFill/>
        </p:spPr>
        <p:txBody>
          <a:bodyPr wrap="square">
            <a:spAutoFit/>
          </a:bodyPr>
          <a:lstStyle/>
          <a:p>
            <a:pPr>
              <a:spcAft>
                <a:spcPts val="500"/>
              </a:spcAft>
            </a:pPr>
            <a:r>
              <a:rPr lang="nb-NO" u="sng" kern="100" dirty="0">
                <a:effectLst/>
                <a:latin typeface="+mj-lt"/>
                <a:ea typeface="Aptos" panose="020B0004020202020204" pitchFamily="34" charset="0"/>
                <a:cs typeface="Times New Roman" panose="02020603050405020304" pitchFamily="18" charset="0"/>
              </a:rPr>
              <a:t>Tankeinnhold</a:t>
            </a:r>
            <a:r>
              <a:rPr lang="nb-NO" b="1" kern="100" dirty="0">
                <a:effectLst/>
                <a:latin typeface="+mj-lt"/>
                <a:ea typeface="Aptos" panose="020B0004020202020204" pitchFamily="34" charset="0"/>
                <a:cs typeface="Times New Roman" panose="02020603050405020304" pitchFamily="18" charset="0"/>
              </a:rPr>
              <a:t>:</a:t>
            </a:r>
            <a:endParaRPr lang="nb-NO" kern="100" dirty="0">
              <a:effectLst/>
              <a:latin typeface="+mj-lt"/>
              <a:ea typeface="Aptos" panose="020B0004020202020204" pitchFamily="34" charset="0"/>
              <a:cs typeface="Times New Roman" panose="02020603050405020304" pitchFamily="18" charset="0"/>
            </a:endParaRPr>
          </a:p>
          <a:p>
            <a:pPr marL="285750" indent="-285750">
              <a:spcAft>
                <a:spcPts val="500"/>
              </a:spcAft>
              <a:buFont typeface="Arial" panose="020B0604020202020204" pitchFamily="34" charset="0"/>
              <a:buChar char="•"/>
            </a:pPr>
            <a:r>
              <a:rPr lang="nb-NO" kern="100" dirty="0">
                <a:effectLst/>
                <a:latin typeface="+mj-lt"/>
                <a:ea typeface="Aptos" panose="020B0004020202020204" pitchFamily="34" charset="0"/>
                <a:cs typeface="Times New Roman" panose="02020603050405020304" pitchFamily="18" charset="0"/>
              </a:rPr>
              <a:t>Overdrevent opptatt av spesielle tema </a:t>
            </a:r>
            <a:br>
              <a:rPr lang="nb-NO" kern="100" dirty="0">
                <a:effectLst/>
                <a:latin typeface="+mj-lt"/>
                <a:ea typeface="Aptos" panose="020B0004020202020204" pitchFamily="34" charset="0"/>
                <a:cs typeface="Times New Roman" panose="02020603050405020304" pitchFamily="18" charset="0"/>
              </a:rPr>
            </a:br>
            <a:r>
              <a:rPr lang="nb-NO" kern="100" dirty="0">
                <a:effectLst/>
                <a:latin typeface="+mj-lt"/>
                <a:ea typeface="Aptos" panose="020B0004020202020204" pitchFamily="34" charset="0"/>
                <a:cs typeface="Times New Roman" panose="02020603050405020304" pitchFamily="18" charset="0"/>
              </a:rPr>
              <a:t>på en negativ og pessimistisk måte</a:t>
            </a:r>
          </a:p>
          <a:p>
            <a:pPr marL="285750" indent="-285750">
              <a:spcAft>
                <a:spcPts val="500"/>
              </a:spcAft>
              <a:buFont typeface="Arial" panose="020B0604020202020204" pitchFamily="34" charset="0"/>
              <a:buChar char="•"/>
            </a:pPr>
            <a:r>
              <a:rPr lang="nb-NO" kern="100" dirty="0">
                <a:effectLst/>
                <a:latin typeface="+mj-lt"/>
                <a:ea typeface="Aptos" panose="020B0004020202020204" pitchFamily="34" charset="0"/>
                <a:cs typeface="Times New Roman" panose="02020603050405020304" pitchFamily="18" charset="0"/>
              </a:rPr>
              <a:t>Bekymringer/grublerier</a:t>
            </a:r>
          </a:p>
          <a:p>
            <a:pPr marL="285750" indent="-285750">
              <a:spcAft>
                <a:spcPts val="500"/>
              </a:spcAft>
              <a:buFont typeface="Arial" panose="020B0604020202020204" pitchFamily="34" charset="0"/>
              <a:buChar char="•"/>
            </a:pPr>
            <a:r>
              <a:rPr lang="nb-NO" kern="100" dirty="0">
                <a:effectLst/>
                <a:latin typeface="+mj-lt"/>
                <a:ea typeface="Aptos" panose="020B0004020202020204" pitchFamily="34" charset="0"/>
                <a:cs typeface="Times New Roman" panose="02020603050405020304" pitchFamily="18" charset="0"/>
              </a:rPr>
              <a:t>Negativt syn på seg selv </a:t>
            </a:r>
          </a:p>
          <a:p>
            <a:pPr marL="285750" indent="-285750">
              <a:spcAft>
                <a:spcPts val="500"/>
              </a:spcAft>
              <a:buFont typeface="Arial" panose="020B0604020202020204" pitchFamily="34" charset="0"/>
              <a:buChar char="•"/>
            </a:pPr>
            <a:r>
              <a:rPr lang="nb-NO" kern="100" dirty="0">
                <a:effectLst/>
                <a:latin typeface="+mj-lt"/>
                <a:ea typeface="Aptos" panose="020B0004020202020204" pitchFamily="34" charset="0"/>
                <a:cs typeface="Times New Roman" panose="02020603050405020304" pitchFamily="18" charset="0"/>
              </a:rPr>
              <a:t>Tolker egne prestasjoner og andres </a:t>
            </a:r>
            <a:br>
              <a:rPr lang="nb-NO" kern="100" dirty="0">
                <a:effectLst/>
                <a:latin typeface="+mj-lt"/>
                <a:ea typeface="Aptos" panose="020B0004020202020204" pitchFamily="34" charset="0"/>
                <a:cs typeface="Times New Roman" panose="02020603050405020304" pitchFamily="18" charset="0"/>
              </a:rPr>
            </a:br>
            <a:r>
              <a:rPr lang="nb-NO" kern="100" dirty="0">
                <a:effectLst/>
                <a:latin typeface="+mj-lt"/>
                <a:ea typeface="Aptos" panose="020B0004020202020204" pitchFamily="34" charset="0"/>
                <a:cs typeface="Times New Roman" panose="02020603050405020304" pitchFamily="18" charset="0"/>
              </a:rPr>
              <a:t>intensjoner i egen disfavør</a:t>
            </a:r>
          </a:p>
          <a:p>
            <a:pPr marL="285750" indent="-285750">
              <a:spcAft>
                <a:spcPts val="500"/>
              </a:spcAft>
              <a:buFont typeface="Arial" panose="020B0604020202020204" pitchFamily="34" charset="0"/>
              <a:buChar char="•"/>
            </a:pPr>
            <a:r>
              <a:rPr lang="nb-NO" kern="100" dirty="0">
                <a:effectLst/>
                <a:latin typeface="+mj-lt"/>
                <a:ea typeface="Aptos" panose="020B0004020202020204" pitchFamily="34" charset="0"/>
                <a:cs typeface="Times New Roman" panose="02020603050405020304" pitchFamily="18" charset="0"/>
              </a:rPr>
              <a:t>Selvbebreidelser</a:t>
            </a:r>
          </a:p>
          <a:p>
            <a:pPr marL="285750" indent="-285750">
              <a:spcAft>
                <a:spcPts val="500"/>
              </a:spcAft>
              <a:buFont typeface="Arial" panose="020B0604020202020204" pitchFamily="34" charset="0"/>
              <a:buChar char="•"/>
            </a:pPr>
            <a:r>
              <a:rPr lang="nb-NO" kern="100" dirty="0">
                <a:effectLst/>
                <a:latin typeface="+mj-lt"/>
                <a:ea typeface="Aptos" panose="020B0004020202020204" pitchFamily="34" charset="0"/>
                <a:cs typeface="Times New Roman" panose="02020603050405020304" pitchFamily="18" charset="0"/>
              </a:rPr>
              <a:t>Selvmordstanker</a:t>
            </a:r>
          </a:p>
        </p:txBody>
      </p:sp>
      <p:sp>
        <p:nvSpPr>
          <p:cNvPr id="12" name="TekstSylinder 11">
            <a:extLst>
              <a:ext uri="{FF2B5EF4-FFF2-40B4-BE49-F238E27FC236}">
                <a16:creationId xmlns:a16="http://schemas.microsoft.com/office/drawing/2014/main" id="{1A2D3676-23A3-6A38-2569-88C74B06FCF6}"/>
              </a:ext>
            </a:extLst>
          </p:cNvPr>
          <p:cNvSpPr txBox="1"/>
          <p:nvPr/>
        </p:nvSpPr>
        <p:spPr>
          <a:xfrm>
            <a:off x="738632" y="4503601"/>
            <a:ext cx="6101644" cy="1785104"/>
          </a:xfrm>
          <a:prstGeom prst="rect">
            <a:avLst/>
          </a:prstGeom>
          <a:noFill/>
        </p:spPr>
        <p:txBody>
          <a:bodyPr wrap="square">
            <a:spAutoFit/>
          </a:bodyPr>
          <a:lstStyle/>
          <a:p>
            <a:pPr>
              <a:spcAft>
                <a:spcPts val="600"/>
              </a:spcAft>
            </a:pPr>
            <a:r>
              <a:rPr lang="nb-NO" u="sng" kern="100" dirty="0">
                <a:effectLst/>
                <a:latin typeface="+mj-lt"/>
                <a:ea typeface="Aptos" panose="020B0004020202020204" pitchFamily="34" charset="0"/>
                <a:cs typeface="Times New Roman" panose="02020603050405020304" pitchFamily="18" charset="0"/>
              </a:rPr>
              <a:t>Tankeprosesser</a:t>
            </a:r>
            <a:r>
              <a:rPr lang="nb-NO" b="1" kern="100" dirty="0">
                <a:effectLst/>
                <a:latin typeface="+mj-lt"/>
                <a:ea typeface="Aptos" panose="020B0004020202020204" pitchFamily="34" charset="0"/>
                <a:cs typeface="Times New Roman" panose="02020603050405020304" pitchFamily="18" charset="0"/>
              </a:rPr>
              <a:t>:</a:t>
            </a:r>
            <a:endParaRPr lang="nb-NO" kern="100" dirty="0">
              <a:effectLst/>
              <a:latin typeface="+mj-lt"/>
              <a:ea typeface="Aptos" panose="020B0004020202020204" pitchFamily="34" charset="0"/>
              <a:cs typeface="Times New Roman" panose="02020603050405020304" pitchFamily="18" charset="0"/>
            </a:endParaRPr>
          </a:p>
          <a:p>
            <a:pPr marL="285750" indent="-285750">
              <a:spcAft>
                <a:spcPts val="600"/>
              </a:spcAft>
              <a:buFont typeface="Arial" panose="020B0604020202020204" pitchFamily="34" charset="0"/>
              <a:buChar char="•"/>
            </a:pPr>
            <a:r>
              <a:rPr lang="nb-NO" kern="100" dirty="0">
                <a:effectLst/>
                <a:latin typeface="+mj-lt"/>
                <a:ea typeface="Aptos" panose="020B0004020202020204" pitchFamily="34" charset="0"/>
                <a:cs typeface="Times New Roman" panose="02020603050405020304" pitchFamily="18" charset="0"/>
              </a:rPr>
              <a:t>Tenker sakte</a:t>
            </a:r>
          </a:p>
          <a:p>
            <a:pPr marL="285750" indent="-285750">
              <a:spcAft>
                <a:spcPts val="600"/>
              </a:spcAft>
              <a:buFont typeface="Arial" panose="020B0604020202020204" pitchFamily="34" charset="0"/>
              <a:buChar char="•"/>
            </a:pPr>
            <a:r>
              <a:rPr lang="nb-NO" kern="100" dirty="0">
                <a:effectLst/>
                <a:latin typeface="+mj-lt"/>
                <a:ea typeface="Aptos" panose="020B0004020202020204" pitchFamily="34" charset="0"/>
                <a:cs typeface="Times New Roman" panose="02020603050405020304" pitchFamily="18" charset="0"/>
              </a:rPr>
              <a:t>Redusert konsentrasjon, oppmerksomhet og utholdenhet</a:t>
            </a:r>
          </a:p>
          <a:p>
            <a:pPr marL="285750" indent="-285750">
              <a:spcAft>
                <a:spcPts val="600"/>
              </a:spcAft>
              <a:buFont typeface="Arial" panose="020B0604020202020204" pitchFamily="34" charset="0"/>
              <a:buChar char="•"/>
            </a:pPr>
            <a:r>
              <a:rPr lang="nb-NO" kern="100" dirty="0">
                <a:effectLst/>
                <a:latin typeface="+mj-lt"/>
                <a:ea typeface="Aptos" panose="020B0004020202020204" pitchFamily="34" charset="0"/>
                <a:cs typeface="Times New Roman" panose="02020603050405020304" pitchFamily="18" charset="0"/>
              </a:rPr>
              <a:t>Ubesluttsomhet</a:t>
            </a:r>
          </a:p>
          <a:p>
            <a:pPr marL="285750" indent="-285750">
              <a:spcAft>
                <a:spcPts val="600"/>
              </a:spcAft>
              <a:buFont typeface="Arial" panose="020B0604020202020204" pitchFamily="34" charset="0"/>
              <a:buChar char="•"/>
            </a:pPr>
            <a:r>
              <a:rPr lang="nb-NO" kern="100" dirty="0">
                <a:effectLst/>
                <a:latin typeface="+mj-lt"/>
                <a:ea typeface="Aptos" panose="020B0004020202020204" pitchFamily="34" charset="0"/>
                <a:cs typeface="Times New Roman" panose="02020603050405020304" pitchFamily="18" charset="0"/>
              </a:rPr>
              <a:t>Husker og legger merke til det negative</a:t>
            </a:r>
          </a:p>
        </p:txBody>
      </p:sp>
      <p:sp>
        <p:nvSpPr>
          <p:cNvPr id="13" name="TekstSylinder 12">
            <a:extLst>
              <a:ext uri="{FF2B5EF4-FFF2-40B4-BE49-F238E27FC236}">
                <a16:creationId xmlns:a16="http://schemas.microsoft.com/office/drawing/2014/main" id="{B4BE42E9-0E41-27EB-429B-AE08F33B0383}"/>
              </a:ext>
            </a:extLst>
          </p:cNvPr>
          <p:cNvSpPr txBox="1"/>
          <p:nvPr/>
        </p:nvSpPr>
        <p:spPr>
          <a:xfrm>
            <a:off x="8166812" y="569295"/>
            <a:ext cx="6101644" cy="3200876"/>
          </a:xfrm>
          <a:prstGeom prst="rect">
            <a:avLst/>
          </a:prstGeom>
          <a:noFill/>
        </p:spPr>
        <p:txBody>
          <a:bodyPr wrap="square">
            <a:spAutoFit/>
          </a:bodyPr>
          <a:lstStyle/>
          <a:p>
            <a:pPr>
              <a:spcAft>
                <a:spcPts val="600"/>
              </a:spcAft>
            </a:pPr>
            <a:r>
              <a:rPr lang="nb-NO" u="sng" kern="100" dirty="0">
                <a:effectLst/>
                <a:latin typeface="+mj-lt"/>
                <a:ea typeface="Aptos" panose="020B0004020202020204" pitchFamily="34" charset="0"/>
                <a:cs typeface="Times New Roman" panose="02020603050405020304" pitchFamily="18" charset="0"/>
              </a:rPr>
              <a:t>Følelser</a:t>
            </a:r>
            <a:r>
              <a:rPr lang="nb-NO" kern="100" dirty="0">
                <a:effectLst/>
                <a:latin typeface="+mj-lt"/>
                <a:ea typeface="Aptos" panose="020B0004020202020204" pitchFamily="34" charset="0"/>
                <a:cs typeface="Times New Roman" panose="02020603050405020304" pitchFamily="18" charset="0"/>
              </a:rPr>
              <a:t>:</a:t>
            </a:r>
          </a:p>
          <a:p>
            <a:pPr marL="285750" indent="-285750">
              <a:spcAft>
                <a:spcPts val="600"/>
              </a:spcAft>
              <a:buFont typeface="Arial" panose="020B0604020202020204" pitchFamily="34" charset="0"/>
              <a:buChar char="•"/>
            </a:pPr>
            <a:r>
              <a:rPr lang="nb-NO" kern="100" dirty="0">
                <a:effectLst/>
                <a:latin typeface="+mj-lt"/>
                <a:ea typeface="Aptos" panose="020B0004020202020204" pitchFamily="34" charset="0"/>
                <a:cs typeface="Times New Roman" panose="02020603050405020304" pitchFamily="18" charset="0"/>
              </a:rPr>
              <a:t>Nedstemt/trist</a:t>
            </a:r>
          </a:p>
          <a:p>
            <a:pPr marL="285750" indent="-285750">
              <a:spcAft>
                <a:spcPts val="600"/>
              </a:spcAft>
              <a:buFont typeface="Arial" panose="020B0604020202020204" pitchFamily="34" charset="0"/>
              <a:buChar char="•"/>
            </a:pPr>
            <a:r>
              <a:rPr lang="nb-NO" kern="100" dirty="0">
                <a:effectLst/>
                <a:latin typeface="+mj-lt"/>
                <a:ea typeface="Aptos" panose="020B0004020202020204" pitchFamily="34" charset="0"/>
                <a:cs typeface="Times New Roman" panose="02020603050405020304" pitchFamily="18" charset="0"/>
              </a:rPr>
              <a:t>Lav selvfølelse/selvtillit</a:t>
            </a:r>
          </a:p>
          <a:p>
            <a:pPr marL="285750" indent="-285750">
              <a:spcAft>
                <a:spcPts val="600"/>
              </a:spcAft>
              <a:buFont typeface="Arial" panose="020B0604020202020204" pitchFamily="34" charset="0"/>
              <a:buChar char="•"/>
            </a:pPr>
            <a:r>
              <a:rPr lang="nb-NO" kern="100" dirty="0">
                <a:effectLst/>
                <a:latin typeface="+mj-lt"/>
                <a:ea typeface="Aptos" panose="020B0004020202020204" pitchFamily="34" charset="0"/>
                <a:cs typeface="Times New Roman" panose="02020603050405020304" pitchFamily="18" charset="0"/>
              </a:rPr>
              <a:t>Skyldfølelse</a:t>
            </a:r>
          </a:p>
          <a:p>
            <a:pPr marL="285750" indent="-285750">
              <a:spcAft>
                <a:spcPts val="600"/>
              </a:spcAft>
              <a:buFont typeface="Arial" panose="020B0604020202020204" pitchFamily="34" charset="0"/>
              <a:buChar char="•"/>
            </a:pPr>
            <a:r>
              <a:rPr lang="nb-NO" kern="100" dirty="0">
                <a:effectLst/>
                <a:latin typeface="+mj-lt"/>
                <a:ea typeface="Aptos" panose="020B0004020202020204" pitchFamily="34" charset="0"/>
                <a:cs typeface="Times New Roman" panose="02020603050405020304" pitchFamily="18" charset="0"/>
              </a:rPr>
              <a:t>Skam</a:t>
            </a:r>
          </a:p>
          <a:p>
            <a:pPr marL="285750" indent="-285750">
              <a:spcAft>
                <a:spcPts val="600"/>
              </a:spcAft>
              <a:buFont typeface="Arial" panose="020B0604020202020204" pitchFamily="34" charset="0"/>
              <a:buChar char="•"/>
            </a:pPr>
            <a:r>
              <a:rPr lang="nb-NO" kern="100" dirty="0">
                <a:effectLst/>
                <a:latin typeface="+mj-lt"/>
                <a:ea typeface="Aptos" panose="020B0004020202020204" pitchFamily="34" charset="0"/>
                <a:cs typeface="Times New Roman" panose="02020603050405020304" pitchFamily="18" charset="0"/>
              </a:rPr>
              <a:t>Angst</a:t>
            </a:r>
          </a:p>
          <a:p>
            <a:pPr marL="285750" indent="-285750">
              <a:spcAft>
                <a:spcPts val="600"/>
              </a:spcAft>
              <a:buFont typeface="Arial" panose="020B0604020202020204" pitchFamily="34" charset="0"/>
              <a:buChar char="•"/>
            </a:pPr>
            <a:r>
              <a:rPr lang="nb-NO" kern="100" dirty="0">
                <a:effectLst/>
                <a:latin typeface="+mj-lt"/>
                <a:ea typeface="Aptos" panose="020B0004020202020204" pitchFamily="34" charset="0"/>
                <a:cs typeface="Times New Roman" panose="02020603050405020304" pitchFamily="18" charset="0"/>
              </a:rPr>
              <a:t>Likegyldighet/flathet/tomhetsfølelse</a:t>
            </a:r>
          </a:p>
          <a:p>
            <a:pPr marL="285750" indent="-285750">
              <a:spcAft>
                <a:spcPts val="600"/>
              </a:spcAft>
              <a:buFont typeface="Arial" panose="020B0604020202020204" pitchFamily="34" charset="0"/>
              <a:buChar char="•"/>
            </a:pPr>
            <a:r>
              <a:rPr lang="nb-NO" kern="100" dirty="0">
                <a:effectLst/>
                <a:latin typeface="+mj-lt"/>
                <a:ea typeface="Aptos" panose="020B0004020202020204" pitchFamily="34" charset="0"/>
                <a:cs typeface="Times New Roman" panose="02020603050405020304" pitchFamily="18" charset="0"/>
              </a:rPr>
              <a:t>Lav vitalitet, lite energi</a:t>
            </a:r>
          </a:p>
          <a:p>
            <a:pPr marL="285750" indent="-285750">
              <a:spcAft>
                <a:spcPts val="600"/>
              </a:spcAft>
              <a:buFont typeface="Arial" panose="020B0604020202020204" pitchFamily="34" charset="0"/>
              <a:buChar char="•"/>
            </a:pPr>
            <a:r>
              <a:rPr lang="nb-NO" kern="100" dirty="0">
                <a:effectLst/>
                <a:latin typeface="+mj-lt"/>
                <a:ea typeface="Aptos" panose="020B0004020202020204" pitchFamily="34" charset="0"/>
                <a:cs typeface="Times New Roman" panose="02020603050405020304" pitchFamily="18" charset="0"/>
              </a:rPr>
              <a:t>Irritabilitet/sinne</a:t>
            </a:r>
          </a:p>
        </p:txBody>
      </p:sp>
      <p:sp>
        <p:nvSpPr>
          <p:cNvPr id="14" name="TekstSylinder 13">
            <a:extLst>
              <a:ext uri="{FF2B5EF4-FFF2-40B4-BE49-F238E27FC236}">
                <a16:creationId xmlns:a16="http://schemas.microsoft.com/office/drawing/2014/main" id="{81F4459E-96DF-AF5C-388E-E9BBB1AF3563}"/>
              </a:ext>
            </a:extLst>
          </p:cNvPr>
          <p:cNvSpPr txBox="1"/>
          <p:nvPr/>
        </p:nvSpPr>
        <p:spPr>
          <a:xfrm>
            <a:off x="8166812" y="3860805"/>
            <a:ext cx="7450666" cy="2492990"/>
          </a:xfrm>
          <a:prstGeom prst="rect">
            <a:avLst/>
          </a:prstGeom>
          <a:noFill/>
        </p:spPr>
        <p:txBody>
          <a:bodyPr wrap="square">
            <a:spAutoFit/>
          </a:bodyPr>
          <a:lstStyle/>
          <a:p>
            <a:pPr>
              <a:spcAft>
                <a:spcPts val="600"/>
              </a:spcAft>
            </a:pPr>
            <a:r>
              <a:rPr lang="nb-NO" u="sng" kern="100" dirty="0">
                <a:effectLst/>
                <a:latin typeface="+mj-lt"/>
                <a:ea typeface="Aptos" panose="020B0004020202020204" pitchFamily="34" charset="0"/>
                <a:cs typeface="Times New Roman" panose="02020603050405020304" pitchFamily="18" charset="0"/>
              </a:rPr>
              <a:t>Atferd:</a:t>
            </a:r>
            <a:endParaRPr lang="nb-NO" kern="100" dirty="0">
              <a:effectLst/>
              <a:latin typeface="+mj-lt"/>
              <a:ea typeface="Aptos" panose="020B0004020202020204" pitchFamily="34" charset="0"/>
              <a:cs typeface="Times New Roman" panose="02020603050405020304" pitchFamily="18" charset="0"/>
            </a:endParaRPr>
          </a:p>
          <a:p>
            <a:pPr marL="285750" indent="-285750">
              <a:spcAft>
                <a:spcPts val="600"/>
              </a:spcAft>
              <a:buFont typeface="Arial" panose="020B0604020202020204" pitchFamily="34" charset="0"/>
              <a:buChar char="•"/>
            </a:pPr>
            <a:r>
              <a:rPr lang="nb-NO" kern="100" dirty="0">
                <a:effectLst/>
                <a:latin typeface="+mj-lt"/>
                <a:ea typeface="Aptos" panose="020B0004020202020204" pitchFamily="34" charset="0"/>
                <a:cs typeface="Times New Roman" panose="02020603050405020304" pitchFamily="18" charset="0"/>
              </a:rPr>
              <a:t>Lavt aktivitetsnivå og treghet</a:t>
            </a:r>
          </a:p>
          <a:p>
            <a:pPr marL="285750" indent="-285750">
              <a:spcAft>
                <a:spcPts val="600"/>
              </a:spcAft>
              <a:buFont typeface="Arial" panose="020B0604020202020204" pitchFamily="34" charset="0"/>
              <a:buChar char="•"/>
            </a:pPr>
            <a:r>
              <a:rPr lang="nb-NO" kern="100" dirty="0">
                <a:effectLst/>
                <a:latin typeface="+mj-lt"/>
                <a:ea typeface="Aptos" panose="020B0004020202020204" pitchFamily="34" charset="0"/>
                <a:cs typeface="Times New Roman" panose="02020603050405020304" pitchFamily="18" charset="0"/>
              </a:rPr>
              <a:t>Innadvendt, isolerer seg</a:t>
            </a:r>
          </a:p>
          <a:p>
            <a:pPr marL="285750" indent="-285750">
              <a:spcAft>
                <a:spcPts val="600"/>
              </a:spcAft>
              <a:buFont typeface="Arial" panose="020B0604020202020204" pitchFamily="34" charset="0"/>
              <a:buChar char="•"/>
            </a:pPr>
            <a:r>
              <a:rPr lang="nb-NO" kern="100" dirty="0">
                <a:effectLst/>
                <a:latin typeface="+mj-lt"/>
                <a:ea typeface="Aptos" panose="020B0004020202020204" pitchFamily="34" charset="0"/>
                <a:cs typeface="Times New Roman" panose="02020603050405020304" pitchFamily="18" charset="0"/>
              </a:rPr>
              <a:t>Tårer/gråt</a:t>
            </a:r>
          </a:p>
          <a:p>
            <a:pPr marL="285750" indent="-285750">
              <a:spcAft>
                <a:spcPts val="600"/>
              </a:spcAft>
              <a:buFont typeface="Arial" panose="020B0604020202020204" pitchFamily="34" charset="0"/>
              <a:buChar char="•"/>
            </a:pPr>
            <a:r>
              <a:rPr lang="nb-NO" kern="100" dirty="0">
                <a:effectLst/>
                <a:latin typeface="+mj-lt"/>
                <a:ea typeface="Aptos" panose="020B0004020202020204" pitchFamily="34" charset="0"/>
                <a:cs typeface="Times New Roman" panose="02020603050405020304" pitchFamily="18" charset="0"/>
              </a:rPr>
              <a:t>Søvnforstyrrelse </a:t>
            </a:r>
          </a:p>
          <a:p>
            <a:pPr marL="285750" indent="-285750">
              <a:spcAft>
                <a:spcPts val="600"/>
              </a:spcAft>
              <a:buFont typeface="Arial" panose="020B0604020202020204" pitchFamily="34" charset="0"/>
              <a:buChar char="•"/>
            </a:pPr>
            <a:r>
              <a:rPr lang="nb-NO" kern="100" dirty="0">
                <a:effectLst/>
                <a:latin typeface="+mj-lt"/>
                <a:ea typeface="Aptos" panose="020B0004020202020204" pitchFamily="34" charset="0"/>
                <a:cs typeface="Times New Roman" panose="02020603050405020304" pitchFamily="18" charset="0"/>
              </a:rPr>
              <a:t>Angstfylt uro (agitasjon)</a:t>
            </a:r>
          </a:p>
          <a:p>
            <a:pPr marL="285750" indent="-285750">
              <a:spcAft>
                <a:spcPts val="600"/>
              </a:spcAft>
              <a:buFont typeface="Arial" panose="020B0604020202020204" pitchFamily="34" charset="0"/>
              <a:buChar char="•"/>
            </a:pPr>
            <a:r>
              <a:rPr lang="nb-NO" kern="100" dirty="0">
                <a:effectLst/>
                <a:latin typeface="+mj-lt"/>
                <a:ea typeface="Aptos" panose="020B0004020202020204" pitchFamily="34" charset="0"/>
                <a:cs typeface="Times New Roman" panose="02020603050405020304" pitchFamily="18" charset="0"/>
              </a:rPr>
              <a:t>Appetitt- eller vektendring </a:t>
            </a:r>
          </a:p>
        </p:txBody>
      </p:sp>
    </p:spTree>
    <p:extLst>
      <p:ext uri="{BB962C8B-B14F-4D97-AF65-F5344CB8AC3E}">
        <p14:creationId xmlns:p14="http://schemas.microsoft.com/office/powerpoint/2010/main" val="615977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fade">
                                      <p:cBhvr>
                                        <p:cTn id="12" dur="500"/>
                                        <p:tgtEl>
                                          <p:spTgt spid="12">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2">
                                            <p:txEl>
                                              <p:pRg st="1" end="1"/>
                                            </p:txEl>
                                          </p:spTgt>
                                        </p:tgtEl>
                                        <p:attrNameLst>
                                          <p:attrName>style.visibility</p:attrName>
                                        </p:attrNameLst>
                                      </p:cBhvr>
                                      <p:to>
                                        <p:strVal val="visible"/>
                                      </p:to>
                                    </p:set>
                                    <p:animEffect transition="in" filter="fade">
                                      <p:cBhvr>
                                        <p:cTn id="15" dur="500"/>
                                        <p:tgtEl>
                                          <p:spTgt spid="12">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xEl>
                                              <p:pRg st="2" end="2"/>
                                            </p:txEl>
                                          </p:spTgt>
                                        </p:tgtEl>
                                        <p:attrNameLst>
                                          <p:attrName>style.visibility</p:attrName>
                                        </p:attrNameLst>
                                      </p:cBhvr>
                                      <p:to>
                                        <p:strVal val="visible"/>
                                      </p:to>
                                    </p:set>
                                    <p:animEffect transition="in" filter="fade">
                                      <p:cBhvr>
                                        <p:cTn id="18" dur="500"/>
                                        <p:tgtEl>
                                          <p:spTgt spid="12">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2">
                                            <p:txEl>
                                              <p:pRg st="3" end="3"/>
                                            </p:txEl>
                                          </p:spTgt>
                                        </p:tgtEl>
                                        <p:attrNameLst>
                                          <p:attrName>style.visibility</p:attrName>
                                        </p:attrNameLst>
                                      </p:cBhvr>
                                      <p:to>
                                        <p:strVal val="visible"/>
                                      </p:to>
                                    </p:set>
                                    <p:animEffect transition="in" filter="fade">
                                      <p:cBhvr>
                                        <p:cTn id="21" dur="500"/>
                                        <p:tgtEl>
                                          <p:spTgt spid="12">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2">
                                            <p:txEl>
                                              <p:pRg st="4" end="4"/>
                                            </p:txEl>
                                          </p:spTgt>
                                        </p:tgtEl>
                                        <p:attrNameLst>
                                          <p:attrName>style.visibility</p:attrName>
                                        </p:attrNameLst>
                                      </p:cBhvr>
                                      <p:to>
                                        <p:strVal val="visible"/>
                                      </p:to>
                                    </p:set>
                                    <p:animEffect transition="in" filter="fade">
                                      <p:cBhvr>
                                        <p:cTn id="24" dur="500"/>
                                        <p:tgtEl>
                                          <p:spTgt spid="12">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1">
                                            <p:txEl>
                                              <p:pRg st="0" end="0"/>
                                            </p:txEl>
                                          </p:spTgt>
                                        </p:tgtEl>
                                        <p:attrNameLst>
                                          <p:attrName>style.visibility</p:attrName>
                                        </p:attrNameLst>
                                      </p:cBhvr>
                                      <p:to>
                                        <p:strVal val="visible"/>
                                      </p:to>
                                    </p:set>
                                    <p:animEffect transition="in" filter="fade">
                                      <p:cBhvr>
                                        <p:cTn id="29" dur="500"/>
                                        <p:tgtEl>
                                          <p:spTgt spid="11">
                                            <p:txEl>
                                              <p:pRg st="0" end="0"/>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1">
                                            <p:txEl>
                                              <p:pRg st="1" end="1"/>
                                            </p:txEl>
                                          </p:spTgt>
                                        </p:tgtEl>
                                        <p:attrNameLst>
                                          <p:attrName>style.visibility</p:attrName>
                                        </p:attrNameLst>
                                      </p:cBhvr>
                                      <p:to>
                                        <p:strVal val="visible"/>
                                      </p:to>
                                    </p:set>
                                    <p:animEffect transition="in" filter="fade">
                                      <p:cBhvr>
                                        <p:cTn id="32" dur="500"/>
                                        <p:tgtEl>
                                          <p:spTgt spid="11">
                                            <p:txEl>
                                              <p:pRg st="1" end="1"/>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1">
                                            <p:txEl>
                                              <p:pRg st="2" end="2"/>
                                            </p:txEl>
                                          </p:spTgt>
                                        </p:tgtEl>
                                        <p:attrNameLst>
                                          <p:attrName>style.visibility</p:attrName>
                                        </p:attrNameLst>
                                      </p:cBhvr>
                                      <p:to>
                                        <p:strVal val="visible"/>
                                      </p:to>
                                    </p:set>
                                    <p:animEffect transition="in" filter="fade">
                                      <p:cBhvr>
                                        <p:cTn id="35" dur="500"/>
                                        <p:tgtEl>
                                          <p:spTgt spid="11">
                                            <p:txEl>
                                              <p:pRg st="2" end="2"/>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1">
                                            <p:txEl>
                                              <p:pRg st="3" end="3"/>
                                            </p:txEl>
                                          </p:spTgt>
                                        </p:tgtEl>
                                        <p:attrNameLst>
                                          <p:attrName>style.visibility</p:attrName>
                                        </p:attrNameLst>
                                      </p:cBhvr>
                                      <p:to>
                                        <p:strVal val="visible"/>
                                      </p:to>
                                    </p:set>
                                    <p:animEffect transition="in" filter="fade">
                                      <p:cBhvr>
                                        <p:cTn id="38" dur="500"/>
                                        <p:tgtEl>
                                          <p:spTgt spid="11">
                                            <p:txEl>
                                              <p:pRg st="3" end="3"/>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1">
                                            <p:txEl>
                                              <p:pRg st="4" end="4"/>
                                            </p:txEl>
                                          </p:spTgt>
                                        </p:tgtEl>
                                        <p:attrNameLst>
                                          <p:attrName>style.visibility</p:attrName>
                                        </p:attrNameLst>
                                      </p:cBhvr>
                                      <p:to>
                                        <p:strVal val="visible"/>
                                      </p:to>
                                    </p:set>
                                    <p:animEffect transition="in" filter="fade">
                                      <p:cBhvr>
                                        <p:cTn id="41" dur="500"/>
                                        <p:tgtEl>
                                          <p:spTgt spid="11">
                                            <p:txEl>
                                              <p:pRg st="4" end="4"/>
                                            </p:tx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1">
                                            <p:txEl>
                                              <p:pRg st="5" end="5"/>
                                            </p:txEl>
                                          </p:spTgt>
                                        </p:tgtEl>
                                        <p:attrNameLst>
                                          <p:attrName>style.visibility</p:attrName>
                                        </p:attrNameLst>
                                      </p:cBhvr>
                                      <p:to>
                                        <p:strVal val="visible"/>
                                      </p:to>
                                    </p:set>
                                    <p:animEffect transition="in" filter="fade">
                                      <p:cBhvr>
                                        <p:cTn id="44" dur="500"/>
                                        <p:tgtEl>
                                          <p:spTgt spid="11">
                                            <p:txEl>
                                              <p:pRg st="5" end="5"/>
                                            </p:tx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1">
                                            <p:txEl>
                                              <p:pRg st="6" end="6"/>
                                            </p:txEl>
                                          </p:spTgt>
                                        </p:tgtEl>
                                        <p:attrNameLst>
                                          <p:attrName>style.visibility</p:attrName>
                                        </p:attrNameLst>
                                      </p:cBhvr>
                                      <p:to>
                                        <p:strVal val="visible"/>
                                      </p:to>
                                    </p:set>
                                    <p:animEffect transition="in" filter="fade">
                                      <p:cBhvr>
                                        <p:cTn id="47" dur="500"/>
                                        <p:tgtEl>
                                          <p:spTgt spid="11">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3">
                                            <p:txEl>
                                              <p:pRg st="0" end="0"/>
                                            </p:txEl>
                                          </p:spTgt>
                                        </p:tgtEl>
                                        <p:attrNameLst>
                                          <p:attrName>style.visibility</p:attrName>
                                        </p:attrNameLst>
                                      </p:cBhvr>
                                      <p:to>
                                        <p:strVal val="visible"/>
                                      </p:to>
                                    </p:set>
                                    <p:animEffect transition="in" filter="fade">
                                      <p:cBhvr>
                                        <p:cTn id="52" dur="500"/>
                                        <p:tgtEl>
                                          <p:spTgt spid="13">
                                            <p:txEl>
                                              <p:pRg st="0" end="0"/>
                                            </p:tx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3">
                                            <p:txEl>
                                              <p:pRg st="1" end="1"/>
                                            </p:txEl>
                                          </p:spTgt>
                                        </p:tgtEl>
                                        <p:attrNameLst>
                                          <p:attrName>style.visibility</p:attrName>
                                        </p:attrNameLst>
                                      </p:cBhvr>
                                      <p:to>
                                        <p:strVal val="visible"/>
                                      </p:to>
                                    </p:set>
                                    <p:animEffect transition="in" filter="fade">
                                      <p:cBhvr>
                                        <p:cTn id="55" dur="500"/>
                                        <p:tgtEl>
                                          <p:spTgt spid="13">
                                            <p:txEl>
                                              <p:pRg st="1" end="1"/>
                                            </p:txEl>
                                          </p:spTgt>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3">
                                            <p:txEl>
                                              <p:pRg st="2" end="2"/>
                                            </p:txEl>
                                          </p:spTgt>
                                        </p:tgtEl>
                                        <p:attrNameLst>
                                          <p:attrName>style.visibility</p:attrName>
                                        </p:attrNameLst>
                                      </p:cBhvr>
                                      <p:to>
                                        <p:strVal val="visible"/>
                                      </p:to>
                                    </p:set>
                                    <p:animEffect transition="in" filter="fade">
                                      <p:cBhvr>
                                        <p:cTn id="58" dur="500"/>
                                        <p:tgtEl>
                                          <p:spTgt spid="13">
                                            <p:txEl>
                                              <p:pRg st="2" end="2"/>
                                            </p:txEl>
                                          </p:spTgt>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3">
                                            <p:txEl>
                                              <p:pRg st="3" end="3"/>
                                            </p:txEl>
                                          </p:spTgt>
                                        </p:tgtEl>
                                        <p:attrNameLst>
                                          <p:attrName>style.visibility</p:attrName>
                                        </p:attrNameLst>
                                      </p:cBhvr>
                                      <p:to>
                                        <p:strVal val="visible"/>
                                      </p:to>
                                    </p:set>
                                    <p:animEffect transition="in" filter="fade">
                                      <p:cBhvr>
                                        <p:cTn id="61" dur="500"/>
                                        <p:tgtEl>
                                          <p:spTgt spid="13">
                                            <p:txEl>
                                              <p:pRg st="3" end="3"/>
                                            </p:txEl>
                                          </p:spTgt>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3">
                                            <p:txEl>
                                              <p:pRg st="4" end="4"/>
                                            </p:txEl>
                                          </p:spTgt>
                                        </p:tgtEl>
                                        <p:attrNameLst>
                                          <p:attrName>style.visibility</p:attrName>
                                        </p:attrNameLst>
                                      </p:cBhvr>
                                      <p:to>
                                        <p:strVal val="visible"/>
                                      </p:to>
                                    </p:set>
                                    <p:animEffect transition="in" filter="fade">
                                      <p:cBhvr>
                                        <p:cTn id="64" dur="500"/>
                                        <p:tgtEl>
                                          <p:spTgt spid="13">
                                            <p:txEl>
                                              <p:pRg st="4" end="4"/>
                                            </p:txEl>
                                          </p:spTgt>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3">
                                            <p:txEl>
                                              <p:pRg st="5" end="5"/>
                                            </p:txEl>
                                          </p:spTgt>
                                        </p:tgtEl>
                                        <p:attrNameLst>
                                          <p:attrName>style.visibility</p:attrName>
                                        </p:attrNameLst>
                                      </p:cBhvr>
                                      <p:to>
                                        <p:strVal val="visible"/>
                                      </p:to>
                                    </p:set>
                                    <p:animEffect transition="in" filter="fade">
                                      <p:cBhvr>
                                        <p:cTn id="67" dur="500"/>
                                        <p:tgtEl>
                                          <p:spTgt spid="13">
                                            <p:txEl>
                                              <p:pRg st="5" end="5"/>
                                            </p:txEl>
                                          </p:spTgt>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3">
                                            <p:txEl>
                                              <p:pRg st="6" end="6"/>
                                            </p:txEl>
                                          </p:spTgt>
                                        </p:tgtEl>
                                        <p:attrNameLst>
                                          <p:attrName>style.visibility</p:attrName>
                                        </p:attrNameLst>
                                      </p:cBhvr>
                                      <p:to>
                                        <p:strVal val="visible"/>
                                      </p:to>
                                    </p:set>
                                    <p:animEffect transition="in" filter="fade">
                                      <p:cBhvr>
                                        <p:cTn id="70" dur="500"/>
                                        <p:tgtEl>
                                          <p:spTgt spid="13">
                                            <p:txEl>
                                              <p:pRg st="6" end="6"/>
                                            </p:txEl>
                                          </p:spTgt>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13">
                                            <p:txEl>
                                              <p:pRg st="7" end="7"/>
                                            </p:txEl>
                                          </p:spTgt>
                                        </p:tgtEl>
                                        <p:attrNameLst>
                                          <p:attrName>style.visibility</p:attrName>
                                        </p:attrNameLst>
                                      </p:cBhvr>
                                      <p:to>
                                        <p:strVal val="visible"/>
                                      </p:to>
                                    </p:set>
                                    <p:animEffect transition="in" filter="fade">
                                      <p:cBhvr>
                                        <p:cTn id="73" dur="500"/>
                                        <p:tgtEl>
                                          <p:spTgt spid="13">
                                            <p:txEl>
                                              <p:pRg st="7" end="7"/>
                                            </p:txEl>
                                          </p:spTgt>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13">
                                            <p:txEl>
                                              <p:pRg st="8" end="8"/>
                                            </p:txEl>
                                          </p:spTgt>
                                        </p:tgtEl>
                                        <p:attrNameLst>
                                          <p:attrName>style.visibility</p:attrName>
                                        </p:attrNameLst>
                                      </p:cBhvr>
                                      <p:to>
                                        <p:strVal val="visible"/>
                                      </p:to>
                                    </p:set>
                                    <p:animEffect transition="in" filter="fade">
                                      <p:cBhvr>
                                        <p:cTn id="76" dur="500"/>
                                        <p:tgtEl>
                                          <p:spTgt spid="13">
                                            <p:txEl>
                                              <p:pRg st="8" end="8"/>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14">
                                            <p:txEl>
                                              <p:pRg st="0" end="0"/>
                                            </p:txEl>
                                          </p:spTgt>
                                        </p:tgtEl>
                                        <p:attrNameLst>
                                          <p:attrName>style.visibility</p:attrName>
                                        </p:attrNameLst>
                                      </p:cBhvr>
                                      <p:to>
                                        <p:strVal val="visible"/>
                                      </p:to>
                                    </p:set>
                                    <p:animEffect transition="in" filter="fade">
                                      <p:cBhvr>
                                        <p:cTn id="81" dur="500"/>
                                        <p:tgtEl>
                                          <p:spTgt spid="14">
                                            <p:txEl>
                                              <p:pRg st="0" end="0"/>
                                            </p:txEl>
                                          </p:spTgt>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14">
                                            <p:txEl>
                                              <p:pRg st="1" end="1"/>
                                            </p:txEl>
                                          </p:spTgt>
                                        </p:tgtEl>
                                        <p:attrNameLst>
                                          <p:attrName>style.visibility</p:attrName>
                                        </p:attrNameLst>
                                      </p:cBhvr>
                                      <p:to>
                                        <p:strVal val="visible"/>
                                      </p:to>
                                    </p:set>
                                    <p:animEffect transition="in" filter="fade">
                                      <p:cBhvr>
                                        <p:cTn id="84" dur="500"/>
                                        <p:tgtEl>
                                          <p:spTgt spid="14">
                                            <p:txEl>
                                              <p:pRg st="1" end="1"/>
                                            </p:txEl>
                                          </p:spTgt>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14">
                                            <p:txEl>
                                              <p:pRg st="2" end="2"/>
                                            </p:txEl>
                                          </p:spTgt>
                                        </p:tgtEl>
                                        <p:attrNameLst>
                                          <p:attrName>style.visibility</p:attrName>
                                        </p:attrNameLst>
                                      </p:cBhvr>
                                      <p:to>
                                        <p:strVal val="visible"/>
                                      </p:to>
                                    </p:set>
                                    <p:animEffect transition="in" filter="fade">
                                      <p:cBhvr>
                                        <p:cTn id="87" dur="500"/>
                                        <p:tgtEl>
                                          <p:spTgt spid="14">
                                            <p:txEl>
                                              <p:pRg st="2" end="2"/>
                                            </p:txEl>
                                          </p:spTgt>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14">
                                            <p:txEl>
                                              <p:pRg st="3" end="3"/>
                                            </p:txEl>
                                          </p:spTgt>
                                        </p:tgtEl>
                                        <p:attrNameLst>
                                          <p:attrName>style.visibility</p:attrName>
                                        </p:attrNameLst>
                                      </p:cBhvr>
                                      <p:to>
                                        <p:strVal val="visible"/>
                                      </p:to>
                                    </p:set>
                                    <p:animEffect transition="in" filter="fade">
                                      <p:cBhvr>
                                        <p:cTn id="90" dur="500"/>
                                        <p:tgtEl>
                                          <p:spTgt spid="14">
                                            <p:txEl>
                                              <p:pRg st="3" end="3"/>
                                            </p:txEl>
                                          </p:spTgt>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14">
                                            <p:txEl>
                                              <p:pRg st="4" end="4"/>
                                            </p:txEl>
                                          </p:spTgt>
                                        </p:tgtEl>
                                        <p:attrNameLst>
                                          <p:attrName>style.visibility</p:attrName>
                                        </p:attrNameLst>
                                      </p:cBhvr>
                                      <p:to>
                                        <p:strVal val="visible"/>
                                      </p:to>
                                    </p:set>
                                    <p:animEffect transition="in" filter="fade">
                                      <p:cBhvr>
                                        <p:cTn id="93" dur="500"/>
                                        <p:tgtEl>
                                          <p:spTgt spid="14">
                                            <p:txEl>
                                              <p:pRg st="4" end="4"/>
                                            </p:txEl>
                                          </p:spTgt>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14">
                                            <p:txEl>
                                              <p:pRg st="5" end="5"/>
                                            </p:txEl>
                                          </p:spTgt>
                                        </p:tgtEl>
                                        <p:attrNameLst>
                                          <p:attrName>style.visibility</p:attrName>
                                        </p:attrNameLst>
                                      </p:cBhvr>
                                      <p:to>
                                        <p:strVal val="visible"/>
                                      </p:to>
                                    </p:set>
                                    <p:animEffect transition="in" filter="fade">
                                      <p:cBhvr>
                                        <p:cTn id="96" dur="500"/>
                                        <p:tgtEl>
                                          <p:spTgt spid="14">
                                            <p:txEl>
                                              <p:pRg st="5" end="5"/>
                                            </p:txEl>
                                          </p:spTgt>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14">
                                            <p:txEl>
                                              <p:pRg st="6" end="6"/>
                                            </p:txEl>
                                          </p:spTgt>
                                        </p:tgtEl>
                                        <p:attrNameLst>
                                          <p:attrName>style.visibility</p:attrName>
                                        </p:attrNameLst>
                                      </p:cBhvr>
                                      <p:to>
                                        <p:strVal val="visible"/>
                                      </p:to>
                                    </p:set>
                                    <p:animEffect transition="in" filter="fade">
                                      <p:cBhvr>
                                        <p:cTn id="99" dur="500"/>
                                        <p:tgtEl>
                                          <p:spTgt spid="1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allAtOnce"/>
      <p:bldP spid="12" grpId="0" build="allAtOnce"/>
      <p:bldP spid="13" grpId="0" build="allAtOnce"/>
      <p:bldP spid="14" grpId="0" build="allAtOnce"/>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idx="4294967295"/>
          </p:nvPr>
        </p:nvSpPr>
        <p:spPr>
          <a:xfrm>
            <a:off x="719139" y="547688"/>
            <a:ext cx="10515600" cy="1325562"/>
          </a:xfrm>
        </p:spPr>
        <p:txBody>
          <a:bodyPr anchor="t"/>
          <a:lstStyle/>
          <a:p>
            <a:r>
              <a:rPr lang="nb-NO" dirty="0">
                <a:latin typeface="+mj-lt"/>
              </a:rPr>
              <a:t>Depresjon som</a:t>
            </a:r>
          </a:p>
        </p:txBody>
      </p:sp>
      <p:sp>
        <p:nvSpPr>
          <p:cNvPr id="3" name="Plassholder for tekst 2"/>
          <p:cNvSpPr>
            <a:spLocks noGrp="1"/>
          </p:cNvSpPr>
          <p:nvPr>
            <p:ph type="body" idx="4294967295"/>
          </p:nvPr>
        </p:nvSpPr>
        <p:spPr>
          <a:xfrm>
            <a:off x="695324" y="837149"/>
            <a:ext cx="6105525" cy="6027737"/>
          </a:xfrm>
        </p:spPr>
        <p:txBody>
          <a:bodyPr>
            <a:noAutofit/>
          </a:bodyPr>
          <a:lstStyle/>
          <a:p>
            <a:endParaRPr lang="nb-NO" sz="2800" b="0" dirty="0"/>
          </a:p>
          <a:p>
            <a:pPr marL="0" indent="0">
              <a:buNone/>
            </a:pPr>
            <a:r>
              <a:rPr lang="nb-NO" sz="2800" b="0" dirty="0"/>
              <a:t>Maskert depresjon</a:t>
            </a:r>
          </a:p>
          <a:p>
            <a:r>
              <a:rPr lang="nb-NO" altLang="nb-NO" sz="2400" dirty="0"/>
              <a:t>Når andre symptomer er mer </a:t>
            </a:r>
            <a:br>
              <a:rPr lang="nb-NO" altLang="nb-NO" sz="2400" dirty="0"/>
            </a:br>
            <a:r>
              <a:rPr lang="nb-NO" altLang="nb-NO" sz="2400" dirty="0"/>
              <a:t>fremtredende</a:t>
            </a:r>
          </a:p>
          <a:p>
            <a:r>
              <a:rPr lang="nb-NO" altLang="nb-NO" sz="2400" dirty="0"/>
              <a:t>Den depressive tilstanden kan skjules av </a:t>
            </a:r>
          </a:p>
          <a:p>
            <a:pPr lvl="1">
              <a:buClr>
                <a:srgbClr val="00338D"/>
              </a:buClr>
            </a:pPr>
            <a:r>
              <a:rPr lang="nb-NO" altLang="nb-NO" sz="2000" dirty="0"/>
              <a:t>irritabilitet</a:t>
            </a:r>
          </a:p>
          <a:p>
            <a:pPr lvl="1">
              <a:buClr>
                <a:srgbClr val="00338D"/>
              </a:buClr>
            </a:pPr>
            <a:r>
              <a:rPr lang="nb-NO" altLang="nb-NO" sz="2000" dirty="0"/>
              <a:t>stort alkoholkonsum</a:t>
            </a:r>
          </a:p>
          <a:p>
            <a:pPr lvl="1">
              <a:buClr>
                <a:srgbClr val="00338D"/>
              </a:buClr>
            </a:pPr>
            <a:r>
              <a:rPr lang="nb-NO" altLang="nb-NO" sz="2000" dirty="0"/>
              <a:t>angst og uro</a:t>
            </a:r>
          </a:p>
          <a:p>
            <a:pPr lvl="1">
              <a:buClr>
                <a:srgbClr val="00338D"/>
              </a:buClr>
            </a:pPr>
            <a:r>
              <a:rPr lang="nb-NO" altLang="nb-NO" sz="2000" dirty="0"/>
              <a:t>forverring av tidligere angstplager</a:t>
            </a:r>
          </a:p>
          <a:p>
            <a:pPr lvl="1">
              <a:buClr>
                <a:srgbClr val="00338D"/>
              </a:buClr>
            </a:pPr>
            <a:r>
              <a:rPr lang="nb-NO" altLang="nb-NO" sz="2000" dirty="0"/>
              <a:t>at humøret kan bedres ved hyggelige hendelser</a:t>
            </a:r>
          </a:p>
          <a:p>
            <a:endParaRPr lang="nb-NO" sz="2800" b="0" dirty="0"/>
          </a:p>
        </p:txBody>
      </p:sp>
      <p:sp>
        <p:nvSpPr>
          <p:cNvPr id="5" name="Plassholder for tekst 4"/>
          <p:cNvSpPr>
            <a:spLocks noGrp="1"/>
          </p:cNvSpPr>
          <p:nvPr>
            <p:ph type="body" sz="quarter" idx="4294967295"/>
          </p:nvPr>
        </p:nvSpPr>
        <p:spPr>
          <a:xfrm>
            <a:off x="6800849" y="2037519"/>
            <a:ext cx="5049837" cy="3724275"/>
          </a:xfrm>
        </p:spPr>
        <p:txBody>
          <a:bodyPr>
            <a:noAutofit/>
          </a:bodyPr>
          <a:lstStyle/>
          <a:p>
            <a:pPr marL="0" indent="0">
              <a:buNone/>
            </a:pPr>
            <a:r>
              <a:rPr lang="nb-NO" sz="2800" b="0" dirty="0"/>
              <a:t>Depressive vrangforestillinger/psykose</a:t>
            </a:r>
          </a:p>
          <a:p>
            <a:r>
              <a:rPr lang="nb-NO" sz="2400" dirty="0"/>
              <a:t>Irrasjonelle forestillinger om at </a:t>
            </a:r>
            <a:br>
              <a:rPr lang="nb-NO" sz="2400" dirty="0"/>
            </a:br>
            <a:r>
              <a:rPr lang="nb-NO" sz="2400" dirty="0"/>
              <a:t>man for eksempel...</a:t>
            </a:r>
          </a:p>
          <a:p>
            <a:pPr lvl="1">
              <a:spcBef>
                <a:spcPts val="2400"/>
              </a:spcBef>
            </a:pPr>
            <a:r>
              <a:rPr lang="nb-NO" sz="2000" dirty="0"/>
              <a:t>har skyld for andres lidelse</a:t>
            </a:r>
          </a:p>
          <a:p>
            <a:pPr lvl="1"/>
            <a:r>
              <a:rPr lang="nb-NO" sz="2000" dirty="0"/>
              <a:t>fortjener straff </a:t>
            </a:r>
          </a:p>
          <a:p>
            <a:pPr lvl="1"/>
            <a:r>
              <a:rPr lang="nb-NO" sz="2000" dirty="0"/>
              <a:t>er dødelig syk</a:t>
            </a:r>
          </a:p>
        </p:txBody>
      </p:sp>
    </p:spTree>
    <p:extLst>
      <p:ext uri="{BB962C8B-B14F-4D97-AF65-F5344CB8AC3E}">
        <p14:creationId xmlns:p14="http://schemas.microsoft.com/office/powerpoint/2010/main" val="2286961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500"/>
                                        <p:tgtEl>
                                          <p:spTgt spid="3">
                                            <p:txEl>
                                              <p:pRg st="5" end="5"/>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fade">
                                      <p:cBhvr>
                                        <p:cTn id="25" dur="500"/>
                                        <p:tgtEl>
                                          <p:spTgt spid="3">
                                            <p:txEl>
                                              <p:pRg st="7" end="7"/>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fade">
                                      <p:cBhvr>
                                        <p:cTn id="28" dur="500"/>
                                        <p:tgtEl>
                                          <p:spTgt spid="3">
                                            <p:txEl>
                                              <p:pRg st="8" end="8"/>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
                                            <p:txEl>
                                              <p:pRg st="0" end="0"/>
                                            </p:txEl>
                                          </p:spTgt>
                                        </p:tgtEl>
                                        <p:attrNameLst>
                                          <p:attrName>style.visibility</p:attrName>
                                        </p:attrNameLst>
                                      </p:cBhvr>
                                      <p:to>
                                        <p:strVal val="visible"/>
                                      </p:to>
                                    </p:set>
                                    <p:animEffect transition="in" filter="fade">
                                      <p:cBhvr>
                                        <p:cTn id="31" dur="500"/>
                                        <p:tgtEl>
                                          <p:spTgt spid="5">
                                            <p:txEl>
                                              <p:pRg st="0" end="0"/>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
                                            <p:txEl>
                                              <p:pRg st="1" end="1"/>
                                            </p:txEl>
                                          </p:spTgt>
                                        </p:tgtEl>
                                        <p:attrNameLst>
                                          <p:attrName>style.visibility</p:attrName>
                                        </p:attrNameLst>
                                      </p:cBhvr>
                                      <p:to>
                                        <p:strVal val="visible"/>
                                      </p:to>
                                    </p:set>
                                    <p:animEffect transition="in" filter="fade">
                                      <p:cBhvr>
                                        <p:cTn id="34" dur="500"/>
                                        <p:tgtEl>
                                          <p:spTgt spid="5">
                                            <p:txEl>
                                              <p:pRg st="1" end="1"/>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5">
                                            <p:txEl>
                                              <p:pRg st="2" end="2"/>
                                            </p:txEl>
                                          </p:spTgt>
                                        </p:tgtEl>
                                        <p:attrNameLst>
                                          <p:attrName>style.visibility</p:attrName>
                                        </p:attrNameLst>
                                      </p:cBhvr>
                                      <p:to>
                                        <p:strVal val="visible"/>
                                      </p:to>
                                    </p:set>
                                    <p:animEffect transition="in" filter="fade">
                                      <p:cBhvr>
                                        <p:cTn id="37" dur="500"/>
                                        <p:tgtEl>
                                          <p:spTgt spid="5">
                                            <p:txEl>
                                              <p:pRg st="2" end="2"/>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5">
                                            <p:txEl>
                                              <p:pRg st="3" end="3"/>
                                            </p:txEl>
                                          </p:spTgt>
                                        </p:tgtEl>
                                        <p:attrNameLst>
                                          <p:attrName>style.visibility</p:attrName>
                                        </p:attrNameLst>
                                      </p:cBhvr>
                                      <p:to>
                                        <p:strVal val="visible"/>
                                      </p:to>
                                    </p:set>
                                    <p:animEffect transition="in" filter="fade">
                                      <p:cBhvr>
                                        <p:cTn id="40" dur="500"/>
                                        <p:tgtEl>
                                          <p:spTgt spid="5">
                                            <p:txEl>
                                              <p:pRg st="3" end="3"/>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5">
                                            <p:txEl>
                                              <p:pRg st="4" end="4"/>
                                            </p:txEl>
                                          </p:spTgt>
                                        </p:tgtEl>
                                        <p:attrNameLst>
                                          <p:attrName>style.visibility</p:attrName>
                                        </p:attrNameLst>
                                      </p:cBhvr>
                                      <p:to>
                                        <p:strVal val="visible"/>
                                      </p:to>
                                    </p:set>
                                    <p:animEffect transition="in" filter="fade">
                                      <p:cBhvr>
                                        <p:cTn id="43"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5" grpId="0" build="allAtOnce"/>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noAutofit/>
          </a:bodyPr>
          <a:lstStyle/>
          <a:p>
            <a:pPr>
              <a:spcBef>
                <a:spcPct val="50000"/>
              </a:spcBef>
              <a:buClr>
                <a:srgbClr val="00338D"/>
              </a:buClr>
            </a:pPr>
            <a:r>
              <a:rPr lang="nb-NO" altLang="nb-NO" dirty="0">
                <a:latin typeface="+mj-lt"/>
              </a:rPr>
              <a:t>Blandet episode</a:t>
            </a:r>
            <a:endParaRPr lang="nb-NO" dirty="0">
              <a:latin typeface="+mj-lt"/>
            </a:endParaRPr>
          </a:p>
        </p:txBody>
      </p:sp>
      <p:sp>
        <p:nvSpPr>
          <p:cNvPr id="3" name="TekstSylinder 2"/>
          <p:cNvSpPr txBox="1"/>
          <p:nvPr/>
        </p:nvSpPr>
        <p:spPr>
          <a:xfrm>
            <a:off x="731839" y="2254627"/>
            <a:ext cx="5948062" cy="4031873"/>
          </a:xfrm>
          <a:prstGeom prst="rect">
            <a:avLst/>
          </a:prstGeom>
          <a:noFill/>
        </p:spPr>
        <p:txBody>
          <a:bodyPr wrap="square" rtlCol="0" anchor="b">
            <a:spAutoFit/>
          </a:bodyPr>
          <a:lstStyle/>
          <a:p>
            <a:pPr>
              <a:spcBef>
                <a:spcPts val="3600"/>
              </a:spcBef>
              <a:buClr>
                <a:srgbClr val="00338D"/>
              </a:buClr>
            </a:pPr>
            <a:r>
              <a:rPr lang="nb-NO" altLang="nb-NO" sz="2800" dirty="0">
                <a:latin typeface="+mj-lt"/>
              </a:rPr>
              <a:t>Blanding av </a:t>
            </a:r>
            <a:r>
              <a:rPr lang="nb-NO" altLang="nb-NO" sz="2800" u="sng" dirty="0">
                <a:latin typeface="+mj-lt"/>
              </a:rPr>
              <a:t>eller</a:t>
            </a:r>
            <a:r>
              <a:rPr lang="nb-NO" altLang="nb-NO" sz="2800" dirty="0">
                <a:latin typeface="+mj-lt"/>
              </a:rPr>
              <a:t> rask veksling mellom maniske og depressive symptomer</a:t>
            </a:r>
          </a:p>
          <a:p>
            <a:pPr>
              <a:spcBef>
                <a:spcPts val="3600"/>
              </a:spcBef>
              <a:buClr>
                <a:srgbClr val="00338D"/>
              </a:buClr>
            </a:pPr>
            <a:r>
              <a:rPr lang="nb-NO" altLang="nb-NO" sz="2800" dirty="0">
                <a:latin typeface="+mj-lt"/>
              </a:rPr>
              <a:t>Begge symptomgrupper er framtredende i det meste av sykdomsepisoden </a:t>
            </a:r>
          </a:p>
          <a:p>
            <a:pPr>
              <a:spcBef>
                <a:spcPts val="3600"/>
              </a:spcBef>
              <a:buClr>
                <a:srgbClr val="00338D"/>
              </a:buClr>
            </a:pPr>
            <a:r>
              <a:rPr lang="nb-NO" altLang="nb-NO" sz="2800" dirty="0">
                <a:latin typeface="+mj-lt"/>
              </a:rPr>
              <a:t>Må være til stede det meste av tiden </a:t>
            </a:r>
            <a:br>
              <a:rPr lang="nb-NO" altLang="nb-NO" sz="2800" dirty="0">
                <a:latin typeface="+mj-lt"/>
              </a:rPr>
            </a:br>
            <a:r>
              <a:rPr lang="nb-NO" altLang="nb-NO" sz="2800" dirty="0">
                <a:latin typeface="+mj-lt"/>
              </a:rPr>
              <a:t>i </a:t>
            </a:r>
            <a:r>
              <a:rPr lang="nb-NO" altLang="nb-NO" sz="2800" b="1" dirty="0">
                <a:latin typeface="+mj-lt"/>
              </a:rPr>
              <a:t>minst to uker</a:t>
            </a:r>
          </a:p>
        </p:txBody>
      </p:sp>
      <p:pic>
        <p:nvPicPr>
          <p:cNvPr id="7" name="Bilde 6">
            <a:extLst>
              <a:ext uri="{FF2B5EF4-FFF2-40B4-BE49-F238E27FC236}">
                <a16:creationId xmlns:a16="http://schemas.microsoft.com/office/drawing/2014/main" id="{01922F3A-0FE5-DB9D-ABAD-9F18EA52A12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679901" y="1493540"/>
            <a:ext cx="4780260" cy="4780260"/>
          </a:xfrm>
          <a:prstGeom prst="rect">
            <a:avLst/>
          </a:prstGeom>
        </p:spPr>
      </p:pic>
    </p:spTree>
    <p:extLst>
      <p:ext uri="{BB962C8B-B14F-4D97-AF65-F5344CB8AC3E}">
        <p14:creationId xmlns:p14="http://schemas.microsoft.com/office/powerpoint/2010/main" val="471236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lstStyle/>
          <a:p>
            <a:r>
              <a:rPr lang="nb-NO" dirty="0"/>
              <a:t>Hva er varselfasen og hvorfor er den viktig?</a:t>
            </a:r>
          </a:p>
        </p:txBody>
      </p:sp>
      <p:sp>
        <p:nvSpPr>
          <p:cNvPr id="3" name="Plassholder for innhold 2"/>
          <p:cNvSpPr>
            <a:spLocks noGrp="1"/>
          </p:cNvSpPr>
          <p:nvPr>
            <p:ph idx="1"/>
          </p:nvPr>
        </p:nvSpPr>
        <p:spPr>
          <a:xfrm>
            <a:off x="695325" y="1458686"/>
            <a:ext cx="8248650" cy="4850039"/>
          </a:xfrm>
        </p:spPr>
        <p:txBody>
          <a:bodyPr anchor="b">
            <a:normAutofit fontScale="92500"/>
          </a:bodyPr>
          <a:lstStyle/>
          <a:p>
            <a:pPr marL="0" indent="0">
              <a:buNone/>
            </a:pPr>
            <a:r>
              <a:rPr lang="nb-NO" b="1" dirty="0"/>
              <a:t>Hva:</a:t>
            </a:r>
          </a:p>
          <a:p>
            <a:r>
              <a:rPr lang="nb-NO" dirty="0"/>
              <a:t>Overgangsfase mellom stabilitet og en fullt utviklet </a:t>
            </a:r>
            <a:br>
              <a:rPr lang="nb-NO" dirty="0"/>
            </a:br>
            <a:r>
              <a:rPr lang="nb-NO" dirty="0"/>
              <a:t>affektiv episode</a:t>
            </a:r>
          </a:p>
          <a:p>
            <a:r>
              <a:rPr lang="nb-NO" dirty="0"/>
              <a:t>Milde symptomer varsler om at en ny episode </a:t>
            </a:r>
            <a:br>
              <a:rPr lang="nb-NO" dirty="0"/>
            </a:br>
            <a:r>
              <a:rPr lang="nb-NO" i="1" dirty="0"/>
              <a:t>kan</a:t>
            </a:r>
            <a:r>
              <a:rPr lang="nb-NO" dirty="0"/>
              <a:t> være i anmarsj</a:t>
            </a:r>
          </a:p>
          <a:p>
            <a:pPr marL="0" indent="0">
              <a:buNone/>
            </a:pPr>
            <a:endParaRPr lang="nb-NO" dirty="0"/>
          </a:p>
          <a:p>
            <a:pPr marL="0" indent="0">
              <a:buNone/>
            </a:pPr>
            <a:r>
              <a:rPr lang="nb-NO" b="1" dirty="0"/>
              <a:t>Hvorfor:</a:t>
            </a:r>
          </a:p>
          <a:p>
            <a:r>
              <a:rPr lang="nb-NO" dirty="0"/>
              <a:t>Det er mulig å stoppe eller dempe en ny sykdomsepisode med riktige tiltak, tidlig nok</a:t>
            </a:r>
          </a:p>
          <a:p>
            <a:r>
              <a:rPr lang="nb-NO" dirty="0"/>
              <a:t>For å få til det, må man identifisere pålitelige varselsignaler </a:t>
            </a:r>
          </a:p>
        </p:txBody>
      </p:sp>
      <p:pic>
        <p:nvPicPr>
          <p:cNvPr id="5" name="Bilde 4">
            <a:extLst>
              <a:ext uri="{FF2B5EF4-FFF2-40B4-BE49-F238E27FC236}">
                <a16:creationId xmlns:a16="http://schemas.microsoft.com/office/drawing/2014/main" id="{C2936577-562A-0647-2855-82420200780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rot="448744">
            <a:off x="7733642" y="1695305"/>
            <a:ext cx="5096433" cy="5096433"/>
          </a:xfrm>
          <a:prstGeom prst="rect">
            <a:avLst/>
          </a:prstGeom>
        </p:spPr>
      </p:pic>
    </p:spTree>
    <p:extLst>
      <p:ext uri="{BB962C8B-B14F-4D97-AF65-F5344CB8AC3E}">
        <p14:creationId xmlns:p14="http://schemas.microsoft.com/office/powerpoint/2010/main" val="3489180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500"/>
                                        <p:tgtEl>
                                          <p:spTgt spid="3">
                                            <p:txEl>
                                              <p:pRg st="5" end="5"/>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Grafikk 3">
            <a:extLst>
              <a:ext uri="{FF2B5EF4-FFF2-40B4-BE49-F238E27FC236}">
                <a16:creationId xmlns:a16="http://schemas.microsoft.com/office/drawing/2014/main" id="{FF27909C-221D-AE74-C186-43E535AB0F3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2787" y="149908"/>
            <a:ext cx="12204787" cy="6865192"/>
          </a:xfrm>
          <a:prstGeom prst="rect">
            <a:avLst/>
          </a:prstGeom>
        </p:spPr>
      </p:pic>
      <p:sp>
        <p:nvSpPr>
          <p:cNvPr id="7" name="TekstSylinder 6"/>
          <p:cNvSpPr txBox="1"/>
          <p:nvPr/>
        </p:nvSpPr>
        <p:spPr>
          <a:xfrm>
            <a:off x="8837036" y="2925842"/>
            <a:ext cx="2731921" cy="523220"/>
          </a:xfrm>
          <a:prstGeom prst="rect">
            <a:avLst/>
          </a:prstGeom>
          <a:noFill/>
        </p:spPr>
        <p:txBody>
          <a:bodyPr wrap="square">
            <a:spAutoFit/>
          </a:bodyPr>
          <a:lstStyle/>
          <a:p>
            <a:pPr marL="285750" indent="-285750">
              <a:buFont typeface="Arial" panose="020B0604020202020204" pitchFamily="34" charset="0"/>
              <a:buChar char="•"/>
              <a:defRPr/>
            </a:pPr>
            <a:r>
              <a:rPr lang="nb-NO" sz="1400" dirty="0">
                <a:latin typeface="+mj-lt"/>
                <a:cs typeface="Arial" charset="0"/>
              </a:rPr>
              <a:t>Selvregulering nærmest umulig</a:t>
            </a:r>
          </a:p>
          <a:p>
            <a:pPr marL="285750" indent="-285750">
              <a:buFont typeface="Arial" panose="020B0604020202020204" pitchFamily="34" charset="0"/>
              <a:buChar char="•"/>
              <a:defRPr/>
            </a:pPr>
            <a:r>
              <a:rPr lang="nb-NO" sz="1400" dirty="0">
                <a:latin typeface="+mj-lt"/>
                <a:cs typeface="Arial" charset="0"/>
              </a:rPr>
              <a:t>Andre må gripe inn</a:t>
            </a:r>
          </a:p>
        </p:txBody>
      </p:sp>
      <p:sp>
        <p:nvSpPr>
          <p:cNvPr id="8" name="TekstSylinder 18"/>
          <p:cNvSpPr txBox="1">
            <a:spLocks noChangeArrowheads="1"/>
          </p:cNvSpPr>
          <p:nvPr/>
        </p:nvSpPr>
        <p:spPr bwMode="auto">
          <a:xfrm>
            <a:off x="4851006" y="4934307"/>
            <a:ext cx="635158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lr>
                <a:srgbClr val="5599EE"/>
              </a:buClr>
              <a:buFont typeface="Arial" panose="020B0604020202020204" pitchFamily="34" charset="0"/>
              <a:buChar char="•"/>
              <a:defRPr sz="3200">
                <a:solidFill>
                  <a:schemeClr val="tx1"/>
                </a:solidFill>
                <a:latin typeface="Cambria" panose="02040503050406030204" pitchFamily="18" charset="0"/>
              </a:defRPr>
            </a:lvl1pPr>
            <a:lvl2pPr marL="742950" indent="-285750">
              <a:spcBef>
                <a:spcPct val="20000"/>
              </a:spcBef>
              <a:buClr>
                <a:srgbClr val="5599EE"/>
              </a:buClr>
              <a:buFont typeface="Arial" panose="020B0604020202020204" pitchFamily="34" charset="0"/>
              <a:buChar char="–"/>
              <a:defRPr sz="2800">
                <a:solidFill>
                  <a:schemeClr val="tx1"/>
                </a:solidFill>
                <a:latin typeface="Cambria" panose="02040503050406030204" pitchFamily="18" charset="0"/>
              </a:defRPr>
            </a:lvl2pPr>
            <a:lvl3pPr marL="1143000" indent="-228600">
              <a:spcBef>
                <a:spcPct val="20000"/>
              </a:spcBef>
              <a:buClr>
                <a:srgbClr val="5599EE"/>
              </a:buClr>
              <a:buFont typeface="Arial" panose="020B0604020202020204" pitchFamily="34" charset="0"/>
              <a:buChar char="•"/>
              <a:defRPr sz="2400">
                <a:solidFill>
                  <a:schemeClr val="tx1"/>
                </a:solidFill>
                <a:latin typeface="Cambria" panose="02040503050406030204" pitchFamily="18" charset="0"/>
              </a:defRPr>
            </a:lvl3pPr>
            <a:lvl4pPr marL="1600200" indent="-228600">
              <a:spcBef>
                <a:spcPct val="20000"/>
              </a:spcBef>
              <a:buClr>
                <a:srgbClr val="5599EE"/>
              </a:buClr>
              <a:buFont typeface="Arial" panose="020B0604020202020204" pitchFamily="34" charset="0"/>
              <a:buChar char="–"/>
              <a:defRPr sz="2000">
                <a:solidFill>
                  <a:schemeClr val="tx1"/>
                </a:solidFill>
                <a:latin typeface="Cambria" panose="02040503050406030204" pitchFamily="18" charset="0"/>
              </a:defRPr>
            </a:lvl4pPr>
            <a:lvl5pPr marL="2057400" indent="-228600">
              <a:spcBef>
                <a:spcPct val="20000"/>
              </a:spcBef>
              <a:buClr>
                <a:srgbClr val="5599EE"/>
              </a:buClr>
              <a:buFont typeface="Arial" panose="020B0604020202020204" pitchFamily="34" charset="0"/>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9pPr>
          </a:lstStyle>
          <a:p>
            <a:pPr eaLnBrk="1" hangingPunct="1">
              <a:spcBef>
                <a:spcPct val="0"/>
              </a:spcBef>
              <a:buClrTx/>
            </a:pPr>
            <a:r>
              <a:rPr lang="nb-NO" altLang="nb-NO" sz="1400" dirty="0">
                <a:latin typeface="+mj-lt"/>
              </a:rPr>
              <a:t>Gode forutsetninger for å forebygge</a:t>
            </a:r>
          </a:p>
          <a:p>
            <a:pPr eaLnBrk="1" hangingPunct="1">
              <a:spcBef>
                <a:spcPct val="0"/>
              </a:spcBef>
              <a:buClrTx/>
            </a:pPr>
            <a:r>
              <a:rPr lang="nb-NO" altLang="nb-NO" sz="1400" dirty="0">
                <a:latin typeface="+mj-lt"/>
              </a:rPr>
              <a:t>Tilnærmet normal selvreguleringsevne</a:t>
            </a:r>
          </a:p>
        </p:txBody>
      </p:sp>
      <p:sp>
        <p:nvSpPr>
          <p:cNvPr id="9" name="TekstSylinder 8"/>
          <p:cNvSpPr txBox="1"/>
          <p:nvPr/>
        </p:nvSpPr>
        <p:spPr>
          <a:xfrm>
            <a:off x="6996661" y="3906757"/>
            <a:ext cx="3680751" cy="523220"/>
          </a:xfrm>
          <a:prstGeom prst="rect">
            <a:avLst/>
          </a:prstGeom>
          <a:noFill/>
        </p:spPr>
        <p:txBody>
          <a:bodyPr wrap="none">
            <a:spAutoFit/>
          </a:bodyPr>
          <a:lstStyle/>
          <a:p>
            <a:pPr marL="285750" indent="-285750">
              <a:buFont typeface="Arial" panose="020B0604020202020204" pitchFamily="34" charset="0"/>
              <a:buChar char="•"/>
              <a:defRPr/>
            </a:pPr>
            <a:r>
              <a:rPr lang="nb-NO" sz="1400" dirty="0">
                <a:latin typeface="+mj-lt"/>
                <a:cs typeface="Arial" charset="0"/>
              </a:rPr>
              <a:t>Selvregulering mulig, men vanskelig over tid</a:t>
            </a:r>
          </a:p>
          <a:p>
            <a:pPr marL="285750" indent="-285750">
              <a:buFont typeface="Arial" charset="0"/>
              <a:buChar char="•"/>
              <a:defRPr/>
            </a:pPr>
            <a:r>
              <a:rPr lang="nb-NO" sz="1400" dirty="0">
                <a:latin typeface="+mj-lt"/>
                <a:cs typeface="Arial" charset="0"/>
              </a:rPr>
              <a:t>Motivasjonen til å forebygge er ofte lav</a:t>
            </a:r>
          </a:p>
        </p:txBody>
      </p:sp>
      <p:sp>
        <p:nvSpPr>
          <p:cNvPr id="16" name="TekstSylinder 20"/>
          <p:cNvSpPr txBox="1">
            <a:spLocks noChangeArrowheads="1"/>
          </p:cNvSpPr>
          <p:nvPr/>
        </p:nvSpPr>
        <p:spPr bwMode="auto">
          <a:xfrm>
            <a:off x="2619011" y="5950595"/>
            <a:ext cx="756920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lr>
                <a:srgbClr val="5599EE"/>
              </a:buClr>
              <a:buFont typeface="Arial" panose="020B0604020202020204" pitchFamily="34" charset="0"/>
              <a:buChar char="•"/>
              <a:defRPr sz="3200">
                <a:solidFill>
                  <a:schemeClr val="tx1"/>
                </a:solidFill>
                <a:latin typeface="Cambria" panose="02040503050406030204" pitchFamily="18" charset="0"/>
              </a:defRPr>
            </a:lvl1pPr>
            <a:lvl2pPr marL="742950" indent="-285750">
              <a:spcBef>
                <a:spcPct val="20000"/>
              </a:spcBef>
              <a:buClr>
                <a:srgbClr val="5599EE"/>
              </a:buClr>
              <a:buFont typeface="Arial" panose="020B0604020202020204" pitchFamily="34" charset="0"/>
              <a:buChar char="–"/>
              <a:defRPr sz="2800">
                <a:solidFill>
                  <a:schemeClr val="tx1"/>
                </a:solidFill>
                <a:latin typeface="Cambria" panose="02040503050406030204" pitchFamily="18" charset="0"/>
              </a:defRPr>
            </a:lvl2pPr>
            <a:lvl3pPr marL="1143000" indent="-228600">
              <a:spcBef>
                <a:spcPct val="20000"/>
              </a:spcBef>
              <a:buClr>
                <a:srgbClr val="5599EE"/>
              </a:buClr>
              <a:buFont typeface="Arial" panose="020B0604020202020204" pitchFamily="34" charset="0"/>
              <a:buChar char="•"/>
              <a:defRPr sz="2400">
                <a:solidFill>
                  <a:schemeClr val="tx1"/>
                </a:solidFill>
                <a:latin typeface="Cambria" panose="02040503050406030204" pitchFamily="18" charset="0"/>
              </a:defRPr>
            </a:lvl3pPr>
            <a:lvl4pPr marL="1600200" indent="-228600">
              <a:spcBef>
                <a:spcPct val="20000"/>
              </a:spcBef>
              <a:buClr>
                <a:srgbClr val="5599EE"/>
              </a:buClr>
              <a:buFont typeface="Arial" panose="020B0604020202020204" pitchFamily="34" charset="0"/>
              <a:buChar char="–"/>
              <a:defRPr sz="2000">
                <a:solidFill>
                  <a:schemeClr val="tx1"/>
                </a:solidFill>
                <a:latin typeface="Cambria" panose="02040503050406030204" pitchFamily="18" charset="0"/>
              </a:defRPr>
            </a:lvl4pPr>
            <a:lvl5pPr marL="2057400" indent="-228600">
              <a:spcBef>
                <a:spcPct val="20000"/>
              </a:spcBef>
              <a:buClr>
                <a:srgbClr val="5599EE"/>
              </a:buClr>
              <a:buFont typeface="Arial" panose="020B0604020202020204" pitchFamily="34" charset="0"/>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9pPr>
          </a:lstStyle>
          <a:p>
            <a:pPr eaLnBrk="1" hangingPunct="1">
              <a:spcBef>
                <a:spcPct val="0"/>
              </a:spcBef>
              <a:buClrTx/>
            </a:pPr>
            <a:r>
              <a:rPr lang="nb-NO" altLang="nb-NO" sz="1400" dirty="0">
                <a:latin typeface="+mj-lt"/>
              </a:rPr>
              <a:t>De beste forutsetningene for å iverksette forebygge</a:t>
            </a:r>
          </a:p>
        </p:txBody>
      </p:sp>
      <p:sp>
        <p:nvSpPr>
          <p:cNvPr id="19" name="TekstSylinder 26">
            <a:extLst>
              <a:ext uri="{FF2B5EF4-FFF2-40B4-BE49-F238E27FC236}">
                <a16:creationId xmlns:a16="http://schemas.microsoft.com/office/drawing/2014/main" id="{D762830E-C643-A7B0-A3ED-DF91BCA3A61B}"/>
              </a:ext>
            </a:extLst>
          </p:cNvPr>
          <p:cNvSpPr txBox="1">
            <a:spLocks noChangeArrowheads="1"/>
          </p:cNvSpPr>
          <p:nvPr/>
        </p:nvSpPr>
        <p:spPr bwMode="auto">
          <a:xfrm>
            <a:off x="10188211" y="6273800"/>
            <a:ext cx="143180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5599EE"/>
              </a:buClr>
              <a:buFont typeface="Arial" panose="020B0604020202020204" pitchFamily="34" charset="0"/>
              <a:buChar char="•"/>
              <a:defRPr sz="3200">
                <a:solidFill>
                  <a:schemeClr val="tx1"/>
                </a:solidFill>
                <a:latin typeface="Cambria" panose="02040503050406030204" pitchFamily="18" charset="0"/>
              </a:defRPr>
            </a:lvl1pPr>
            <a:lvl2pPr marL="742950" indent="-285750">
              <a:spcBef>
                <a:spcPct val="20000"/>
              </a:spcBef>
              <a:buClr>
                <a:srgbClr val="5599EE"/>
              </a:buClr>
              <a:buFont typeface="Arial" panose="020B0604020202020204" pitchFamily="34" charset="0"/>
              <a:buChar char="–"/>
              <a:defRPr sz="2800">
                <a:solidFill>
                  <a:schemeClr val="tx1"/>
                </a:solidFill>
                <a:latin typeface="Cambria" panose="02040503050406030204" pitchFamily="18" charset="0"/>
              </a:defRPr>
            </a:lvl2pPr>
            <a:lvl3pPr marL="1143000" indent="-228600">
              <a:spcBef>
                <a:spcPct val="20000"/>
              </a:spcBef>
              <a:buClr>
                <a:srgbClr val="5599EE"/>
              </a:buClr>
              <a:buFont typeface="Arial" panose="020B0604020202020204" pitchFamily="34" charset="0"/>
              <a:buChar char="•"/>
              <a:defRPr sz="2400">
                <a:solidFill>
                  <a:schemeClr val="tx1"/>
                </a:solidFill>
                <a:latin typeface="Cambria" panose="02040503050406030204" pitchFamily="18" charset="0"/>
              </a:defRPr>
            </a:lvl3pPr>
            <a:lvl4pPr marL="1600200" indent="-228600">
              <a:spcBef>
                <a:spcPct val="20000"/>
              </a:spcBef>
              <a:buClr>
                <a:srgbClr val="5599EE"/>
              </a:buClr>
              <a:buFont typeface="Arial" panose="020B0604020202020204" pitchFamily="34" charset="0"/>
              <a:buChar char="–"/>
              <a:defRPr sz="2000">
                <a:solidFill>
                  <a:schemeClr val="tx1"/>
                </a:solidFill>
                <a:latin typeface="Cambria" panose="02040503050406030204" pitchFamily="18" charset="0"/>
              </a:defRPr>
            </a:lvl4pPr>
            <a:lvl5pPr marL="2057400" indent="-228600">
              <a:spcBef>
                <a:spcPct val="20000"/>
              </a:spcBef>
              <a:buClr>
                <a:srgbClr val="5599EE"/>
              </a:buClr>
              <a:buFont typeface="Arial" panose="020B0604020202020204" pitchFamily="34" charset="0"/>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9pPr>
          </a:lstStyle>
          <a:p>
            <a:pPr algn="ctr" eaLnBrk="1" hangingPunct="1">
              <a:spcBef>
                <a:spcPct val="0"/>
              </a:spcBef>
              <a:buClrTx/>
              <a:buFontTx/>
              <a:buNone/>
            </a:pPr>
            <a:r>
              <a:rPr lang="nb-NO" altLang="nb-NO" sz="1000" dirty="0">
                <a:latin typeface="+mj-lt"/>
              </a:rPr>
              <a:t>©Dag V. Skjelstad, 2017</a:t>
            </a:r>
          </a:p>
        </p:txBody>
      </p:sp>
      <p:sp>
        <p:nvSpPr>
          <p:cNvPr id="20" name="TekstSylinder 24">
            <a:extLst>
              <a:ext uri="{FF2B5EF4-FFF2-40B4-BE49-F238E27FC236}">
                <a16:creationId xmlns:a16="http://schemas.microsoft.com/office/drawing/2014/main" id="{586C0804-E6A1-3CF3-5AC4-A0FCAD30C875}"/>
              </a:ext>
            </a:extLst>
          </p:cNvPr>
          <p:cNvSpPr txBox="1">
            <a:spLocks noChangeArrowheads="1"/>
          </p:cNvSpPr>
          <p:nvPr/>
        </p:nvSpPr>
        <p:spPr bwMode="auto">
          <a:xfrm>
            <a:off x="-273063" y="3906757"/>
            <a:ext cx="389386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5599EE"/>
              </a:buClr>
              <a:buFont typeface="Arial" panose="020B0604020202020204" pitchFamily="34" charset="0"/>
              <a:buChar char="•"/>
              <a:defRPr sz="3200">
                <a:solidFill>
                  <a:schemeClr val="tx1"/>
                </a:solidFill>
                <a:latin typeface="Cambria" panose="02040503050406030204" pitchFamily="18" charset="0"/>
              </a:defRPr>
            </a:lvl1pPr>
            <a:lvl2pPr marL="742950" indent="-285750">
              <a:spcBef>
                <a:spcPct val="20000"/>
              </a:spcBef>
              <a:buClr>
                <a:srgbClr val="5599EE"/>
              </a:buClr>
              <a:buFont typeface="Arial" panose="020B0604020202020204" pitchFamily="34" charset="0"/>
              <a:buChar char="–"/>
              <a:defRPr sz="2800">
                <a:solidFill>
                  <a:schemeClr val="tx1"/>
                </a:solidFill>
                <a:latin typeface="Cambria" panose="02040503050406030204" pitchFamily="18" charset="0"/>
              </a:defRPr>
            </a:lvl2pPr>
            <a:lvl3pPr marL="1143000" indent="-228600">
              <a:spcBef>
                <a:spcPct val="20000"/>
              </a:spcBef>
              <a:buClr>
                <a:srgbClr val="5599EE"/>
              </a:buClr>
              <a:buFont typeface="Arial" panose="020B0604020202020204" pitchFamily="34" charset="0"/>
              <a:buChar char="•"/>
              <a:defRPr sz="2400">
                <a:solidFill>
                  <a:schemeClr val="tx1"/>
                </a:solidFill>
                <a:latin typeface="Cambria" panose="02040503050406030204" pitchFamily="18" charset="0"/>
              </a:defRPr>
            </a:lvl3pPr>
            <a:lvl4pPr marL="1600200" indent="-228600">
              <a:spcBef>
                <a:spcPct val="20000"/>
              </a:spcBef>
              <a:buClr>
                <a:srgbClr val="5599EE"/>
              </a:buClr>
              <a:buFont typeface="Arial" panose="020B0604020202020204" pitchFamily="34" charset="0"/>
              <a:buChar char="–"/>
              <a:defRPr sz="2000">
                <a:solidFill>
                  <a:schemeClr val="tx1"/>
                </a:solidFill>
                <a:latin typeface="Cambria" panose="02040503050406030204" pitchFamily="18" charset="0"/>
              </a:defRPr>
            </a:lvl4pPr>
            <a:lvl5pPr marL="2057400" indent="-228600">
              <a:spcBef>
                <a:spcPct val="20000"/>
              </a:spcBef>
              <a:buClr>
                <a:srgbClr val="5599EE"/>
              </a:buClr>
              <a:buFont typeface="Arial" panose="020B0604020202020204" pitchFamily="34" charset="0"/>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9pPr>
          </a:lstStyle>
          <a:p>
            <a:pPr algn="ctr" eaLnBrk="1" hangingPunct="1">
              <a:spcBef>
                <a:spcPct val="0"/>
              </a:spcBef>
              <a:buClrTx/>
              <a:buFontTx/>
              <a:buNone/>
            </a:pPr>
            <a:r>
              <a:rPr lang="nb-NO" altLang="nb-NO" sz="1800" b="1" dirty="0">
                <a:latin typeface="+mj-lt"/>
              </a:rPr>
              <a:t>«Å være herre i eget hus»</a:t>
            </a:r>
          </a:p>
          <a:p>
            <a:pPr algn="ctr" eaLnBrk="1" hangingPunct="1">
              <a:spcBef>
                <a:spcPct val="0"/>
              </a:spcBef>
              <a:buClrTx/>
              <a:buFontTx/>
              <a:buNone/>
            </a:pPr>
            <a:r>
              <a:rPr lang="nb-NO" altLang="nb-NO" sz="1800" dirty="0">
                <a:latin typeface="+mj-lt"/>
              </a:rPr>
              <a:t>Lite «gass» – mye «brems»</a:t>
            </a:r>
          </a:p>
        </p:txBody>
      </p:sp>
      <p:sp>
        <p:nvSpPr>
          <p:cNvPr id="21" name="TekstSylinder 19">
            <a:extLst>
              <a:ext uri="{FF2B5EF4-FFF2-40B4-BE49-F238E27FC236}">
                <a16:creationId xmlns:a16="http://schemas.microsoft.com/office/drawing/2014/main" id="{0AE0CC8A-70E8-2CE9-2AE1-6174B45E4075}"/>
              </a:ext>
            </a:extLst>
          </p:cNvPr>
          <p:cNvSpPr txBox="1">
            <a:spLocks noChangeArrowheads="1"/>
          </p:cNvSpPr>
          <p:nvPr/>
        </p:nvSpPr>
        <p:spPr bwMode="auto">
          <a:xfrm>
            <a:off x="6608066" y="794266"/>
            <a:ext cx="298197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5599EE"/>
              </a:buClr>
              <a:buFont typeface="Arial" panose="020B0604020202020204" pitchFamily="34" charset="0"/>
              <a:buChar char="•"/>
              <a:defRPr sz="3200">
                <a:solidFill>
                  <a:schemeClr val="tx1"/>
                </a:solidFill>
                <a:latin typeface="Cambria" panose="02040503050406030204" pitchFamily="18" charset="0"/>
              </a:defRPr>
            </a:lvl1pPr>
            <a:lvl2pPr marL="742950" indent="-285750">
              <a:spcBef>
                <a:spcPct val="20000"/>
              </a:spcBef>
              <a:buClr>
                <a:srgbClr val="5599EE"/>
              </a:buClr>
              <a:buFont typeface="Arial" panose="020B0604020202020204" pitchFamily="34" charset="0"/>
              <a:buChar char="–"/>
              <a:defRPr sz="2800">
                <a:solidFill>
                  <a:schemeClr val="tx1"/>
                </a:solidFill>
                <a:latin typeface="Cambria" panose="02040503050406030204" pitchFamily="18" charset="0"/>
              </a:defRPr>
            </a:lvl2pPr>
            <a:lvl3pPr marL="1143000" indent="-228600">
              <a:spcBef>
                <a:spcPct val="20000"/>
              </a:spcBef>
              <a:buClr>
                <a:srgbClr val="5599EE"/>
              </a:buClr>
              <a:buFont typeface="Arial" panose="020B0604020202020204" pitchFamily="34" charset="0"/>
              <a:buChar char="•"/>
              <a:defRPr sz="2400">
                <a:solidFill>
                  <a:schemeClr val="tx1"/>
                </a:solidFill>
                <a:latin typeface="Cambria" panose="02040503050406030204" pitchFamily="18" charset="0"/>
              </a:defRPr>
            </a:lvl3pPr>
            <a:lvl4pPr marL="1600200" indent="-228600">
              <a:spcBef>
                <a:spcPct val="20000"/>
              </a:spcBef>
              <a:buClr>
                <a:srgbClr val="5599EE"/>
              </a:buClr>
              <a:buFont typeface="Arial" panose="020B0604020202020204" pitchFamily="34" charset="0"/>
              <a:buChar char="–"/>
              <a:defRPr sz="2000">
                <a:solidFill>
                  <a:schemeClr val="tx1"/>
                </a:solidFill>
                <a:latin typeface="Cambria" panose="02040503050406030204" pitchFamily="18" charset="0"/>
              </a:defRPr>
            </a:lvl4pPr>
            <a:lvl5pPr marL="2057400" indent="-228600">
              <a:spcBef>
                <a:spcPct val="20000"/>
              </a:spcBef>
              <a:buClr>
                <a:srgbClr val="5599EE"/>
              </a:buClr>
              <a:buFont typeface="Arial" panose="020B0604020202020204" pitchFamily="34" charset="0"/>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9pPr>
          </a:lstStyle>
          <a:p>
            <a:pPr algn="ctr" eaLnBrk="1" hangingPunct="1">
              <a:spcBef>
                <a:spcPct val="0"/>
              </a:spcBef>
              <a:buClrTx/>
              <a:buFontTx/>
              <a:buNone/>
            </a:pPr>
            <a:r>
              <a:rPr lang="nb-NO" altLang="nb-NO" sz="1800" b="1" dirty="0">
                <a:latin typeface="+mj-lt"/>
              </a:rPr>
              <a:t>«Å være i sine følelsers vold»</a:t>
            </a:r>
          </a:p>
          <a:p>
            <a:pPr algn="ctr" eaLnBrk="1" hangingPunct="1">
              <a:spcBef>
                <a:spcPct val="0"/>
              </a:spcBef>
              <a:buClrTx/>
              <a:buFontTx/>
              <a:buNone/>
            </a:pPr>
            <a:r>
              <a:rPr lang="nb-NO" altLang="nb-NO" sz="1800" dirty="0">
                <a:latin typeface="+mj-lt"/>
              </a:rPr>
              <a:t>Mye «gass» – lite «brems»</a:t>
            </a:r>
          </a:p>
        </p:txBody>
      </p:sp>
      <p:sp>
        <p:nvSpPr>
          <p:cNvPr id="22" name="TekstSylinder 2">
            <a:extLst>
              <a:ext uri="{FF2B5EF4-FFF2-40B4-BE49-F238E27FC236}">
                <a16:creationId xmlns:a16="http://schemas.microsoft.com/office/drawing/2014/main" id="{A171587D-43F6-DA44-18F1-D94C8B12958C}"/>
              </a:ext>
            </a:extLst>
          </p:cNvPr>
          <p:cNvSpPr txBox="1">
            <a:spLocks noChangeArrowheads="1"/>
          </p:cNvSpPr>
          <p:nvPr/>
        </p:nvSpPr>
        <p:spPr bwMode="auto">
          <a:xfrm>
            <a:off x="731838" y="549274"/>
            <a:ext cx="4852098" cy="120032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lr>
                <a:srgbClr val="5599EE"/>
              </a:buClr>
              <a:buFont typeface="Arial" panose="020B0604020202020204" pitchFamily="34" charset="0"/>
              <a:buChar char="•"/>
              <a:defRPr sz="3200">
                <a:solidFill>
                  <a:schemeClr val="tx1"/>
                </a:solidFill>
                <a:latin typeface="Cambria" panose="02040503050406030204" pitchFamily="18" charset="0"/>
              </a:defRPr>
            </a:lvl1pPr>
            <a:lvl2pPr marL="742950" indent="-285750">
              <a:spcBef>
                <a:spcPct val="20000"/>
              </a:spcBef>
              <a:buClr>
                <a:srgbClr val="5599EE"/>
              </a:buClr>
              <a:buFont typeface="Arial" panose="020B0604020202020204" pitchFamily="34" charset="0"/>
              <a:buChar char="–"/>
              <a:defRPr sz="2800">
                <a:solidFill>
                  <a:schemeClr val="tx1"/>
                </a:solidFill>
                <a:latin typeface="Cambria" panose="02040503050406030204" pitchFamily="18" charset="0"/>
              </a:defRPr>
            </a:lvl2pPr>
            <a:lvl3pPr marL="1143000" indent="-228600">
              <a:spcBef>
                <a:spcPct val="20000"/>
              </a:spcBef>
              <a:buClr>
                <a:srgbClr val="5599EE"/>
              </a:buClr>
              <a:buFont typeface="Arial" panose="020B0604020202020204" pitchFamily="34" charset="0"/>
              <a:buChar char="•"/>
              <a:defRPr sz="2400">
                <a:solidFill>
                  <a:schemeClr val="tx1"/>
                </a:solidFill>
                <a:latin typeface="Cambria" panose="02040503050406030204" pitchFamily="18" charset="0"/>
              </a:defRPr>
            </a:lvl3pPr>
            <a:lvl4pPr marL="1600200" indent="-228600">
              <a:spcBef>
                <a:spcPct val="20000"/>
              </a:spcBef>
              <a:buClr>
                <a:srgbClr val="5599EE"/>
              </a:buClr>
              <a:buFont typeface="Arial" panose="020B0604020202020204" pitchFamily="34" charset="0"/>
              <a:buChar char="–"/>
              <a:defRPr sz="2000">
                <a:solidFill>
                  <a:schemeClr val="tx1"/>
                </a:solidFill>
                <a:latin typeface="Cambria" panose="02040503050406030204" pitchFamily="18" charset="0"/>
              </a:defRPr>
            </a:lvl4pPr>
            <a:lvl5pPr marL="2057400" indent="-228600">
              <a:spcBef>
                <a:spcPct val="20000"/>
              </a:spcBef>
              <a:buClr>
                <a:srgbClr val="5599EE"/>
              </a:buClr>
              <a:buFont typeface="Arial" panose="020B0604020202020204" pitchFamily="34" charset="0"/>
              <a:buChar char="»"/>
              <a:defRPr sz="2000">
                <a:solidFill>
                  <a:schemeClr val="tx1"/>
                </a:solidFill>
                <a:latin typeface="Cambria" panose="02040503050406030204" pitchFamily="18" charset="0"/>
              </a:defRPr>
            </a:lvl5pPr>
            <a:lvl6pPr marL="25146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6pPr>
            <a:lvl7pPr marL="29718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7pPr>
            <a:lvl8pPr marL="34290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8pPr>
            <a:lvl9pPr marL="3886200" indent="-228600" eaLnBrk="0" fontAlgn="base" hangingPunct="0">
              <a:spcBef>
                <a:spcPct val="20000"/>
              </a:spcBef>
              <a:spcAft>
                <a:spcPct val="0"/>
              </a:spcAft>
              <a:buClr>
                <a:srgbClr val="5599EE"/>
              </a:buClr>
              <a:buFont typeface="Arial" panose="020B0604020202020204" pitchFamily="34" charset="0"/>
              <a:buChar char="»"/>
              <a:defRPr sz="2000">
                <a:solidFill>
                  <a:schemeClr val="tx1"/>
                </a:solidFill>
                <a:latin typeface="Cambria" panose="02040503050406030204" pitchFamily="18" charset="0"/>
              </a:defRPr>
            </a:lvl9pPr>
          </a:lstStyle>
          <a:p>
            <a:pPr algn="ctr" eaLnBrk="1" hangingPunct="1">
              <a:spcBef>
                <a:spcPct val="0"/>
              </a:spcBef>
              <a:buClrTx/>
              <a:buFontTx/>
              <a:buNone/>
            </a:pPr>
            <a:r>
              <a:rPr lang="nb-NO" altLang="nb-NO" sz="2400" b="1" dirty="0">
                <a:latin typeface="+mj-lt"/>
              </a:rPr>
              <a:t>Evnen</a:t>
            </a:r>
            <a:r>
              <a:rPr lang="nb-NO" altLang="nb-NO" sz="2400" dirty="0">
                <a:latin typeface="+mj-lt"/>
              </a:rPr>
              <a:t> til å </a:t>
            </a:r>
            <a:r>
              <a:rPr lang="nb-NO" altLang="nb-NO" sz="2400" b="1" dirty="0">
                <a:latin typeface="+mj-lt"/>
              </a:rPr>
              <a:t>forebygge</a:t>
            </a:r>
            <a:r>
              <a:rPr lang="nb-NO" altLang="nb-NO" sz="2400" dirty="0">
                <a:latin typeface="+mj-lt"/>
              </a:rPr>
              <a:t> og </a:t>
            </a:r>
            <a:r>
              <a:rPr lang="nb-NO" altLang="nb-NO" sz="2400" b="1" dirty="0">
                <a:latin typeface="+mj-lt"/>
              </a:rPr>
              <a:t>håndtere</a:t>
            </a:r>
            <a:r>
              <a:rPr lang="nb-NO" altLang="nb-NO" sz="2400" dirty="0">
                <a:latin typeface="+mj-lt"/>
              </a:rPr>
              <a:t> </a:t>
            </a:r>
            <a:r>
              <a:rPr lang="nb-NO" altLang="nb-NO" sz="2400" b="1" dirty="0">
                <a:latin typeface="+mj-lt"/>
              </a:rPr>
              <a:t>(</a:t>
            </a:r>
            <a:r>
              <a:rPr lang="nb-NO" altLang="nb-NO" sz="2400" b="1" dirty="0" err="1">
                <a:latin typeface="+mj-lt"/>
              </a:rPr>
              <a:t>hypo</a:t>
            </a:r>
            <a:r>
              <a:rPr lang="nb-NO" altLang="nb-NO" sz="2400" b="1" dirty="0">
                <a:latin typeface="+mj-lt"/>
              </a:rPr>
              <a:t>)mani </a:t>
            </a:r>
            <a:r>
              <a:rPr lang="nb-NO" altLang="nb-NO" sz="2400" dirty="0">
                <a:latin typeface="+mj-lt"/>
              </a:rPr>
              <a:t>svekkes som følge av symptomenes intensitet </a:t>
            </a:r>
          </a:p>
        </p:txBody>
      </p:sp>
    </p:spTree>
    <p:extLst>
      <p:ext uri="{BB962C8B-B14F-4D97-AF65-F5344CB8AC3E}">
        <p14:creationId xmlns:p14="http://schemas.microsoft.com/office/powerpoint/2010/main" val="953222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par>
                                <p:cTn id="20" presetID="10" presetClass="entr" presetSubtype="0"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6" grpId="0"/>
      <p:bldP spid="19"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normAutofit fontScale="90000"/>
          </a:bodyPr>
          <a:lstStyle/>
          <a:p>
            <a:r>
              <a:rPr lang="nb-NO" sz="4900" dirty="0"/>
              <a:t>Summegruppe </a:t>
            </a:r>
            <a:br>
              <a:rPr lang="nb-NO" sz="4900" dirty="0"/>
            </a:br>
            <a:endParaRPr lang="nb-NO" dirty="0"/>
          </a:p>
        </p:txBody>
      </p:sp>
      <p:sp>
        <p:nvSpPr>
          <p:cNvPr id="3" name="Plassholder for innhold 2"/>
          <p:cNvSpPr>
            <a:spLocks noGrp="1"/>
          </p:cNvSpPr>
          <p:nvPr>
            <p:ph idx="1"/>
          </p:nvPr>
        </p:nvSpPr>
        <p:spPr/>
        <p:txBody>
          <a:bodyPr anchor="b"/>
          <a:lstStyle/>
          <a:p>
            <a:pPr marL="342900" indent="-342900"/>
            <a:endParaRPr lang="nb-NO" dirty="0"/>
          </a:p>
          <a:p>
            <a:pPr marL="0" indent="0">
              <a:buNone/>
            </a:pPr>
            <a:r>
              <a:rPr lang="nb-NO" dirty="0"/>
              <a:t>Har du erfaring med tidlig oppdagelse av en sykdomsepisode </a:t>
            </a:r>
            <a:br>
              <a:rPr lang="nb-NO" dirty="0"/>
            </a:br>
            <a:r>
              <a:rPr lang="nb-NO" dirty="0"/>
              <a:t>hos den du er pårørende til? </a:t>
            </a:r>
          </a:p>
        </p:txBody>
      </p:sp>
      <p:pic>
        <p:nvPicPr>
          <p:cNvPr id="4" name="Bilde 3">
            <a:extLst>
              <a:ext uri="{FF2B5EF4-FFF2-40B4-BE49-F238E27FC236}">
                <a16:creationId xmlns:a16="http://schemas.microsoft.com/office/drawing/2014/main" id="{B55358DF-0568-E3BA-85D2-EF28BAEB01C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544646" y="461412"/>
            <a:ext cx="3201039" cy="2845368"/>
          </a:xfrm>
          <a:prstGeom prst="rect">
            <a:avLst/>
          </a:prstGeom>
        </p:spPr>
      </p:pic>
    </p:spTree>
    <p:extLst>
      <p:ext uri="{BB962C8B-B14F-4D97-AF65-F5344CB8AC3E}">
        <p14:creationId xmlns:p14="http://schemas.microsoft.com/office/powerpoint/2010/main" val="3532391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lstStyle/>
          <a:p>
            <a:r>
              <a:rPr lang="nb-NO" dirty="0"/>
              <a:t>To hovedtyper av behandling</a:t>
            </a:r>
          </a:p>
        </p:txBody>
      </p:sp>
      <p:sp>
        <p:nvSpPr>
          <p:cNvPr id="4" name="Plassholder for innhold 3"/>
          <p:cNvSpPr>
            <a:spLocks noGrp="1"/>
          </p:cNvSpPr>
          <p:nvPr>
            <p:ph idx="1"/>
          </p:nvPr>
        </p:nvSpPr>
        <p:spPr>
          <a:xfrm>
            <a:off x="695325" y="1367631"/>
            <a:ext cx="5400675" cy="4122737"/>
          </a:xfrm>
        </p:spPr>
        <p:txBody>
          <a:bodyPr>
            <a:noAutofit/>
          </a:bodyPr>
          <a:lstStyle/>
          <a:p>
            <a:pPr marL="0" indent="0">
              <a:buNone/>
            </a:pPr>
            <a:r>
              <a:rPr lang="nb-NO" b="1" dirty="0"/>
              <a:t>Medikamentell behandling</a:t>
            </a:r>
          </a:p>
          <a:p>
            <a:pPr marL="0" indent="0">
              <a:buNone/>
            </a:pPr>
            <a:endParaRPr lang="nb-NO" sz="2400" b="1" dirty="0"/>
          </a:p>
          <a:p>
            <a:r>
              <a:rPr lang="nb-NO" altLang="nb-NO" sz="2400" dirty="0"/>
              <a:t>For mange har medikamenter god tilbakefallsforebyggende effekt</a:t>
            </a:r>
          </a:p>
          <a:p>
            <a:pPr marL="0" indent="0">
              <a:buNone/>
            </a:pPr>
            <a:endParaRPr lang="nb-NO" altLang="nb-NO" sz="2400" dirty="0"/>
          </a:p>
          <a:p>
            <a:r>
              <a:rPr lang="nb-NO" altLang="nb-NO" sz="2400" dirty="0"/>
              <a:t>Medikamenter er fortsatt den grunnleggende behandlingsformen</a:t>
            </a:r>
          </a:p>
        </p:txBody>
      </p:sp>
      <p:sp>
        <p:nvSpPr>
          <p:cNvPr id="6" name="Plassholder for innhold 5"/>
          <p:cNvSpPr>
            <a:spLocks noGrp="1"/>
          </p:cNvSpPr>
          <p:nvPr>
            <p:ph sz="quarter" idx="4294967295"/>
          </p:nvPr>
        </p:nvSpPr>
        <p:spPr>
          <a:xfrm>
            <a:off x="6469063" y="2748700"/>
            <a:ext cx="5608637" cy="4984750"/>
          </a:xfrm>
        </p:spPr>
        <p:txBody>
          <a:bodyPr>
            <a:normAutofit/>
          </a:bodyPr>
          <a:lstStyle/>
          <a:p>
            <a:pPr marL="0" indent="0">
              <a:buNone/>
            </a:pPr>
            <a:r>
              <a:rPr lang="nb-NO" b="1" dirty="0"/>
              <a:t>Psykososiale tiltak</a:t>
            </a:r>
          </a:p>
          <a:p>
            <a:pPr marL="514350" indent="-514350">
              <a:buFont typeface="+mj-lt"/>
              <a:buAutoNum type="arabicPeriod"/>
            </a:pPr>
            <a:endParaRPr lang="nb-NO" sz="2400" dirty="0"/>
          </a:p>
          <a:p>
            <a:r>
              <a:rPr lang="nb-NO" altLang="nb-NO" sz="2400" dirty="0"/>
              <a:t>Behandlingsformer som bipolarkurs </a:t>
            </a:r>
            <a:br>
              <a:rPr lang="nb-NO" altLang="nb-NO" sz="2400" dirty="0"/>
            </a:br>
            <a:r>
              <a:rPr lang="nb-NO" altLang="nb-NO" sz="2400" dirty="0"/>
              <a:t>kan ha svært god tilleggseffekt til medikamenter</a:t>
            </a:r>
          </a:p>
          <a:p>
            <a:endParaRPr lang="nb-NO" altLang="nb-NO" sz="2400" dirty="0"/>
          </a:p>
          <a:p>
            <a:r>
              <a:rPr lang="nb-NO" altLang="nb-NO" sz="2400" dirty="0"/>
              <a:t>Kreves stor egeninnsats og ofte et godt samarbeid med gode hjelpere som pårørende og helsepersonell </a:t>
            </a:r>
          </a:p>
          <a:p>
            <a:pPr marL="0" indent="0">
              <a:buNone/>
            </a:pPr>
            <a:endParaRPr lang="nb-NO" altLang="nb-NO" sz="2400" dirty="0"/>
          </a:p>
          <a:p>
            <a:endParaRPr lang="nb-NO" altLang="nb-NO" sz="2200" dirty="0"/>
          </a:p>
          <a:p>
            <a:endParaRPr lang="nb-NO" dirty="0"/>
          </a:p>
        </p:txBody>
      </p:sp>
    </p:spTree>
    <p:extLst>
      <p:ext uri="{BB962C8B-B14F-4D97-AF65-F5344CB8AC3E}">
        <p14:creationId xmlns:p14="http://schemas.microsoft.com/office/powerpoint/2010/main" val="143107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fade">
                                      <p:cBhvr>
                                        <p:cTn id="10" dur="500"/>
                                        <p:tgtEl>
                                          <p:spTgt spid="4">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animEffect transition="in" filter="fade">
                                      <p:cBhvr>
                                        <p:cTn id="13" dur="500"/>
                                        <p:tgtEl>
                                          <p:spTgt spid="4">
                                            <p:txEl>
                                              <p:pRg st="4" end="4"/>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fade">
                                      <p:cBhvr>
                                        <p:cTn id="19" dur="500"/>
                                        <p:tgtEl>
                                          <p:spTgt spid="6">
                                            <p:txEl>
                                              <p:pRg st="2" end="2"/>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fade">
                                      <p:cBhvr>
                                        <p:cTn id="22"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P spid="6" grpId="0" build="allAtOnce"/>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lstStyle/>
          <a:p>
            <a:r>
              <a:rPr lang="nb-NO" dirty="0"/>
              <a:t>Aktuelle medikamenter</a:t>
            </a:r>
          </a:p>
        </p:txBody>
      </p:sp>
      <p:sp>
        <p:nvSpPr>
          <p:cNvPr id="3" name="Plassholder for innhold 2"/>
          <p:cNvSpPr>
            <a:spLocks noGrp="1"/>
          </p:cNvSpPr>
          <p:nvPr>
            <p:ph idx="1"/>
          </p:nvPr>
        </p:nvSpPr>
        <p:spPr/>
        <p:txBody>
          <a:bodyPr anchor="b">
            <a:normAutofit/>
          </a:bodyPr>
          <a:lstStyle/>
          <a:p>
            <a:pPr>
              <a:spcBef>
                <a:spcPts val="1800"/>
              </a:spcBef>
            </a:pPr>
            <a:r>
              <a:rPr lang="nb-NO" dirty="0"/>
              <a:t>Litium</a:t>
            </a:r>
          </a:p>
          <a:p>
            <a:pPr>
              <a:spcBef>
                <a:spcPts val="1800"/>
              </a:spcBef>
            </a:pPr>
            <a:r>
              <a:rPr lang="nb-NO" dirty="0"/>
              <a:t>Medisiner mot epilepsi </a:t>
            </a:r>
          </a:p>
          <a:p>
            <a:pPr>
              <a:spcBef>
                <a:spcPts val="1800"/>
              </a:spcBef>
            </a:pPr>
            <a:r>
              <a:rPr lang="nb-NO" dirty="0"/>
              <a:t>Antipsykotiske medikamenter</a:t>
            </a:r>
          </a:p>
          <a:p>
            <a:pPr>
              <a:spcBef>
                <a:spcPts val="1800"/>
              </a:spcBef>
            </a:pPr>
            <a:r>
              <a:rPr lang="nb-NO" dirty="0"/>
              <a:t>Antidepressiva</a:t>
            </a:r>
          </a:p>
          <a:p>
            <a:pPr>
              <a:spcBef>
                <a:spcPts val="1800"/>
              </a:spcBef>
            </a:pPr>
            <a:r>
              <a:rPr lang="nb-NO" dirty="0"/>
              <a:t>Beroligende medikamenter i kortere perioder</a:t>
            </a:r>
          </a:p>
          <a:p>
            <a:pPr>
              <a:spcBef>
                <a:spcPts val="1800"/>
              </a:spcBef>
            </a:pPr>
            <a:r>
              <a:rPr lang="nb-NO" dirty="0"/>
              <a:t>Søvninduserende medikamenter</a:t>
            </a:r>
          </a:p>
          <a:p>
            <a:pPr>
              <a:spcBef>
                <a:spcPts val="1800"/>
              </a:spcBef>
            </a:pPr>
            <a:r>
              <a:rPr lang="nb-NO" dirty="0"/>
              <a:t>ECT – </a:t>
            </a:r>
            <a:r>
              <a:rPr lang="nb-NO" dirty="0" err="1"/>
              <a:t>Elektrokonvulsiv</a:t>
            </a:r>
            <a:r>
              <a:rPr lang="nb-NO" dirty="0"/>
              <a:t> behandling</a:t>
            </a:r>
          </a:p>
        </p:txBody>
      </p:sp>
    </p:spTree>
    <p:extLst>
      <p:ext uri="{BB962C8B-B14F-4D97-AF65-F5344CB8AC3E}">
        <p14:creationId xmlns:p14="http://schemas.microsoft.com/office/powerpoint/2010/main" val="59347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tel 1"/>
          <p:cNvSpPr>
            <a:spLocks noGrp="1"/>
          </p:cNvSpPr>
          <p:nvPr>
            <p:ph type="title"/>
          </p:nvPr>
        </p:nvSpPr>
        <p:spPr/>
        <p:txBody>
          <a:bodyPr anchor="t"/>
          <a:lstStyle/>
          <a:p>
            <a:r>
              <a:rPr lang="nb-NO" altLang="nb-NO" dirty="0"/>
              <a:t>Ulike faser – ulike utfordringer</a:t>
            </a:r>
          </a:p>
        </p:txBody>
      </p:sp>
      <p:pic>
        <p:nvPicPr>
          <p:cNvPr id="4" name="Bilde 3">
            <a:extLst>
              <a:ext uri="{FF2B5EF4-FFF2-40B4-BE49-F238E27FC236}">
                <a16:creationId xmlns:a16="http://schemas.microsoft.com/office/drawing/2014/main" id="{53A94445-DC81-B6B6-832D-0FD816FA59A4}"/>
              </a:ext>
            </a:extLst>
          </p:cNvPr>
          <p:cNvPicPr>
            <a:picLocks noChangeAspect="1"/>
          </p:cNvPicPr>
          <p:nvPr/>
        </p:nvPicPr>
        <p:blipFill>
          <a:blip r:embed="rId3" cstate="print">
            <a:extLst>
              <a:ext uri="{28A0092B-C50C-407E-A947-70E740481C1C}">
                <a14:useLocalDpi xmlns:a14="http://schemas.microsoft.com/office/drawing/2010/main" val="0"/>
              </a:ext>
            </a:extLst>
          </a:blip>
          <a:srcRect l="17005" t="21936" r="16957" b="10159"/>
          <a:stretch/>
        </p:blipFill>
        <p:spPr>
          <a:xfrm>
            <a:off x="1332105" y="1119808"/>
            <a:ext cx="9348056" cy="5406887"/>
          </a:xfrm>
          <a:prstGeom prst="rect">
            <a:avLst/>
          </a:prstGeom>
        </p:spPr>
      </p:pic>
    </p:spTree>
    <p:extLst>
      <p:ext uri="{BB962C8B-B14F-4D97-AF65-F5344CB8AC3E}">
        <p14:creationId xmlns:p14="http://schemas.microsoft.com/office/powerpoint/2010/main" val="2910064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lstStyle/>
          <a:p>
            <a:r>
              <a:rPr lang="nb-NO" dirty="0">
                <a:latin typeface="+mj-lt"/>
              </a:rPr>
              <a:t>Kriseplan</a:t>
            </a:r>
          </a:p>
        </p:txBody>
      </p:sp>
      <p:sp>
        <p:nvSpPr>
          <p:cNvPr id="3" name="Plassholder for innhold 2"/>
          <p:cNvSpPr>
            <a:spLocks noGrp="1"/>
          </p:cNvSpPr>
          <p:nvPr>
            <p:ph idx="1"/>
          </p:nvPr>
        </p:nvSpPr>
        <p:spPr>
          <a:xfrm>
            <a:off x="695325" y="1358670"/>
            <a:ext cx="5014811" cy="4850039"/>
          </a:xfrm>
        </p:spPr>
        <p:txBody>
          <a:bodyPr>
            <a:normAutofit lnSpcReduction="10000"/>
          </a:bodyPr>
          <a:lstStyle/>
          <a:p>
            <a:pPr marL="457200" lvl="0" indent="-457200" eaLnBrk="0" fontAlgn="base" hangingPunct="0">
              <a:lnSpc>
                <a:spcPct val="100000"/>
              </a:lnSpc>
              <a:spcBef>
                <a:spcPct val="20000"/>
              </a:spcBef>
              <a:spcAft>
                <a:spcPct val="0"/>
              </a:spcAft>
              <a:buClr>
                <a:srgbClr val="214991"/>
              </a:buClr>
              <a:buSzPct val="75000"/>
              <a:buNone/>
            </a:pPr>
            <a:r>
              <a:rPr lang="nb-NO" altLang="nb-NO" b="1" kern="0" dirty="0">
                <a:latin typeface="+mj-lt"/>
              </a:rPr>
              <a:t>Hensikten med en kriseplan</a:t>
            </a:r>
          </a:p>
          <a:p>
            <a:pPr lvl="0" eaLnBrk="0" fontAlgn="base" hangingPunct="0">
              <a:lnSpc>
                <a:spcPct val="120000"/>
              </a:lnSpc>
              <a:spcBef>
                <a:spcPts val="1800"/>
              </a:spcBef>
              <a:spcAft>
                <a:spcPct val="0"/>
              </a:spcAft>
              <a:buClr>
                <a:srgbClr val="214991"/>
              </a:buClr>
              <a:buSzPct val="75000"/>
            </a:pPr>
            <a:r>
              <a:rPr lang="nb-NO" altLang="nb-NO" sz="2400" kern="0" dirty="0">
                <a:latin typeface="+mj-lt"/>
              </a:rPr>
              <a:t>Hjelpemiddel for pårørende og personen selv</a:t>
            </a:r>
          </a:p>
          <a:p>
            <a:pPr lvl="0" eaLnBrk="0" fontAlgn="base" hangingPunct="0">
              <a:lnSpc>
                <a:spcPct val="120000"/>
              </a:lnSpc>
              <a:spcBef>
                <a:spcPts val="1800"/>
              </a:spcBef>
              <a:spcAft>
                <a:spcPct val="0"/>
              </a:spcAft>
              <a:buClr>
                <a:srgbClr val="214991"/>
              </a:buClr>
              <a:buSzPct val="75000"/>
            </a:pPr>
            <a:r>
              <a:rPr lang="nb-NO" altLang="nb-NO" sz="2400" kern="0" dirty="0">
                <a:latin typeface="+mj-lt"/>
              </a:rPr>
              <a:t>Forebygger og begrenser omfanget av oppstemte og nedstemte perioder</a:t>
            </a:r>
          </a:p>
          <a:p>
            <a:pPr eaLnBrk="0" fontAlgn="base" hangingPunct="0">
              <a:lnSpc>
                <a:spcPct val="120000"/>
              </a:lnSpc>
              <a:spcBef>
                <a:spcPts val="1800"/>
              </a:spcBef>
              <a:spcAft>
                <a:spcPct val="0"/>
              </a:spcAft>
              <a:buClr>
                <a:srgbClr val="214991"/>
              </a:buClr>
              <a:buSzPct val="75000"/>
            </a:pPr>
            <a:r>
              <a:rPr lang="nb-NO" altLang="nb-NO" sz="2400" kern="0" dirty="0">
                <a:latin typeface="+mj-lt"/>
              </a:rPr>
              <a:t>Avklare hvem som gjør hva ved en sykdomsepisode</a:t>
            </a:r>
          </a:p>
          <a:p>
            <a:pPr eaLnBrk="0" fontAlgn="base" hangingPunct="0">
              <a:lnSpc>
                <a:spcPct val="120000"/>
              </a:lnSpc>
              <a:spcBef>
                <a:spcPts val="1800"/>
              </a:spcBef>
              <a:spcAft>
                <a:spcPct val="0"/>
              </a:spcAft>
              <a:buClr>
                <a:srgbClr val="214991"/>
              </a:buClr>
              <a:buSzPct val="75000"/>
            </a:pPr>
            <a:r>
              <a:rPr lang="nb-NO" altLang="nb-NO" sz="2400" kern="0" dirty="0">
                <a:latin typeface="+mj-lt"/>
              </a:rPr>
              <a:t>Bør utarbeides sammen med pårørende i en stabil fase av lidelsen</a:t>
            </a:r>
          </a:p>
        </p:txBody>
      </p:sp>
      <p:sp>
        <p:nvSpPr>
          <p:cNvPr id="4" name="Plassholder for innhold 3"/>
          <p:cNvSpPr>
            <a:spLocks noGrp="1"/>
          </p:cNvSpPr>
          <p:nvPr>
            <p:ph sz="half" idx="4294967295"/>
          </p:nvPr>
        </p:nvSpPr>
        <p:spPr>
          <a:xfrm>
            <a:off x="6096000" y="1906993"/>
            <a:ext cx="5603875" cy="4970463"/>
          </a:xfrm>
        </p:spPr>
        <p:txBody>
          <a:bodyPr>
            <a:normAutofit fontScale="85000" lnSpcReduction="10000"/>
          </a:bodyPr>
          <a:lstStyle/>
          <a:p>
            <a:pPr marL="0" lvl="0" indent="0" eaLnBrk="0" fontAlgn="base" hangingPunct="0">
              <a:lnSpc>
                <a:spcPct val="100000"/>
              </a:lnSpc>
              <a:spcBef>
                <a:spcPct val="20000"/>
              </a:spcBef>
              <a:spcAft>
                <a:spcPct val="0"/>
              </a:spcAft>
              <a:buClr>
                <a:srgbClr val="214991"/>
              </a:buClr>
              <a:buSzPct val="75000"/>
              <a:buNone/>
            </a:pPr>
            <a:r>
              <a:rPr lang="nb-NO" altLang="nb-NO" sz="3300" b="1" kern="0" dirty="0"/>
              <a:t>En kriseplan inneholder</a:t>
            </a:r>
          </a:p>
          <a:p>
            <a:pPr marL="457200" lvl="0" indent="-457200" eaLnBrk="0" fontAlgn="base" hangingPunct="0">
              <a:lnSpc>
                <a:spcPct val="120000"/>
              </a:lnSpc>
              <a:spcBef>
                <a:spcPts val="1800"/>
              </a:spcBef>
              <a:spcAft>
                <a:spcPct val="0"/>
              </a:spcAft>
              <a:buClr>
                <a:srgbClr val="214991"/>
              </a:buClr>
              <a:buSzPct val="75000"/>
              <a:buFontTx/>
              <a:buChar char="•"/>
            </a:pPr>
            <a:r>
              <a:rPr lang="nb-NO" altLang="nb-NO" sz="2600" kern="0" dirty="0"/>
              <a:t>Aktiviteter jeg bør unngå </a:t>
            </a:r>
          </a:p>
          <a:p>
            <a:pPr marL="457200" lvl="0" indent="-457200" eaLnBrk="0" fontAlgn="base" hangingPunct="0">
              <a:lnSpc>
                <a:spcPct val="120000"/>
              </a:lnSpc>
              <a:spcBef>
                <a:spcPts val="1800"/>
              </a:spcBef>
              <a:spcAft>
                <a:spcPct val="0"/>
              </a:spcAft>
              <a:buClr>
                <a:srgbClr val="214991"/>
              </a:buClr>
              <a:buSzPct val="75000"/>
              <a:buFontTx/>
              <a:buChar char="•"/>
            </a:pPr>
            <a:r>
              <a:rPr lang="nb-NO" altLang="nb-NO" sz="2600" kern="0" dirty="0"/>
              <a:t>Kritiske perioder </a:t>
            </a:r>
          </a:p>
          <a:p>
            <a:pPr marL="457200" lvl="0" indent="-457200" eaLnBrk="0" fontAlgn="base" hangingPunct="0">
              <a:lnSpc>
                <a:spcPct val="120000"/>
              </a:lnSpc>
              <a:spcBef>
                <a:spcPts val="1800"/>
              </a:spcBef>
              <a:spcAft>
                <a:spcPct val="0"/>
              </a:spcAft>
              <a:buClr>
                <a:srgbClr val="214991"/>
              </a:buClr>
              <a:buSzPct val="75000"/>
              <a:buFontTx/>
              <a:buChar char="•"/>
            </a:pPr>
            <a:r>
              <a:rPr lang="nb-NO" altLang="nb-NO" sz="2600" kern="0" dirty="0"/>
              <a:t>Dersom jeg ikke greier å snu utviklingen på egen hånd; hvem hører jeg på når jeg er i ferd med å bli syk? </a:t>
            </a:r>
          </a:p>
          <a:p>
            <a:pPr marL="457200" lvl="0" indent="-457200" eaLnBrk="0" fontAlgn="base" hangingPunct="0">
              <a:lnSpc>
                <a:spcPct val="120000"/>
              </a:lnSpc>
              <a:spcBef>
                <a:spcPts val="1800"/>
              </a:spcBef>
              <a:spcAft>
                <a:spcPct val="0"/>
              </a:spcAft>
              <a:buClr>
                <a:srgbClr val="214991"/>
              </a:buClr>
              <a:buSzPct val="75000"/>
              <a:buFontTx/>
              <a:buChar char="•"/>
            </a:pPr>
            <a:r>
              <a:rPr lang="nb-NO" altLang="nb-NO" sz="2600" kern="0" dirty="0"/>
              <a:t>Når og hvordan ønsker jeg at det sies i fra?</a:t>
            </a:r>
          </a:p>
          <a:p>
            <a:pPr marL="457200" lvl="0" indent="-457200" eaLnBrk="0" fontAlgn="base" hangingPunct="0">
              <a:lnSpc>
                <a:spcPct val="120000"/>
              </a:lnSpc>
              <a:spcBef>
                <a:spcPts val="1800"/>
              </a:spcBef>
              <a:spcAft>
                <a:spcPct val="0"/>
              </a:spcAft>
              <a:buClr>
                <a:srgbClr val="214991"/>
              </a:buClr>
              <a:buSzPct val="75000"/>
              <a:buFontTx/>
              <a:buChar char="•"/>
            </a:pPr>
            <a:r>
              <a:rPr lang="nb-NO" altLang="nb-NO" sz="2600" kern="0" dirty="0"/>
              <a:t>Hvem i hjelpeapparatet skal kontaktes</a:t>
            </a:r>
          </a:p>
          <a:p>
            <a:pPr marL="457200" lvl="0" indent="-457200" eaLnBrk="0" fontAlgn="base" hangingPunct="0">
              <a:lnSpc>
                <a:spcPct val="120000"/>
              </a:lnSpc>
              <a:spcBef>
                <a:spcPts val="1800"/>
              </a:spcBef>
              <a:spcAft>
                <a:spcPct val="0"/>
              </a:spcAft>
              <a:buClr>
                <a:srgbClr val="214991"/>
              </a:buClr>
              <a:buSzPct val="75000"/>
              <a:buFontTx/>
              <a:buChar char="•"/>
            </a:pPr>
            <a:r>
              <a:rPr lang="nb-NO" altLang="nb-NO" sz="2600" kern="0" dirty="0"/>
              <a:t>Hvem tar ansvar for dette? </a:t>
            </a:r>
          </a:p>
          <a:p>
            <a:pPr marL="0" indent="0">
              <a:buNone/>
            </a:pPr>
            <a:endParaRPr lang="nb-NO" dirty="0"/>
          </a:p>
        </p:txBody>
      </p:sp>
    </p:spTree>
    <p:extLst>
      <p:ext uri="{BB962C8B-B14F-4D97-AF65-F5344CB8AC3E}">
        <p14:creationId xmlns:p14="http://schemas.microsoft.com/office/powerpoint/2010/main" val="4180101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fade">
                                      <p:cBhvr>
                                        <p:cTn id="22" dur="500"/>
                                        <p:tgtEl>
                                          <p:spTgt spid="4">
                                            <p:txEl>
                                              <p:pRg st="0" end="0"/>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Effect transition="in" filter="fade">
                                      <p:cBhvr>
                                        <p:cTn id="25" dur="500"/>
                                        <p:tgtEl>
                                          <p:spTgt spid="4">
                                            <p:txEl>
                                              <p:pRg st="1" end="1"/>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fade">
                                      <p:cBhvr>
                                        <p:cTn id="28" dur="500"/>
                                        <p:tgtEl>
                                          <p:spTgt spid="4">
                                            <p:txEl>
                                              <p:pRg st="2" end="2"/>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Effect transition="in" filter="fade">
                                      <p:cBhvr>
                                        <p:cTn id="31" dur="500"/>
                                        <p:tgtEl>
                                          <p:spTgt spid="4">
                                            <p:txEl>
                                              <p:pRg st="3" end="3"/>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
                                            <p:txEl>
                                              <p:pRg st="4" end="4"/>
                                            </p:txEl>
                                          </p:spTgt>
                                        </p:tgtEl>
                                        <p:attrNameLst>
                                          <p:attrName>style.visibility</p:attrName>
                                        </p:attrNameLst>
                                      </p:cBhvr>
                                      <p:to>
                                        <p:strVal val="visible"/>
                                      </p:to>
                                    </p:set>
                                    <p:animEffect transition="in" filter="fade">
                                      <p:cBhvr>
                                        <p:cTn id="34" dur="500"/>
                                        <p:tgtEl>
                                          <p:spTgt spid="4">
                                            <p:txEl>
                                              <p:pRg st="4" end="4"/>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Effect transition="in" filter="fade">
                                      <p:cBhvr>
                                        <p:cTn id="37" dur="500"/>
                                        <p:tgtEl>
                                          <p:spTgt spid="4">
                                            <p:txEl>
                                              <p:pRg st="5" end="5"/>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
                                            <p:txEl>
                                              <p:pRg st="6" end="6"/>
                                            </p:txEl>
                                          </p:spTgt>
                                        </p:tgtEl>
                                        <p:attrNameLst>
                                          <p:attrName>style.visibility</p:attrName>
                                        </p:attrNameLst>
                                      </p:cBhvr>
                                      <p:to>
                                        <p:strVal val="visible"/>
                                      </p:to>
                                    </p:set>
                                    <p:animEffect transition="in" filter="fade">
                                      <p:cBhvr>
                                        <p:cTn id="40"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4" grpId="0"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lstStyle/>
          <a:p>
            <a:r>
              <a:rPr lang="nb-NO" dirty="0"/>
              <a:t>Pårørendes rolle</a:t>
            </a:r>
          </a:p>
        </p:txBody>
      </p:sp>
      <p:sp>
        <p:nvSpPr>
          <p:cNvPr id="3" name="Plassholder for innhold 2"/>
          <p:cNvSpPr>
            <a:spLocks noGrp="1"/>
          </p:cNvSpPr>
          <p:nvPr>
            <p:ph idx="1"/>
          </p:nvPr>
        </p:nvSpPr>
        <p:spPr>
          <a:xfrm>
            <a:off x="695325" y="1458686"/>
            <a:ext cx="4848225" cy="4850039"/>
          </a:xfrm>
        </p:spPr>
        <p:txBody>
          <a:bodyPr anchor="b">
            <a:normAutofit/>
          </a:bodyPr>
          <a:lstStyle/>
          <a:p>
            <a:r>
              <a:rPr lang="nb-NO" dirty="0"/>
              <a:t>Kunnskapskilde</a:t>
            </a:r>
          </a:p>
          <a:p>
            <a:r>
              <a:rPr lang="nb-NO" dirty="0"/>
              <a:t>Utøver støtte og omsorg</a:t>
            </a:r>
          </a:p>
          <a:p>
            <a:r>
              <a:rPr lang="nb-NO" dirty="0"/>
              <a:t>Bidrar til å støtte opp om planlagt behandling</a:t>
            </a:r>
          </a:p>
          <a:p>
            <a:r>
              <a:rPr lang="nb-NO" dirty="0"/>
              <a:t>Del av pasientens nærmiljø</a:t>
            </a:r>
          </a:p>
          <a:p>
            <a:r>
              <a:rPr lang="nb-NO" dirty="0"/>
              <a:t>Pasientens representant</a:t>
            </a:r>
          </a:p>
          <a:p>
            <a:r>
              <a:rPr lang="nb-NO" dirty="0"/>
              <a:t>Har egne behov</a:t>
            </a:r>
          </a:p>
        </p:txBody>
      </p:sp>
      <p:pic>
        <p:nvPicPr>
          <p:cNvPr id="5" name="Bilde 4">
            <a:extLst>
              <a:ext uri="{FF2B5EF4-FFF2-40B4-BE49-F238E27FC236}">
                <a16:creationId xmlns:a16="http://schemas.microsoft.com/office/drawing/2014/main" id="{9003126A-3245-F605-20FB-F842C026071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327912" y="1253165"/>
            <a:ext cx="5400261" cy="5400261"/>
          </a:xfrm>
          <a:prstGeom prst="rect">
            <a:avLst/>
          </a:prstGeom>
        </p:spPr>
      </p:pic>
    </p:spTree>
    <p:extLst>
      <p:ext uri="{BB962C8B-B14F-4D97-AF65-F5344CB8AC3E}">
        <p14:creationId xmlns:p14="http://schemas.microsoft.com/office/powerpoint/2010/main" val="3252124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allAtOnce"/>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lstStyle/>
          <a:p>
            <a:r>
              <a:rPr lang="nb-NO" dirty="0"/>
              <a:t>Livet med Bipolar lidelse</a:t>
            </a:r>
          </a:p>
        </p:txBody>
      </p:sp>
      <p:sp>
        <p:nvSpPr>
          <p:cNvPr id="4" name="Plassholder for innhold 3"/>
          <p:cNvSpPr>
            <a:spLocks noGrp="1"/>
          </p:cNvSpPr>
          <p:nvPr>
            <p:ph idx="1"/>
          </p:nvPr>
        </p:nvSpPr>
        <p:spPr>
          <a:xfrm>
            <a:off x="695325" y="1251006"/>
            <a:ext cx="7634288" cy="5057719"/>
          </a:xfrm>
        </p:spPr>
        <p:txBody>
          <a:bodyPr anchor="b">
            <a:normAutofit/>
          </a:bodyPr>
          <a:lstStyle/>
          <a:p>
            <a:pPr>
              <a:lnSpc>
                <a:spcPct val="100000"/>
              </a:lnSpc>
            </a:pPr>
            <a:endParaRPr lang="nb-NO" dirty="0">
              <a:hlinkClick r:id="rId3"/>
            </a:endParaRPr>
          </a:p>
          <a:p>
            <a:pPr>
              <a:lnSpc>
                <a:spcPct val="100000"/>
              </a:lnSpc>
            </a:pPr>
            <a:r>
              <a:rPr lang="nb-NO" dirty="0"/>
              <a:t>I </a:t>
            </a:r>
            <a:r>
              <a:rPr lang="nb-NO" dirty="0" err="1"/>
              <a:t>podcasten</a:t>
            </a:r>
            <a:r>
              <a:rPr lang="nb-NO" dirty="0"/>
              <a:t> gir Nina Emilie Ørbech deg et innblikk i hennes erfaringer med å få diagnosen. Hun formidler også hvordan hun har opplevd de ulike fasene i lidelsen og hvordan hun har taklet de store svingningene i hverdagen.</a:t>
            </a:r>
          </a:p>
          <a:p>
            <a:pPr>
              <a:lnSpc>
                <a:spcPct val="100000"/>
              </a:lnSpc>
            </a:pPr>
            <a:r>
              <a:rPr lang="nb-NO" dirty="0"/>
              <a:t>Sammen med Nina Emilie, som er erfaringsformidler og sosionom, deltar også psykologspesialist Dag V. Skjelstad og spesialkonsulent Kari Lund fra Vestre Viken.</a:t>
            </a:r>
            <a:endParaRPr lang="nb-NO" dirty="0">
              <a:solidFill>
                <a:srgbClr val="646464"/>
              </a:solidFill>
              <a:hlinkClick r:id="" action="ppaction://noaction">
                <a:extLst>
                  <a:ext uri="{A12FA001-AC4F-418D-AE19-62706E023703}">
                    <ahyp:hlinkClr xmlns:ahyp="http://schemas.microsoft.com/office/drawing/2018/hyperlinkcolor" val="tx"/>
                  </a:ext>
                </a:extLst>
              </a:hlinkClick>
            </a:endParaRPr>
          </a:p>
          <a:p>
            <a:pPr marL="0" indent="0">
              <a:lnSpc>
                <a:spcPct val="100000"/>
              </a:lnSpc>
              <a:buNone/>
            </a:pPr>
            <a:r>
              <a:rPr lang="nb-NO" sz="2000" dirty="0">
                <a:solidFill>
                  <a:schemeClr val="tx1"/>
                </a:solidFill>
                <a:hlinkClick r:id="" action="ppaction://noaction">
                  <a:extLst>
                    <a:ext uri="{A12FA001-AC4F-418D-AE19-62706E023703}">
                      <ahyp:hlinkClr xmlns:ahyp="http://schemas.microsoft.com/office/drawing/2018/hyperlinkcolor" val="tx"/>
                    </a:ext>
                  </a:extLst>
                </a:hlinkClick>
              </a:rPr>
              <a:t>Livet </a:t>
            </a:r>
            <a:r>
              <a:rPr lang="nb-NO" sz="2000" dirty="0">
                <a:solidFill>
                  <a:schemeClr val="tx1"/>
                </a:solidFill>
                <a:hlinkClick r:id="rId3">
                  <a:extLst>
                    <a:ext uri="{A12FA001-AC4F-418D-AE19-62706E023703}">
                      <ahyp:hlinkClr xmlns:ahyp="http://schemas.microsoft.com/office/drawing/2018/hyperlinkcolor" val="tx"/>
                    </a:ext>
                  </a:extLst>
                </a:hlinkClick>
              </a:rPr>
              <a:t>med bipolar lidelse - Vestre Viken</a:t>
            </a:r>
            <a:endParaRPr lang="nb-NO" sz="2000" dirty="0">
              <a:solidFill>
                <a:schemeClr val="tx1"/>
              </a:solidFill>
            </a:endParaRPr>
          </a:p>
        </p:txBody>
      </p:sp>
      <p:pic>
        <p:nvPicPr>
          <p:cNvPr id="8" name="Picture 2" descr="https://syktfrisk.no/media/ul3f5gvy/_o8a8858.jpg?width=539&amp;height=359&amp;mode=max">
            <a:extLst>
              <a:ext uri="{FF2B5EF4-FFF2-40B4-BE49-F238E27FC236}">
                <a16:creationId xmlns:a16="http://schemas.microsoft.com/office/drawing/2014/main" id="{C5203A86-07FC-143B-90D7-595D055578F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8282" r="3077"/>
          <a:stretch/>
        </p:blipFill>
        <p:spPr bwMode="auto">
          <a:xfrm>
            <a:off x="8705368" y="549275"/>
            <a:ext cx="2791308" cy="2111416"/>
          </a:xfrm>
          <a:prstGeom prst="rect">
            <a:avLst/>
          </a:prstGeom>
          <a:noFill/>
          <a:extLst>
            <a:ext uri="{909E8E84-426E-40DD-AFC4-6F175D3DCCD1}">
              <a14:hiddenFill xmlns:a14="http://schemas.microsoft.com/office/drawing/2010/main">
                <a:solidFill>
                  <a:srgbClr val="FFFFFF"/>
                </a:solidFill>
              </a14:hiddenFill>
            </a:ext>
          </a:extLst>
        </p:spPr>
      </p:pic>
      <p:pic>
        <p:nvPicPr>
          <p:cNvPr id="9" name="Bilde 8" descr="Et bilde som inneholder skjermbilde, mønster, sirkel, Grafikk&#10;&#10;Automatisk generert beskrivelse">
            <a:extLst>
              <a:ext uri="{FF2B5EF4-FFF2-40B4-BE49-F238E27FC236}">
                <a16:creationId xmlns:a16="http://schemas.microsoft.com/office/drawing/2014/main" id="{F7906FA7-1EB4-DB0F-728E-1C7792B9217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05368" y="3429000"/>
            <a:ext cx="2791308" cy="2791308"/>
          </a:xfrm>
          <a:prstGeom prst="rect">
            <a:avLst/>
          </a:prstGeom>
        </p:spPr>
      </p:pic>
    </p:spTree>
    <p:extLst>
      <p:ext uri="{BB962C8B-B14F-4D97-AF65-F5344CB8AC3E}">
        <p14:creationId xmlns:p14="http://schemas.microsoft.com/office/powerpoint/2010/main" val="3860334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2" end="2"/>
                                            </p:txEl>
                                          </p:spTgt>
                                        </p:tgtEl>
                                        <p:attrNameLst>
                                          <p:attrName>style.visibility</p:attrName>
                                        </p:attrNameLst>
                                      </p:cBhvr>
                                      <p:to>
                                        <p:strVal val="visible"/>
                                      </p:to>
                                    </p:set>
                                    <p:animEffect transition="in" filter="fade">
                                      <p:cBhvr>
                                        <p:cTn id="10" dur="500"/>
                                        <p:tgtEl>
                                          <p:spTgt spid="4">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Effect transition="in" filter="fade">
                                      <p:cBhvr>
                                        <p:cTn id="13" dur="500"/>
                                        <p:tgtEl>
                                          <p:spTgt spid="4">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lstStyle/>
          <a:p>
            <a:r>
              <a:rPr lang="nb-NO" dirty="0"/>
              <a:t>Oppsummering</a:t>
            </a:r>
          </a:p>
        </p:txBody>
      </p:sp>
      <p:sp>
        <p:nvSpPr>
          <p:cNvPr id="3" name="Plassholder for innhold 2"/>
          <p:cNvSpPr>
            <a:spLocks noGrp="1"/>
          </p:cNvSpPr>
          <p:nvPr>
            <p:ph idx="1"/>
          </p:nvPr>
        </p:nvSpPr>
        <p:spPr/>
        <p:txBody>
          <a:bodyPr anchor="b"/>
          <a:lstStyle/>
          <a:p>
            <a:r>
              <a:rPr lang="nb-NO" dirty="0"/>
              <a:t>Noen spørsmål til slutt?</a:t>
            </a:r>
          </a:p>
          <a:p>
            <a:endParaRPr lang="nb-NO" dirty="0"/>
          </a:p>
          <a:p>
            <a:r>
              <a:rPr lang="nb-NO" dirty="0"/>
              <a:t>Tema neste gang</a:t>
            </a:r>
          </a:p>
          <a:p>
            <a:pPr lvl="1"/>
            <a:r>
              <a:rPr lang="nb-NO" sz="2400" dirty="0"/>
              <a:t>Pårørendes betydning og situasjon</a:t>
            </a:r>
          </a:p>
          <a:p>
            <a:pPr lvl="1"/>
            <a:r>
              <a:rPr lang="nb-NO" sz="2400" dirty="0"/>
              <a:t>Barn og ungdom som pårørende</a:t>
            </a:r>
          </a:p>
          <a:p>
            <a:pPr lvl="1"/>
            <a:r>
              <a:rPr lang="nb-NO" sz="2400" dirty="0"/>
              <a:t>Hvordan du kan gi hjelp og støtte</a:t>
            </a:r>
          </a:p>
          <a:p>
            <a:pPr lvl="1"/>
            <a:r>
              <a:rPr lang="nb-NO" sz="2400" dirty="0"/>
              <a:t>Kommunikasjon i familien</a:t>
            </a:r>
          </a:p>
          <a:p>
            <a:pPr lvl="1"/>
            <a:r>
              <a:rPr lang="nb-NO" sz="2400" dirty="0"/>
              <a:t>Erfaringsformidling</a:t>
            </a:r>
            <a:endParaRPr lang="nb-NO" dirty="0"/>
          </a:p>
        </p:txBody>
      </p:sp>
    </p:spTree>
    <p:extLst>
      <p:ext uri="{BB962C8B-B14F-4D97-AF65-F5344CB8AC3E}">
        <p14:creationId xmlns:p14="http://schemas.microsoft.com/office/powerpoint/2010/main" val="3284231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500"/>
                                        <p:tgtEl>
                                          <p:spTgt spid="3">
                                            <p:txEl>
                                              <p:pRg st="5" end="5"/>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fade">
                                      <p:cBhvr>
                                        <p:cTn id="2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LOGO png Rådet for psykisk helse.png" descr="LOGO png Rådet for psykisk helse.png">
            <a:extLst>
              <a:ext uri="{FF2B5EF4-FFF2-40B4-BE49-F238E27FC236}">
                <a16:creationId xmlns:a16="http://schemas.microsoft.com/office/drawing/2014/main" id="{0F258644-6E83-8D1F-0258-8D741C8049D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33943" y="5619990"/>
            <a:ext cx="2859733" cy="501806"/>
          </a:xfrm>
          <a:prstGeom prst="rect">
            <a:avLst/>
          </a:prstGeom>
          <a:ln w="12700">
            <a:miter lim="400000"/>
          </a:ln>
        </p:spPr>
      </p:pic>
      <p:pic>
        <p:nvPicPr>
          <p:cNvPr id="6" name="Bilde" descr="Bilde">
            <a:extLst>
              <a:ext uri="{FF2B5EF4-FFF2-40B4-BE49-F238E27FC236}">
                <a16:creationId xmlns:a16="http://schemas.microsoft.com/office/drawing/2014/main" id="{5B986121-1FED-6185-39F5-9F70D052043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1838" y="5606212"/>
            <a:ext cx="2848893" cy="517168"/>
          </a:xfrm>
          <a:prstGeom prst="rect">
            <a:avLst/>
          </a:prstGeom>
          <a:ln w="12700">
            <a:miter lim="400000"/>
          </a:ln>
        </p:spPr>
      </p:pic>
      <p:pic>
        <p:nvPicPr>
          <p:cNvPr id="7" name="logo_transparent-01.png" descr="logo_transparent-01.png">
            <a:extLst>
              <a:ext uri="{FF2B5EF4-FFF2-40B4-BE49-F238E27FC236}">
                <a16:creationId xmlns:a16="http://schemas.microsoft.com/office/drawing/2014/main" id="{3291B0AB-D7FC-D9B5-CF67-9CBBC0D11AA1}"/>
              </a:ext>
            </a:extLst>
          </p:cNvPr>
          <p:cNvPicPr>
            <a:picLocks noChangeAspect="1"/>
          </p:cNvPicPr>
          <p:nvPr/>
        </p:nvPicPr>
        <p:blipFill>
          <a:blip r:embed="rId5"/>
          <a:stretch>
            <a:fillRect/>
          </a:stretch>
        </p:blipFill>
        <p:spPr>
          <a:xfrm>
            <a:off x="4117024" y="5514221"/>
            <a:ext cx="2280625" cy="791423"/>
          </a:xfrm>
          <a:prstGeom prst="rect">
            <a:avLst/>
          </a:prstGeom>
          <a:ln w="12700">
            <a:miter lim="400000"/>
          </a:ln>
        </p:spPr>
      </p:pic>
      <p:pic>
        <p:nvPicPr>
          <p:cNvPr id="8" name="50830959051_658d4b82a4_o.png" descr="50830959051_658d4b82a4_o.png">
            <a:extLst>
              <a:ext uri="{FF2B5EF4-FFF2-40B4-BE49-F238E27FC236}">
                <a16:creationId xmlns:a16="http://schemas.microsoft.com/office/drawing/2014/main" id="{411D7A8F-844D-34A2-53A4-C20337688EF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396635" y="4841821"/>
            <a:ext cx="1100040" cy="1344799"/>
          </a:xfrm>
          <a:prstGeom prst="rect">
            <a:avLst/>
          </a:prstGeom>
          <a:ln w="12700">
            <a:miter lim="400000"/>
          </a:ln>
        </p:spPr>
      </p:pic>
      <p:sp>
        <p:nvSpPr>
          <p:cNvPr id="2" name="Plassholder for innhold 5">
            <a:extLst>
              <a:ext uri="{FF2B5EF4-FFF2-40B4-BE49-F238E27FC236}">
                <a16:creationId xmlns:a16="http://schemas.microsoft.com/office/drawing/2014/main" id="{6DE5A08D-106C-C8AB-EA4E-6ED581146220}"/>
              </a:ext>
            </a:extLst>
          </p:cNvPr>
          <p:cNvSpPr txBox="1">
            <a:spLocks/>
          </p:cNvSpPr>
          <p:nvPr/>
        </p:nvSpPr>
        <p:spPr>
          <a:xfrm>
            <a:off x="695325" y="549276"/>
            <a:ext cx="10801350" cy="3413124"/>
          </a:xfrm>
          <a:prstGeom prst="rect">
            <a:avLst/>
          </a:prstGeom>
        </p:spPr>
        <p:txBody>
          <a:bodyPr>
            <a:normAutofit/>
          </a:bodyPr>
          <a:lstStyle>
            <a:lvl1pPr marL="230400" indent="-230400" algn="l" defTabSz="914400" rtl="0" eaLnBrk="1" latinLnBrk="0" hangingPunct="1">
              <a:lnSpc>
                <a:spcPct val="100000"/>
              </a:lnSpc>
              <a:spcBef>
                <a:spcPts val="1000"/>
              </a:spcBef>
              <a:buFont typeface="Arial" panose="020B0604020202020204" pitchFamily="34" charset="0"/>
              <a:buChar char="•"/>
              <a:tabLst/>
              <a:defRPr sz="2800" b="0" i="0" kern="1200">
                <a:solidFill>
                  <a:srgbClr val="003087"/>
                </a:solidFill>
                <a:latin typeface="Calibri Light" panose="020F0302020204030204" pitchFamily="34" charset="0"/>
                <a:ea typeface="+mn-ea"/>
                <a:cs typeface="Calibri Light" panose="020F0302020204030204" pitchFamily="34" charset="0"/>
              </a:defRPr>
            </a:lvl1pPr>
            <a:lvl2pPr marL="684000" indent="-230400" algn="l" defTabSz="914400" rtl="0" eaLnBrk="1" latinLnBrk="0" hangingPunct="1">
              <a:lnSpc>
                <a:spcPct val="100000"/>
              </a:lnSpc>
              <a:spcBef>
                <a:spcPts val="500"/>
              </a:spcBef>
              <a:buFont typeface="Arial" panose="020B0604020202020204" pitchFamily="34" charset="0"/>
              <a:buChar char="•"/>
              <a:tabLst/>
              <a:defRPr sz="2400" b="0" i="0" kern="1200">
                <a:solidFill>
                  <a:srgbClr val="003087"/>
                </a:solidFill>
                <a:latin typeface="Calibri Light" panose="020F0302020204030204" pitchFamily="34" charset="0"/>
                <a:ea typeface="+mn-ea"/>
                <a:cs typeface="Calibri Light" panose="020F0302020204030204" pitchFamily="34" charset="0"/>
              </a:defRPr>
            </a:lvl2pPr>
            <a:lvl3pPr marL="1144800" indent="-230400" algn="l" defTabSz="914400" rtl="0" eaLnBrk="1" latinLnBrk="0" hangingPunct="1">
              <a:lnSpc>
                <a:spcPct val="100000"/>
              </a:lnSpc>
              <a:spcBef>
                <a:spcPts val="500"/>
              </a:spcBef>
              <a:buFont typeface="Arial" panose="020B0604020202020204" pitchFamily="34" charset="0"/>
              <a:buChar char="•"/>
              <a:tabLst/>
              <a:defRPr sz="2000" b="0" i="0" kern="1200">
                <a:solidFill>
                  <a:srgbClr val="003087"/>
                </a:solidFill>
                <a:latin typeface="Calibri Light" panose="020F0302020204030204" pitchFamily="34" charset="0"/>
                <a:ea typeface="+mn-ea"/>
                <a:cs typeface="Calibri Light" panose="020F0302020204030204" pitchFamily="34" charset="0"/>
              </a:defRPr>
            </a:lvl3pPr>
            <a:lvl4pPr marL="1598400" indent="-230400" algn="l" defTabSz="914400" rtl="0" eaLnBrk="1" latinLnBrk="0" hangingPunct="1">
              <a:lnSpc>
                <a:spcPct val="100000"/>
              </a:lnSpc>
              <a:spcBef>
                <a:spcPts val="500"/>
              </a:spcBef>
              <a:buFont typeface="Arial" panose="020B0604020202020204" pitchFamily="34" charset="0"/>
              <a:buChar char="•"/>
              <a:tabLst/>
              <a:defRPr sz="1800" b="0" i="0" kern="1200">
                <a:solidFill>
                  <a:srgbClr val="003087"/>
                </a:solidFill>
                <a:latin typeface="Calibri Light" panose="020F0302020204030204" pitchFamily="34" charset="0"/>
                <a:ea typeface="+mn-ea"/>
                <a:cs typeface="Calibri Light" panose="020F0302020204030204" pitchFamily="34" charset="0"/>
              </a:defRPr>
            </a:lvl4pPr>
            <a:lvl5pPr marL="2059200" indent="-230400" algn="l" defTabSz="914400" rtl="0" eaLnBrk="1" latinLnBrk="0" hangingPunct="1">
              <a:lnSpc>
                <a:spcPct val="100000"/>
              </a:lnSpc>
              <a:spcBef>
                <a:spcPts val="500"/>
              </a:spcBef>
              <a:buFont typeface="Arial" panose="020B0604020202020204" pitchFamily="34" charset="0"/>
              <a:buChar char="•"/>
              <a:tabLst/>
              <a:defRPr sz="1800" b="0" i="0" kern="1200">
                <a:solidFill>
                  <a:srgbClr val="003087"/>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b-NO" dirty="0">
                <a:latin typeface="+mn-lt"/>
              </a:rPr>
              <a:t>Presentasjonen er utformet av Vestre Viken, i samarbeid </a:t>
            </a:r>
            <a:br>
              <a:rPr lang="nb-NO" dirty="0">
                <a:latin typeface="+mn-lt"/>
              </a:rPr>
            </a:br>
            <a:r>
              <a:rPr lang="nb-NO" dirty="0">
                <a:latin typeface="+mn-lt"/>
              </a:rPr>
              <a:t>med erfaringsspesialister og Bipolarforeningen. </a:t>
            </a:r>
            <a:br>
              <a:rPr lang="nb-NO" dirty="0">
                <a:latin typeface="+mn-lt"/>
              </a:rPr>
            </a:br>
            <a:br>
              <a:rPr lang="nb-NO" dirty="0">
                <a:latin typeface="+mn-lt"/>
              </a:rPr>
            </a:br>
            <a:r>
              <a:rPr lang="nb-NO" dirty="0">
                <a:latin typeface="+mn-lt"/>
              </a:rPr>
              <a:t>Prosjektet er støttet av Rådet for psykisk helse </a:t>
            </a:r>
            <a:br>
              <a:rPr lang="nb-NO" dirty="0">
                <a:latin typeface="+mn-lt"/>
              </a:rPr>
            </a:br>
            <a:r>
              <a:rPr lang="nb-NO" dirty="0">
                <a:latin typeface="+mn-lt"/>
              </a:rPr>
              <a:t>gjennom Stiftelsen Dam</a:t>
            </a:r>
          </a:p>
          <a:p>
            <a:pPr marL="0" indent="0">
              <a:buNone/>
            </a:pPr>
            <a:endParaRPr lang="nb-NO" dirty="0">
              <a:latin typeface="+mn-lt"/>
            </a:endParaRPr>
          </a:p>
          <a:p>
            <a:pPr marL="0" indent="0">
              <a:buNone/>
            </a:pPr>
            <a:endParaRPr lang="nb-NO" dirty="0">
              <a:latin typeface="+mn-lt"/>
            </a:endParaRPr>
          </a:p>
          <a:p>
            <a:pPr marL="0" indent="0">
              <a:buNone/>
            </a:pPr>
            <a:endParaRPr lang="nb-NO" dirty="0">
              <a:latin typeface="+mn-lt"/>
            </a:endParaRPr>
          </a:p>
          <a:p>
            <a:pPr marL="0" indent="0">
              <a:buNone/>
            </a:pPr>
            <a:endParaRPr lang="nb-NO" dirty="0">
              <a:latin typeface="+mn-lt"/>
            </a:endParaRPr>
          </a:p>
          <a:p>
            <a:pPr marL="0" indent="0">
              <a:buNone/>
            </a:pPr>
            <a:endParaRPr lang="nb-NO" dirty="0">
              <a:latin typeface="+mn-lt"/>
            </a:endParaRPr>
          </a:p>
        </p:txBody>
      </p:sp>
    </p:spTree>
    <p:extLst>
      <p:ext uri="{BB962C8B-B14F-4D97-AF65-F5344CB8AC3E}">
        <p14:creationId xmlns:p14="http://schemas.microsoft.com/office/powerpoint/2010/main" val="42169993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lstStyle/>
          <a:p>
            <a:r>
              <a:rPr lang="nb-NO" dirty="0">
                <a:latin typeface="+mj-lt"/>
              </a:rPr>
              <a:t>Hvem er nærmeste pårørende?</a:t>
            </a:r>
          </a:p>
        </p:txBody>
      </p:sp>
      <p:sp>
        <p:nvSpPr>
          <p:cNvPr id="3" name="Plassholder for innhold 2"/>
          <p:cNvSpPr>
            <a:spLocks noGrp="1"/>
          </p:cNvSpPr>
          <p:nvPr>
            <p:ph idx="1"/>
          </p:nvPr>
        </p:nvSpPr>
        <p:spPr>
          <a:xfrm>
            <a:off x="695325" y="1458686"/>
            <a:ext cx="7162800" cy="4850039"/>
          </a:xfrm>
        </p:spPr>
        <p:txBody>
          <a:bodyPr anchor="b">
            <a:normAutofit/>
          </a:bodyPr>
          <a:lstStyle/>
          <a:p>
            <a:pPr>
              <a:lnSpc>
                <a:spcPct val="100000"/>
              </a:lnSpc>
              <a:spcBef>
                <a:spcPct val="20000"/>
              </a:spcBef>
              <a:buClr>
                <a:schemeClr val="tx1"/>
              </a:buClr>
            </a:pPr>
            <a:r>
              <a:rPr lang="nb-NO" dirty="0">
                <a:latin typeface="+mj-lt"/>
              </a:rPr>
              <a:t>Den pasienten selv oppgir</a:t>
            </a:r>
          </a:p>
          <a:p>
            <a:pPr>
              <a:lnSpc>
                <a:spcPct val="100000"/>
              </a:lnSpc>
              <a:spcBef>
                <a:spcPct val="20000"/>
              </a:spcBef>
              <a:buClr>
                <a:schemeClr val="tx1"/>
              </a:buClr>
            </a:pPr>
            <a:r>
              <a:rPr lang="nb-NO" dirty="0">
                <a:latin typeface="+mj-lt"/>
              </a:rPr>
              <a:t>Den helsepersonell kommer til å kontakte først </a:t>
            </a:r>
          </a:p>
          <a:p>
            <a:pPr>
              <a:lnSpc>
                <a:spcPct val="100000"/>
              </a:lnSpc>
              <a:spcBef>
                <a:spcPct val="20000"/>
              </a:spcBef>
              <a:buClr>
                <a:schemeClr val="tx1"/>
              </a:buClr>
            </a:pPr>
            <a:r>
              <a:rPr lang="nb-NO" dirty="0">
                <a:latin typeface="+mj-lt"/>
              </a:rPr>
              <a:t>Den pårørende har </a:t>
            </a:r>
            <a:r>
              <a:rPr lang="nb-NO" b="1" dirty="0">
                <a:latin typeface="+mj-lt"/>
              </a:rPr>
              <a:t>ikke</a:t>
            </a:r>
            <a:r>
              <a:rPr lang="nb-NO" dirty="0">
                <a:latin typeface="+mj-lt"/>
              </a:rPr>
              <a:t> plikt til å påta seg oppgaven </a:t>
            </a:r>
          </a:p>
          <a:p>
            <a:pPr>
              <a:lnSpc>
                <a:spcPct val="100000"/>
              </a:lnSpc>
              <a:spcBef>
                <a:spcPct val="20000"/>
              </a:spcBef>
              <a:buClr>
                <a:schemeClr val="tx1"/>
              </a:buClr>
            </a:pPr>
            <a:r>
              <a:rPr lang="nb-NO" dirty="0">
                <a:latin typeface="+mj-lt"/>
              </a:rPr>
              <a:t>Når gjelder opplysningsplikten til pårørende?</a:t>
            </a:r>
          </a:p>
        </p:txBody>
      </p:sp>
      <p:pic>
        <p:nvPicPr>
          <p:cNvPr id="7" name="Bilde 6" descr="Et bilde som inneholder tekst, sort og hvit, mønster, maske&#10;&#10;Automatisk generert beskrivelse">
            <a:extLst>
              <a:ext uri="{FF2B5EF4-FFF2-40B4-BE49-F238E27FC236}">
                <a16:creationId xmlns:a16="http://schemas.microsoft.com/office/drawing/2014/main" id="{37097DAE-DAE6-7E68-5248-F20F36D695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89900" y="2901950"/>
            <a:ext cx="3406775" cy="3406775"/>
          </a:xfrm>
          <a:prstGeom prst="rect">
            <a:avLst/>
          </a:prstGeom>
        </p:spPr>
      </p:pic>
    </p:spTree>
    <p:extLst>
      <p:ext uri="{BB962C8B-B14F-4D97-AF65-F5344CB8AC3E}">
        <p14:creationId xmlns:p14="http://schemas.microsoft.com/office/powerpoint/2010/main" val="3271949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normAutofit/>
          </a:bodyPr>
          <a:lstStyle/>
          <a:p>
            <a:r>
              <a:rPr lang="nb-NO" dirty="0">
                <a:solidFill>
                  <a:schemeClr val="tx1"/>
                </a:solidFill>
              </a:rPr>
              <a:t>Bipolarkursets innhold og oppbygning</a:t>
            </a:r>
          </a:p>
        </p:txBody>
      </p:sp>
      <p:sp>
        <p:nvSpPr>
          <p:cNvPr id="3" name="Plassholder for innhold 2"/>
          <p:cNvSpPr>
            <a:spLocks noGrp="1"/>
          </p:cNvSpPr>
          <p:nvPr>
            <p:ph idx="1"/>
          </p:nvPr>
        </p:nvSpPr>
        <p:spPr>
          <a:xfrm>
            <a:off x="695324" y="1357314"/>
            <a:ext cx="2790825" cy="4951412"/>
          </a:xfrm>
        </p:spPr>
        <p:txBody>
          <a:bodyPr anchor="b">
            <a:noAutofit/>
          </a:bodyPr>
          <a:lstStyle/>
          <a:p>
            <a:pPr lvl="0">
              <a:lnSpc>
                <a:spcPct val="100000"/>
              </a:lnSpc>
            </a:pPr>
            <a:endParaRPr lang="nb-NO" altLang="nb-NO" sz="1800" dirty="0">
              <a:solidFill>
                <a:schemeClr val="tx1"/>
              </a:solidFill>
            </a:endParaRPr>
          </a:p>
          <a:p>
            <a:pPr lvl="0">
              <a:lnSpc>
                <a:spcPct val="100000"/>
              </a:lnSpc>
            </a:pPr>
            <a:r>
              <a:rPr lang="nb-NO" altLang="nb-NO" sz="1800" dirty="0">
                <a:solidFill>
                  <a:schemeClr val="tx1"/>
                </a:solidFill>
              </a:rPr>
              <a:t>Hvordan redusere risiko for tilbakefall</a:t>
            </a:r>
          </a:p>
          <a:p>
            <a:pPr>
              <a:lnSpc>
                <a:spcPct val="100000"/>
              </a:lnSpc>
            </a:pPr>
            <a:r>
              <a:rPr lang="nb-NO" altLang="nb-NO" sz="1800" dirty="0">
                <a:solidFill>
                  <a:schemeClr val="tx1"/>
                </a:solidFill>
              </a:rPr>
              <a:t>Mestre sin egen sykdom</a:t>
            </a:r>
          </a:p>
          <a:p>
            <a:pPr lvl="0">
              <a:lnSpc>
                <a:spcPct val="100000"/>
              </a:lnSpc>
              <a:spcBef>
                <a:spcPct val="20000"/>
              </a:spcBef>
            </a:pPr>
            <a:r>
              <a:rPr lang="nb-NO" altLang="nb-NO" sz="1800" dirty="0">
                <a:solidFill>
                  <a:schemeClr val="tx1"/>
                </a:solidFill>
              </a:rPr>
              <a:t>Øke sin egen kunnskap om lidelsen og behandlingsalternativer </a:t>
            </a:r>
          </a:p>
          <a:p>
            <a:pPr lvl="0">
              <a:lnSpc>
                <a:spcPct val="100000"/>
              </a:lnSpc>
              <a:spcBef>
                <a:spcPct val="20000"/>
              </a:spcBef>
            </a:pPr>
            <a:r>
              <a:rPr lang="nb-NO" altLang="nb-NO" sz="1800" dirty="0">
                <a:solidFill>
                  <a:schemeClr val="tx1"/>
                </a:solidFill>
              </a:rPr>
              <a:t>Metoder for å forebygge nye episoder </a:t>
            </a:r>
          </a:p>
          <a:p>
            <a:pPr lvl="0">
              <a:lnSpc>
                <a:spcPct val="100000"/>
              </a:lnSpc>
              <a:spcBef>
                <a:spcPct val="20000"/>
              </a:spcBef>
            </a:pPr>
            <a:r>
              <a:rPr lang="nb-NO" altLang="nb-NO" sz="1800" dirty="0">
                <a:solidFill>
                  <a:schemeClr val="tx1"/>
                </a:solidFill>
              </a:rPr>
              <a:t>Bedre samarbeidet mellom pasient, pårørende og helsevesen</a:t>
            </a:r>
          </a:p>
        </p:txBody>
      </p:sp>
      <p:pic>
        <p:nvPicPr>
          <p:cNvPr id="6" name="Bilde 5" descr="Et bilde som inneholder skjermbilde, Fargerikt, design&#10;&#10;Automatisk generert beskrivelse">
            <a:extLst>
              <a:ext uri="{FF2B5EF4-FFF2-40B4-BE49-F238E27FC236}">
                <a16:creationId xmlns:a16="http://schemas.microsoft.com/office/drawing/2014/main" id="{6966EDD9-4B63-5E8D-B12C-61FE0C1B4DB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19542" y="121506"/>
            <a:ext cx="11621954" cy="6537348"/>
          </a:xfrm>
          <a:prstGeom prst="rect">
            <a:avLst/>
          </a:prstGeom>
        </p:spPr>
      </p:pic>
    </p:spTree>
    <p:extLst>
      <p:ext uri="{BB962C8B-B14F-4D97-AF65-F5344CB8AC3E}">
        <p14:creationId xmlns:p14="http://schemas.microsoft.com/office/powerpoint/2010/main" val="3820156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lstStyle/>
          <a:p>
            <a:r>
              <a:rPr lang="nb-NO" dirty="0">
                <a:solidFill>
                  <a:schemeClr val="tx1"/>
                </a:solidFill>
              </a:rPr>
              <a:t>Psykososiale tiltak</a:t>
            </a:r>
          </a:p>
        </p:txBody>
      </p:sp>
      <p:sp>
        <p:nvSpPr>
          <p:cNvPr id="3" name="Plassholder for innhold 2"/>
          <p:cNvSpPr>
            <a:spLocks noGrp="1"/>
          </p:cNvSpPr>
          <p:nvPr>
            <p:ph idx="1"/>
          </p:nvPr>
        </p:nvSpPr>
        <p:spPr/>
        <p:txBody>
          <a:bodyPr anchor="b">
            <a:normAutofit/>
          </a:bodyPr>
          <a:lstStyle/>
          <a:p>
            <a:pPr marL="514350" indent="-514350">
              <a:buFont typeface="+mj-lt"/>
              <a:buAutoNum type="arabicPeriod"/>
            </a:pPr>
            <a:endParaRPr lang="nb-NO" dirty="0"/>
          </a:p>
          <a:p>
            <a:r>
              <a:rPr lang="nb-NO" altLang="nb-NO" dirty="0"/>
              <a:t>Behandlingsformer som bipolarkurs kan ha svært god tilleggseffekt </a:t>
            </a:r>
            <a:br>
              <a:rPr lang="nb-NO" altLang="nb-NO" dirty="0"/>
            </a:br>
            <a:r>
              <a:rPr lang="nb-NO" altLang="nb-NO" dirty="0"/>
              <a:t>til medikamenter</a:t>
            </a:r>
          </a:p>
          <a:p>
            <a:endParaRPr lang="nb-NO" altLang="nb-NO" dirty="0"/>
          </a:p>
          <a:p>
            <a:r>
              <a:rPr lang="nb-NO" altLang="nb-NO" dirty="0"/>
              <a:t>Kreves stor egeninnsats og ofte et godt samarbeid med gode </a:t>
            </a:r>
            <a:br>
              <a:rPr lang="nb-NO" altLang="nb-NO" dirty="0"/>
            </a:br>
            <a:r>
              <a:rPr lang="nb-NO" altLang="nb-NO" dirty="0"/>
              <a:t>hjelpere som pårørende og helsepersonell </a:t>
            </a:r>
          </a:p>
        </p:txBody>
      </p:sp>
    </p:spTree>
    <p:extLst>
      <p:ext uri="{BB962C8B-B14F-4D97-AF65-F5344CB8AC3E}">
        <p14:creationId xmlns:p14="http://schemas.microsoft.com/office/powerpoint/2010/main" val="3190264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695325" y="549275"/>
            <a:ext cx="10515600" cy="1022350"/>
          </a:xfrm>
        </p:spPr>
        <p:txBody>
          <a:bodyPr anchor="t">
            <a:normAutofit/>
          </a:bodyPr>
          <a:lstStyle/>
          <a:p>
            <a:r>
              <a:rPr lang="nb-NO" altLang="nb-NO" dirty="0"/>
              <a:t>Bipolare diagnoser</a:t>
            </a:r>
          </a:p>
        </p:txBody>
      </p:sp>
      <p:sp>
        <p:nvSpPr>
          <p:cNvPr id="83971" name="Rectangle 3"/>
          <p:cNvSpPr>
            <a:spLocks noGrp="1" noChangeArrowheads="1"/>
          </p:cNvSpPr>
          <p:nvPr>
            <p:ph idx="1"/>
          </p:nvPr>
        </p:nvSpPr>
        <p:spPr/>
        <p:txBody>
          <a:bodyPr anchor="b">
            <a:normAutofit/>
          </a:bodyPr>
          <a:lstStyle/>
          <a:p>
            <a:pPr>
              <a:lnSpc>
                <a:spcPct val="130000"/>
              </a:lnSpc>
              <a:buClr>
                <a:srgbClr val="00338D"/>
              </a:buClr>
              <a:buSzPct val="85000"/>
            </a:pPr>
            <a:r>
              <a:rPr lang="nb-NO" altLang="nb-NO" dirty="0">
                <a:latin typeface="+mj-lt"/>
                <a:ea typeface="Cambria" panose="02040503050406030204" pitchFamily="18" charset="0"/>
                <a:cs typeface="Calibri" panose="020F0502020204030204" pitchFamily="34" charset="0"/>
              </a:rPr>
              <a:t>Bipolar I lidelse</a:t>
            </a:r>
          </a:p>
          <a:p>
            <a:pPr>
              <a:lnSpc>
                <a:spcPct val="130000"/>
              </a:lnSpc>
              <a:buClr>
                <a:srgbClr val="00338D"/>
              </a:buClr>
              <a:buSzPct val="85000"/>
            </a:pPr>
            <a:r>
              <a:rPr lang="nb-NO" altLang="nb-NO" dirty="0">
                <a:latin typeface="+mj-lt"/>
                <a:ea typeface="Cambria" panose="02040503050406030204" pitchFamily="18" charset="0"/>
                <a:cs typeface="Calibri" panose="020F0502020204030204" pitchFamily="34" charset="0"/>
              </a:rPr>
              <a:t>Bipolar II lidelse</a:t>
            </a:r>
          </a:p>
          <a:p>
            <a:pPr>
              <a:lnSpc>
                <a:spcPct val="130000"/>
              </a:lnSpc>
              <a:buClr>
                <a:srgbClr val="00338D"/>
              </a:buClr>
              <a:buSzPct val="85000"/>
            </a:pPr>
            <a:r>
              <a:rPr lang="nb-NO" altLang="nb-NO" dirty="0" err="1">
                <a:latin typeface="+mj-lt"/>
                <a:ea typeface="Cambria" panose="02040503050406030204" pitchFamily="18" charset="0"/>
                <a:cs typeface="Calibri" panose="020F0502020204030204" pitchFamily="34" charset="0"/>
              </a:rPr>
              <a:t>Syklotym</a:t>
            </a:r>
            <a:r>
              <a:rPr lang="nb-NO" altLang="nb-NO" dirty="0">
                <a:latin typeface="+mj-lt"/>
                <a:ea typeface="Cambria" panose="02040503050406030204" pitchFamily="18" charset="0"/>
                <a:cs typeface="Calibri" panose="020F0502020204030204" pitchFamily="34" charset="0"/>
              </a:rPr>
              <a:t> lidelse</a:t>
            </a:r>
          </a:p>
          <a:p>
            <a:pPr>
              <a:lnSpc>
                <a:spcPct val="130000"/>
              </a:lnSpc>
              <a:buClr>
                <a:srgbClr val="00338D"/>
              </a:buClr>
              <a:buSzPct val="85000"/>
            </a:pPr>
            <a:r>
              <a:rPr lang="nb-NO" altLang="nb-NO" dirty="0">
                <a:latin typeface="+mj-lt"/>
                <a:ea typeface="Cambria" panose="02040503050406030204" pitchFamily="18" charset="0"/>
                <a:cs typeface="Calibri" panose="020F0502020204030204" pitchFamily="34" charset="0"/>
              </a:rPr>
              <a:t>Annen spesifisert bipolar og relatert lidelse</a:t>
            </a:r>
          </a:p>
          <a:p>
            <a:pPr>
              <a:lnSpc>
                <a:spcPct val="130000"/>
              </a:lnSpc>
              <a:buClr>
                <a:srgbClr val="00338D"/>
              </a:buClr>
              <a:buSzPct val="85000"/>
            </a:pPr>
            <a:r>
              <a:rPr lang="nb-NO" altLang="nb-NO" dirty="0">
                <a:latin typeface="+mj-lt"/>
                <a:ea typeface="Cambria" panose="02040503050406030204" pitchFamily="18" charset="0"/>
                <a:cs typeface="Calibri" panose="020F0502020204030204" pitchFamily="34" charset="0"/>
              </a:rPr>
              <a:t>Uspesifisert bipolar og relatert lidelse</a:t>
            </a:r>
          </a:p>
        </p:txBody>
      </p:sp>
    </p:spTree>
    <p:extLst>
      <p:ext uri="{BB962C8B-B14F-4D97-AF65-F5344CB8AC3E}">
        <p14:creationId xmlns:p14="http://schemas.microsoft.com/office/powerpoint/2010/main" val="2658745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3971">
                                            <p:txEl>
                                              <p:pRg st="0" end="0"/>
                                            </p:txEl>
                                          </p:spTgt>
                                        </p:tgtEl>
                                        <p:attrNameLst>
                                          <p:attrName>style.visibility</p:attrName>
                                        </p:attrNameLst>
                                      </p:cBhvr>
                                      <p:to>
                                        <p:strVal val="visible"/>
                                      </p:to>
                                    </p:set>
                                    <p:animEffect transition="in" filter="fade">
                                      <p:cBhvr>
                                        <p:cTn id="7" dur="500"/>
                                        <p:tgtEl>
                                          <p:spTgt spid="83971">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3971">
                                            <p:txEl>
                                              <p:pRg st="1" end="1"/>
                                            </p:txEl>
                                          </p:spTgt>
                                        </p:tgtEl>
                                        <p:attrNameLst>
                                          <p:attrName>style.visibility</p:attrName>
                                        </p:attrNameLst>
                                      </p:cBhvr>
                                      <p:to>
                                        <p:strVal val="visible"/>
                                      </p:to>
                                    </p:set>
                                    <p:animEffect transition="in" filter="fade">
                                      <p:cBhvr>
                                        <p:cTn id="10" dur="500"/>
                                        <p:tgtEl>
                                          <p:spTgt spid="83971">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3971">
                                            <p:txEl>
                                              <p:pRg st="2" end="2"/>
                                            </p:txEl>
                                          </p:spTgt>
                                        </p:tgtEl>
                                        <p:attrNameLst>
                                          <p:attrName>style.visibility</p:attrName>
                                        </p:attrNameLst>
                                      </p:cBhvr>
                                      <p:to>
                                        <p:strVal val="visible"/>
                                      </p:to>
                                    </p:set>
                                    <p:animEffect transition="in" filter="fade">
                                      <p:cBhvr>
                                        <p:cTn id="13" dur="500"/>
                                        <p:tgtEl>
                                          <p:spTgt spid="83971">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3971">
                                            <p:txEl>
                                              <p:pRg st="3" end="3"/>
                                            </p:txEl>
                                          </p:spTgt>
                                        </p:tgtEl>
                                        <p:attrNameLst>
                                          <p:attrName>style.visibility</p:attrName>
                                        </p:attrNameLst>
                                      </p:cBhvr>
                                      <p:to>
                                        <p:strVal val="visible"/>
                                      </p:to>
                                    </p:set>
                                    <p:animEffect transition="in" filter="fade">
                                      <p:cBhvr>
                                        <p:cTn id="16" dur="500"/>
                                        <p:tgtEl>
                                          <p:spTgt spid="83971">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3971">
                                            <p:txEl>
                                              <p:pRg st="4" end="4"/>
                                            </p:txEl>
                                          </p:spTgt>
                                        </p:tgtEl>
                                        <p:attrNameLst>
                                          <p:attrName>style.visibility</p:attrName>
                                        </p:attrNameLst>
                                      </p:cBhvr>
                                      <p:to>
                                        <p:strVal val="visible"/>
                                      </p:to>
                                    </p:set>
                                    <p:animEffect transition="in" filter="fade">
                                      <p:cBhvr>
                                        <p:cTn id="19" dur="500"/>
                                        <p:tgtEl>
                                          <p:spTgt spid="8397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1" grpId="0"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descr="Et bilde som inneholder skjermbilde, line, Font, tekst&#10;&#10;Automatisk generert beskrivelse">
            <a:extLst>
              <a:ext uri="{FF2B5EF4-FFF2-40B4-BE49-F238E27FC236}">
                <a16:creationId xmlns:a16="http://schemas.microsoft.com/office/drawing/2014/main" id="{1D34D9D7-27F1-9808-752A-EEEAAE5228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1778" y="130019"/>
            <a:ext cx="11403105" cy="6597961"/>
          </a:xfrm>
          <a:prstGeom prst="rect">
            <a:avLst/>
          </a:prstGeom>
        </p:spPr>
      </p:pic>
    </p:spTree>
    <p:extLst>
      <p:ext uri="{BB962C8B-B14F-4D97-AF65-F5344CB8AC3E}">
        <p14:creationId xmlns:p14="http://schemas.microsoft.com/office/powerpoint/2010/main" val="20320279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chor="t"/>
          <a:lstStyle/>
          <a:p>
            <a:r>
              <a:rPr lang="nb-NO" dirty="0">
                <a:latin typeface="+mj-lt"/>
              </a:rPr>
              <a:t>Hvorfor er bipolare lidelser vanskelige å diagnostisere?</a:t>
            </a:r>
          </a:p>
        </p:txBody>
      </p:sp>
      <p:sp>
        <p:nvSpPr>
          <p:cNvPr id="5" name="Plassholder for innhold 2"/>
          <p:cNvSpPr>
            <a:spLocks noGrp="1"/>
          </p:cNvSpPr>
          <p:nvPr>
            <p:ph idx="1"/>
          </p:nvPr>
        </p:nvSpPr>
        <p:spPr/>
        <p:txBody>
          <a:bodyPr anchor="b">
            <a:normAutofit/>
          </a:bodyPr>
          <a:lstStyle/>
          <a:p>
            <a:r>
              <a:rPr lang="nb-NO" dirty="0"/>
              <a:t>Overlappende symptomer</a:t>
            </a:r>
          </a:p>
          <a:p>
            <a:r>
              <a:rPr lang="nb-NO" dirty="0"/>
              <a:t>Opplever ikke hypomani som problematisk</a:t>
            </a:r>
          </a:p>
          <a:p>
            <a:r>
              <a:rPr lang="nb-NO" dirty="0"/>
              <a:t>Overser maniske og hypomane episoder</a:t>
            </a:r>
          </a:p>
          <a:p>
            <a:r>
              <a:rPr lang="nb-NO" dirty="0"/>
              <a:t>Deskriptiv diagnostikk uten å ta hensyn til indre opplevelser</a:t>
            </a:r>
          </a:p>
          <a:p>
            <a:endParaRPr lang="nb-NO" dirty="0"/>
          </a:p>
          <a:p>
            <a:r>
              <a:rPr lang="nb-NO" dirty="0"/>
              <a:t>Forsinket diagnose</a:t>
            </a:r>
          </a:p>
          <a:p>
            <a:pPr lvl="1"/>
            <a:r>
              <a:rPr lang="nb-NO" dirty="0"/>
              <a:t>Gjennomsnittlig 6 år fra debut til diagnose</a:t>
            </a:r>
          </a:p>
          <a:p>
            <a:pPr lvl="1"/>
            <a:r>
              <a:rPr lang="nb-NO" dirty="0"/>
              <a:t>Påvirker forløpet negativt</a:t>
            </a:r>
            <a:endParaRPr lang="nb-NO" sz="2400" dirty="0"/>
          </a:p>
        </p:txBody>
      </p:sp>
    </p:spTree>
    <p:extLst>
      <p:ext uri="{BB962C8B-B14F-4D97-AF65-F5344CB8AC3E}">
        <p14:creationId xmlns:p14="http://schemas.microsoft.com/office/powerpoint/2010/main" val="3820543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500"/>
                                        <p:tgtEl>
                                          <p:spTgt spid="5">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fade">
                                      <p:cBhvr>
                                        <p:cTn id="16" dur="500"/>
                                        <p:tgtEl>
                                          <p:spTgt spid="5">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animEffect transition="in" filter="fade">
                                      <p:cBhvr>
                                        <p:cTn id="19" dur="500"/>
                                        <p:tgtEl>
                                          <p:spTgt spid="5">
                                            <p:txEl>
                                              <p:pRg st="5" end="5"/>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fade">
                                      <p:cBhvr>
                                        <p:cTn id="22" dur="500"/>
                                        <p:tgtEl>
                                          <p:spTgt spid="5">
                                            <p:txEl>
                                              <p:pRg st="6" end="6"/>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
                                            <p:txEl>
                                              <p:pRg st="7" end="7"/>
                                            </p:txEl>
                                          </p:spTgt>
                                        </p:tgtEl>
                                        <p:attrNameLst>
                                          <p:attrName>style.visibility</p:attrName>
                                        </p:attrNameLst>
                                      </p:cBhvr>
                                      <p:to>
                                        <p:strVal val="visible"/>
                                      </p:to>
                                    </p:set>
                                    <p:animEffect transition="in" filter="fade">
                                      <p:cBhvr>
                                        <p:cTn id="25"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theme/theme1.xml><?xml version="1.0" encoding="utf-8"?>
<a:theme xmlns:a="http://schemas.openxmlformats.org/drawingml/2006/main" name="Bipolarkurs tema 2024">
  <a:themeElements>
    <a:clrScheme name="Farger Vestre Viken Bipolarkurs">
      <a:dk1>
        <a:srgbClr val="003087"/>
      </a:dk1>
      <a:lt1>
        <a:srgbClr val="C3E6F8"/>
      </a:lt1>
      <a:dk2>
        <a:srgbClr val="000000"/>
      </a:dk2>
      <a:lt2>
        <a:srgbClr val="FFFFFF"/>
      </a:lt2>
      <a:accent1>
        <a:srgbClr val="C3E6F8"/>
      </a:accent1>
      <a:accent2>
        <a:srgbClr val="DAEDCD"/>
      </a:accent2>
      <a:accent3>
        <a:srgbClr val="FFCBCF"/>
      </a:accent3>
      <a:accent4>
        <a:srgbClr val="D6F0EC"/>
      </a:accent4>
      <a:accent5>
        <a:srgbClr val="EAD6EE"/>
      </a:accent5>
      <a:accent6>
        <a:srgbClr val="E1E1E1"/>
      </a:accent6>
      <a:hlink>
        <a:srgbClr val="646464"/>
      </a:hlink>
      <a:folHlink>
        <a:srgbClr val="969696"/>
      </a:folHlink>
    </a:clrScheme>
    <a:fontScheme name="Psykoedukasjon">
      <a:majorFont>
        <a:latin typeface="Calibri Light"/>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ipolarkurs tema 2024" id="{E0C083A8-B92A-D34E-BC2E-6E474F1C59C2}" vid="{DA5BA24E-42EF-B041-B7C7-E93ABD9FBDFC}"/>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5b906c1f-19d2-4ac1-bea8-1ddf524e35b3}" enabled="1" method="Standard" siteId="{7f8e4cf0-71fb-489c-a336-3f9252a63908}" contentBits="0" removed="0"/>
</clbl:labelList>
</file>

<file path=docProps/app.xml><?xml version="1.0" encoding="utf-8"?>
<Properties xmlns="http://schemas.openxmlformats.org/officeDocument/2006/extended-properties" xmlns:vt="http://schemas.openxmlformats.org/officeDocument/2006/docPropsVTypes">
  <Template>Bipolarkurs tema 2024</Template>
  <TotalTime>12989</TotalTime>
  <Words>8789</Words>
  <Application>Microsoft Office PowerPoint</Application>
  <PresentationFormat>Widescreen</PresentationFormat>
  <Paragraphs>700</Paragraphs>
  <Slides>32</Slides>
  <Notes>32</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32</vt:i4>
      </vt:variant>
    </vt:vector>
  </HeadingPairs>
  <TitlesOfParts>
    <vt:vector size="37" baseType="lpstr">
      <vt:lpstr>ＭＳ Ｐゴシック</vt:lpstr>
      <vt:lpstr>Arial</vt:lpstr>
      <vt:lpstr>Calibri</vt:lpstr>
      <vt:lpstr>Calibri Light</vt:lpstr>
      <vt:lpstr>Bipolarkurs tema 2024</vt:lpstr>
      <vt:lpstr>Kurs for pårørende til personer med bipolar lidelse</vt:lpstr>
      <vt:lpstr>Kursets innhold</vt:lpstr>
      <vt:lpstr>Pårørendes rolle</vt:lpstr>
      <vt:lpstr>Hvem er nærmeste pårørende?</vt:lpstr>
      <vt:lpstr>Bipolarkursets innhold og oppbygning</vt:lpstr>
      <vt:lpstr>Psykososiale tiltak</vt:lpstr>
      <vt:lpstr>Bipolare diagnoser</vt:lpstr>
      <vt:lpstr>PowerPoint-presentasjon</vt:lpstr>
      <vt:lpstr>Hvorfor er bipolare lidelser vanskelige å diagnostisere?</vt:lpstr>
      <vt:lpstr>Sårbarhets- /stress modellen</vt:lpstr>
      <vt:lpstr>«Bi-polar» betyr to poler</vt:lpstr>
      <vt:lpstr>PowerPoint-presentasjon</vt:lpstr>
      <vt:lpstr>Hovedforskjeller mellom hypomani og mani</vt:lpstr>
      <vt:lpstr>PowerPoint-presentasjon</vt:lpstr>
      <vt:lpstr>PowerPoint-presentasjon</vt:lpstr>
      <vt:lpstr>Mani med psykose</vt:lpstr>
      <vt:lpstr>Pause 10 min</vt:lpstr>
      <vt:lpstr>Hva er depresjon?</vt:lpstr>
      <vt:lpstr>PowerPoint-presentasjon</vt:lpstr>
      <vt:lpstr>PowerPoint-presentasjon</vt:lpstr>
      <vt:lpstr>Depresjon som</vt:lpstr>
      <vt:lpstr>Blandet episode</vt:lpstr>
      <vt:lpstr>Hva er varselfasen og hvorfor er den viktig?</vt:lpstr>
      <vt:lpstr>PowerPoint-presentasjon</vt:lpstr>
      <vt:lpstr>Summegruppe  </vt:lpstr>
      <vt:lpstr>To hovedtyper av behandling</vt:lpstr>
      <vt:lpstr>Aktuelle medikamenter</vt:lpstr>
      <vt:lpstr>Ulike faser – ulike utfordringer</vt:lpstr>
      <vt:lpstr>Kriseplan</vt:lpstr>
      <vt:lpstr>Livet med Bipolar lidelse</vt:lpstr>
      <vt:lpstr>Oppsummering</vt:lpstr>
      <vt:lpstr>PowerPoint-presentasjon</vt:lpstr>
    </vt:vector>
  </TitlesOfParts>
  <Company>Helse Sør-Øst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Kurs for pårørende til personer med bipolarlidelse</dc:title>
  <dc:creator>Amela Rogonja</dc:creator>
  <cp:lastModifiedBy>Vilde Maria Åsholt</cp:lastModifiedBy>
  <cp:revision>517</cp:revision>
  <cp:lastPrinted>2023-03-15T10:50:31Z</cp:lastPrinted>
  <dcterms:created xsi:type="dcterms:W3CDTF">2022-11-09T13:49:12Z</dcterms:created>
  <dcterms:modified xsi:type="dcterms:W3CDTF">2024-08-27T10:11:53Z</dcterms:modified>
</cp:coreProperties>
</file>