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sldIdLst>
    <p:sldId id="257" r:id="rId2"/>
    <p:sldId id="289" r:id="rId3"/>
    <p:sldId id="311" r:id="rId4"/>
    <p:sldId id="277" r:id="rId5"/>
    <p:sldId id="341" r:id="rId6"/>
    <p:sldId id="340" r:id="rId7"/>
    <p:sldId id="267" r:id="rId8"/>
    <p:sldId id="339" r:id="rId9"/>
    <p:sldId id="273" r:id="rId10"/>
    <p:sldId id="306" r:id="rId11"/>
    <p:sldId id="307" r:id="rId12"/>
    <p:sldId id="308" r:id="rId13"/>
    <p:sldId id="262" r:id="rId14"/>
    <p:sldId id="293" r:id="rId15"/>
    <p:sldId id="294" r:id="rId16"/>
    <p:sldId id="295" r:id="rId17"/>
    <p:sldId id="310" r:id="rId18"/>
    <p:sldId id="265" r:id="rId19"/>
    <p:sldId id="342" r:id="rId20"/>
    <p:sldId id="261" r:id="rId21"/>
    <p:sldId id="343" r:id="rId22"/>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la Rogonja" initials="AR" lastIdx="5" clrIdx="1">
    <p:extLst>
      <p:ext uri="{19B8F6BF-5375-455C-9EA6-DF929625EA0E}">
        <p15:presenceInfo xmlns:p15="http://schemas.microsoft.com/office/powerpoint/2012/main" userId="S-1-5-21-1370250876-1709593646-2220234579-9047" providerId="AD"/>
      </p:ext>
    </p:extLst>
  </p:cmAuthor>
  <p:cmAuthor id="2" name="Sigurd Arne Melbye" initials="SAM" lastIdx="7" clrIdx="0">
    <p:extLst>
      <p:ext uri="{19B8F6BF-5375-455C-9EA6-DF929625EA0E}">
        <p15:presenceInfo xmlns:p15="http://schemas.microsoft.com/office/powerpoint/2012/main" userId="S-1-5-21-1370250876-1709593646-2220234579-552015" providerId="AD"/>
      </p:ext>
    </p:extLst>
  </p:cmAuthor>
  <p:cmAuthor id="3" name="Vilde Maria Åsholt" initials="VMÅ" lastIdx="37" clrIdx="2">
    <p:extLst>
      <p:ext uri="{19B8F6BF-5375-455C-9EA6-DF929625EA0E}">
        <p15:presenceInfo xmlns:p15="http://schemas.microsoft.com/office/powerpoint/2012/main" userId="S-1-5-21-1370250876-1709593646-2220234579-362784" providerId="AD"/>
      </p:ext>
    </p:extLst>
  </p:cmAuthor>
  <p:cmAuthor id="4" name="Irene Norheim" initials="IN" lastIdx="3" clrIdx="3">
    <p:extLst>
      <p:ext uri="{19B8F6BF-5375-455C-9EA6-DF929625EA0E}">
        <p15:presenceInfo xmlns:p15="http://schemas.microsoft.com/office/powerpoint/2012/main" userId="S::sbnoir@vestreviken.no::0f26c499-42bd-47cb-9ea4-f53d43ea257b" providerId="AD"/>
      </p:ext>
    </p:extLst>
  </p:cmAuthor>
  <p:cmAuthor id="5" name="Vilde Maria Åsholt" initials="VÅ" lastIdx="2" clrIdx="4">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5033" autoAdjust="0"/>
  </p:normalViewPr>
  <p:slideViewPr>
    <p:cSldViewPr snapToGrid="0">
      <p:cViewPr varScale="1">
        <p:scale>
          <a:sx n="73" d="100"/>
          <a:sy n="73" d="100"/>
        </p:scale>
        <p:origin x="228" y="36"/>
      </p:cViewPr>
      <p:guideLst/>
    </p:cSldViewPr>
  </p:slideViewPr>
  <p:notesTextViewPr>
    <p:cViewPr>
      <p:scale>
        <a:sx n="1" d="1"/>
        <a:sy n="1" d="1"/>
      </p:scale>
      <p:origin x="0" y="0"/>
    </p:cViewPr>
  </p:notesTextViewPr>
  <p:notesViewPr>
    <p:cSldViewPr snapToGrid="0">
      <p:cViewPr varScale="1">
        <p:scale>
          <a:sx n="102" d="100"/>
          <a:sy n="102" d="100"/>
        </p:scale>
        <p:origin x="35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1F944583-3E45-4CFD-B132-66E84D6BCF14}" type="datetimeFigureOut">
              <a:rPr lang="nb-NO" smtClean="0"/>
              <a:t>04.11.2024</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4C7CF169-FE1F-437A-B97B-C7CBAFA0B0AA}" type="slidenum">
              <a:rPr lang="nb-NO" smtClean="0"/>
              <a:t>‹#›</a:t>
            </a:fld>
            <a:endParaRPr lang="nb-NO"/>
          </a:p>
        </p:txBody>
      </p:sp>
    </p:spTree>
    <p:extLst>
      <p:ext uri="{BB962C8B-B14F-4D97-AF65-F5344CB8AC3E}">
        <p14:creationId xmlns:p14="http://schemas.microsoft.com/office/powerpoint/2010/main" val="665642951"/>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72" userDrawn="1">
          <p15:clr>
            <a:srgbClr val="F26B43"/>
          </p15:clr>
        </p15:guide>
        <p15:guide id="2" pos="210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pp.no/mestringsboka-naer-for-parorende-i-ny-utgav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oslo-universitetssykehus.no/4a512f/contentassets/70b79c3ff52a4a1f888958f6648d7c89/dokumenter/tips-arbeidsbok-2023-del2.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0xso2eqtO1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pp.no/mestringsboka-naer-for-parorende-i-ny-utgav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oslo-universitetssykehus.no/4a512f/contentassets/70b79c3ff52a4a1f888958f6648d7c89/dokumenter/tips-arbeidsbok-2023-del2.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ipolarforeningen.no/aktuelt/se-opptaket-av-bipolardagen-2024-h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sedirektoratet.no/retningslinjer/bipolare-lidingar/Bipolare%20lidingar%20%E2%80%93%20Nasjonal%20faglig%20retningslinje%20for%20utgreiing%20og%20behandling.pdf/_/attachment/inline/0a495dbf-91ed-4049-90c6-cb46f5babcda:b01d1720e1996ad7b30e8a4f5d4fe522b35265e1/Bipolare%20lidingar%20%E2%80%93%20Nasjonal%20faglig%20retningslinje%20for%20utgreiing%20og%20behandling.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helsenorge.no/undersokelse-og-behandling/familiegruppe/" TargetMode="External"/><Relationship Id="rId4" Type="http://schemas.openxmlformats.org/officeDocument/2006/relationships/hyperlink" Target="https://www.helsedirektoratet.no/veiledere/parorendeveiled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lsedirektoratet.no/veiledere/parorendeveileder/avklare-hvem-som-er-parorende-deres-rolle-og-fore-journal/barn-som-parorende#avklar-om-pasienten-har-barn-eller-sosken-under-18-a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geparorende.no/fremsid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lsedirektoratet.no/veiledere/parorendeveileder/arbeidsprosess-og-kunnskapsgrunnlag/forskning-om-barn-som-parorend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shf.no/helsefaglig/kompetansetjenester/barnsbest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w06S4zJTJ9A"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parorendesenteret.no/ta-vare-p%c3%a5-deg-selv/vanlige-reaksjoner-og-belastninger" TargetMode="External"/><Relationship Id="rId4" Type="http://schemas.openxmlformats.org/officeDocument/2006/relationships/hyperlink" Target="https://www.psykologforeningen.no/fag-og-politikk/psykisk-helse/psykiske-lidelser/parorende-til-en-med-psykiske-lidelse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orskning.no/helsetjenester-partner-psykisk-helse/ti-rad-til-deg-som-er-parorende-til-en-person-med-psykisk-lidelse/212975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stotte-familie-og-andre-parorend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dirty="0"/>
          </a:p>
          <a:p>
            <a:endParaRPr lang="nb-NO" sz="1200"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a:t>
            </a:fld>
            <a:endParaRPr lang="nb-NO"/>
          </a:p>
        </p:txBody>
      </p:sp>
    </p:spTree>
    <p:extLst>
      <p:ext uri="{BB962C8B-B14F-4D97-AF65-F5344CB8AC3E}">
        <p14:creationId xmlns:p14="http://schemas.microsoft.com/office/powerpoint/2010/main" val="390827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b="0" dirty="0"/>
              <a:t>Nå skal vi si noe om hva pårørende konkret kan bidra med for å gi støtte til en person med bipolar lidelse.</a:t>
            </a:r>
          </a:p>
          <a:p>
            <a:endParaRPr lang="nb-NO" sz="1100" b="0" i="1" dirty="0"/>
          </a:p>
          <a:p>
            <a:r>
              <a:rPr lang="nb-NO" sz="1100" b="0" i="0" dirty="0"/>
              <a:t>(</a:t>
            </a:r>
            <a:r>
              <a:rPr lang="nb-NO" sz="1100" b="1" i="0" baseline="0" dirty="0"/>
              <a:t>Motsykliske tiltak </a:t>
            </a:r>
            <a:r>
              <a:rPr lang="nb-NO" sz="1100" i="0" baseline="0" dirty="0"/>
              <a:t>innebærer å gå imot varselsfasens energiretning og impulser, dvs. å gjøre det motsatte av det man har lyst til).</a:t>
            </a:r>
            <a:endParaRPr lang="nb-NO" sz="1100" b="0" i="0" dirty="0"/>
          </a:p>
          <a:p>
            <a:endParaRPr lang="nb-NO" sz="1100" b="1" dirty="0"/>
          </a:p>
          <a:p>
            <a:r>
              <a:rPr lang="nb-NO" sz="1100" b="0" dirty="0"/>
              <a:t>Ved </a:t>
            </a:r>
            <a:r>
              <a:rPr lang="nb-NO" sz="1100" b="1" dirty="0"/>
              <a:t>depressiv fase </a:t>
            </a:r>
            <a:r>
              <a:rPr lang="nb-NO" sz="1100" b="0" dirty="0"/>
              <a:t>er det viktig</a:t>
            </a:r>
            <a:r>
              <a:rPr lang="nb-NO" sz="1100" b="0" baseline="0" dirty="0"/>
              <a:t> for personen å:</a:t>
            </a:r>
            <a:endParaRPr lang="nb-NO" sz="1100" b="0" dirty="0"/>
          </a:p>
          <a:p>
            <a:pPr marL="171450" indent="-171450">
              <a:buFont typeface="Arial" panose="020B0604020202020204" pitchFamily="34" charset="0"/>
              <a:buChar char="•"/>
            </a:pPr>
            <a:r>
              <a:rPr lang="nb-NO" sz="1100" dirty="0"/>
              <a:t>Opprettholde noe aktivitet</a:t>
            </a:r>
          </a:p>
          <a:p>
            <a:pPr marL="171450" indent="-171450">
              <a:buFont typeface="Arial" panose="020B0604020202020204" pitchFamily="34" charset="0"/>
              <a:buChar char="•"/>
            </a:pPr>
            <a:r>
              <a:rPr lang="nb-NO" sz="1100" dirty="0"/>
              <a:t>Unngå store diskusjoner</a:t>
            </a:r>
          </a:p>
          <a:p>
            <a:pPr marL="171450" indent="-171450">
              <a:buFont typeface="Arial" panose="020B0604020202020204" pitchFamily="34" charset="0"/>
              <a:buChar char="•"/>
            </a:pPr>
            <a:r>
              <a:rPr lang="nb-NO" sz="1100" dirty="0"/>
              <a:t>Få påfyll av positive opplevelser</a:t>
            </a:r>
          </a:p>
          <a:p>
            <a:pPr marL="171450" indent="-171450">
              <a:buFont typeface="Arial" panose="020B0604020202020204" pitchFamily="34" charset="0"/>
              <a:buChar char="•"/>
            </a:pPr>
            <a:r>
              <a:rPr lang="nb-NO" sz="1100" dirty="0"/>
              <a:t>Følge «avtaler» i henhold til forebyggelsesplanen</a:t>
            </a:r>
          </a:p>
          <a:p>
            <a:pPr marL="171450" indent="-171450">
              <a:buFont typeface="Arial" panose="020B0604020202020204" pitchFamily="34" charset="0"/>
              <a:buChar char="•"/>
            </a:pPr>
            <a:r>
              <a:rPr lang="nb-NO" sz="1100" dirty="0"/>
              <a:t>Få forståelse</a:t>
            </a:r>
          </a:p>
          <a:p>
            <a:pPr marL="0" indent="0">
              <a:buNone/>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t>Ved </a:t>
            </a:r>
            <a:r>
              <a:rPr lang="nb-NO" sz="1100" b="1" dirty="0"/>
              <a:t>hypoman/manisk fase </a:t>
            </a:r>
            <a:r>
              <a:rPr lang="nb-NO" sz="1100" b="0" dirty="0"/>
              <a:t>er det viktig</a:t>
            </a:r>
            <a:r>
              <a:rPr lang="nb-NO" sz="1100" b="0" baseline="0" dirty="0"/>
              <a:t> å:</a:t>
            </a:r>
            <a:endParaRPr lang="nb-NO" sz="1100" b="0" dirty="0"/>
          </a:p>
          <a:p>
            <a:pPr marL="171450" indent="-171450">
              <a:buFont typeface="Arial" panose="020B0604020202020204" pitchFamily="34" charset="0"/>
              <a:buChar char="•"/>
            </a:pPr>
            <a:r>
              <a:rPr lang="nb-NO" sz="1100" dirty="0"/>
              <a:t>Skjerme personen, bidra til ro</a:t>
            </a:r>
          </a:p>
          <a:p>
            <a:pPr marL="171450" indent="-171450">
              <a:buFont typeface="Arial" panose="020B0604020202020204" pitchFamily="34" charset="0"/>
              <a:buChar char="•"/>
            </a:pPr>
            <a:r>
              <a:rPr lang="nb-NO" sz="1100" dirty="0"/>
              <a:t>Unngå diskusjoner</a:t>
            </a:r>
          </a:p>
          <a:p>
            <a:pPr marL="171450" indent="-171450">
              <a:buFont typeface="Arial" panose="020B0604020202020204" pitchFamily="34" charset="0"/>
              <a:buChar char="•"/>
            </a:pPr>
            <a:r>
              <a:rPr lang="nb-NO" sz="1100" dirty="0"/>
              <a:t>Følge «avtaler» i forebyggelsesplanen</a:t>
            </a:r>
          </a:p>
          <a:p>
            <a:pPr marL="171450" indent="-171450">
              <a:buFont typeface="Arial" panose="020B0604020202020204" pitchFamily="34" charset="0"/>
              <a:buChar char="•"/>
            </a:pPr>
            <a:r>
              <a:rPr lang="nb-NO" sz="1100" dirty="0"/>
              <a:t>Kontakte behandler eller legevakt ved mani eller alvorlig hypomani</a:t>
            </a:r>
          </a:p>
          <a:p>
            <a:endParaRPr lang="nb-NO" sz="1100" baseline="0" dirty="0"/>
          </a:p>
          <a:p>
            <a:r>
              <a:rPr lang="nb-NO" sz="1100" u="sng" baseline="0" dirty="0"/>
              <a:t>Ressurs for videre lesing</a:t>
            </a:r>
            <a:r>
              <a:rPr lang="nb-NO" sz="1100" baseline="0" dirty="0"/>
              <a:t>: </a:t>
            </a:r>
          </a:p>
          <a:p>
            <a:pPr marL="171450" indent="-171450">
              <a:buFontTx/>
              <a:buChar char="-"/>
            </a:pPr>
            <a:r>
              <a:rPr lang="nb-NO" sz="1100" baseline="0" dirty="0"/>
              <a:t>Skjelstad (2021) s. 299-301, og s. 317</a:t>
            </a:r>
          </a:p>
          <a:p>
            <a:pPr marL="0" indent="0">
              <a:buFontTx/>
              <a:buNone/>
            </a:pPr>
            <a:endParaRPr lang="nb-NO" sz="1100" baseline="0" dirty="0"/>
          </a:p>
          <a:p>
            <a:pPr lvl="1"/>
            <a:endParaRPr lang="nb-NO" sz="1100" dirty="0"/>
          </a:p>
          <a:p>
            <a:pPr lvl="1"/>
            <a:endParaRPr lang="nb-NO" sz="1100" dirty="0"/>
          </a:p>
          <a:p>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10</a:t>
            </a:fld>
            <a:endParaRPr lang="nb-NO"/>
          </a:p>
        </p:txBody>
      </p:sp>
    </p:spTree>
    <p:extLst>
      <p:ext uri="{BB962C8B-B14F-4D97-AF65-F5344CB8AC3E}">
        <p14:creationId xmlns:p14="http://schemas.microsoft.com/office/powerpoint/2010/main" val="331331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b="0" dirty="0"/>
              <a:t>For å kunne bidra med god hjelp til den som strever </a:t>
            </a:r>
            <a:r>
              <a:rPr lang="nb-NO" sz="1100" b="0" baseline="0" dirty="0"/>
              <a:t>anbefaler vi deg følgende:</a:t>
            </a:r>
            <a:endParaRPr lang="nb-NO" sz="1100" b="0" dirty="0"/>
          </a:p>
          <a:p>
            <a:pPr marL="171450" indent="-171450">
              <a:buFont typeface="Arial" panose="020B0604020202020204" pitchFamily="34" charset="0"/>
              <a:buChar char="•"/>
            </a:pPr>
            <a:r>
              <a:rPr lang="nb-NO" sz="1100" dirty="0"/>
              <a:t>Å være kjent med varselsignaler og kriseplan</a:t>
            </a:r>
          </a:p>
          <a:p>
            <a:pPr marL="171450" indent="-171450">
              <a:buFont typeface="Arial" panose="020B0604020202020204" pitchFamily="34" charset="0"/>
              <a:buChar char="•"/>
            </a:pPr>
            <a:r>
              <a:rPr lang="nb-NO" sz="1100" dirty="0"/>
              <a:t>Å snakke med personen i stabile perioder om hvordan man skal  forholde seg når symptomer oppstår eller forverrer seg</a:t>
            </a:r>
          </a:p>
          <a:p>
            <a:pPr marL="171450" indent="-171450">
              <a:buFont typeface="Arial" panose="020B0604020202020204" pitchFamily="34" charset="0"/>
              <a:buChar char="•"/>
            </a:pPr>
            <a:r>
              <a:rPr lang="nb-NO" sz="1100" dirty="0"/>
              <a:t>Gjøre avtaler om oppbevaring av </a:t>
            </a:r>
            <a:r>
              <a:rPr lang="nb-NO" sz="1100" dirty="0" err="1"/>
              <a:t>f.eks</a:t>
            </a:r>
            <a:r>
              <a:rPr lang="nb-NO" sz="1100" dirty="0"/>
              <a:t> medisiner, bilnøkler, hjelp til økonomisk styring</a:t>
            </a:r>
          </a:p>
          <a:p>
            <a:endParaRPr lang="nb-NO" sz="1100" dirty="0"/>
          </a:p>
          <a:p>
            <a:r>
              <a:rPr lang="nb-NO" sz="1100" dirty="0"/>
              <a:t>Pårørende kan bli spurt om å bidra med:</a:t>
            </a:r>
          </a:p>
          <a:p>
            <a:pPr marL="171450" lvl="0" indent="-171450">
              <a:buFontTx/>
              <a:buChar char="-"/>
            </a:pPr>
            <a:r>
              <a:rPr lang="nb-NO" sz="1100" dirty="0"/>
              <a:t>Utarbeidelse</a:t>
            </a:r>
            <a:r>
              <a:rPr lang="nb-NO" sz="1100" baseline="0" dirty="0"/>
              <a:t> av kriseplan</a:t>
            </a:r>
          </a:p>
          <a:p>
            <a:pPr marL="171450" lvl="0" indent="-171450">
              <a:buFontTx/>
              <a:buChar char="-"/>
            </a:pPr>
            <a:r>
              <a:rPr lang="nb-NO" sz="1100" dirty="0"/>
              <a:t>Å</a:t>
            </a:r>
            <a:r>
              <a:rPr lang="nb-NO" sz="1100" baseline="0" dirty="0"/>
              <a:t> h</a:t>
            </a:r>
            <a:r>
              <a:rPr lang="nb-NO" sz="1100" dirty="0"/>
              <a:t>jelpe</a:t>
            </a:r>
            <a:r>
              <a:rPr lang="nb-NO" sz="1100" baseline="0" dirty="0"/>
              <a:t> personen med å fylle ut </a:t>
            </a:r>
            <a:r>
              <a:rPr lang="nb-NO" sz="1100" dirty="0"/>
              <a:t>stemningsdagbok. </a:t>
            </a:r>
          </a:p>
          <a:p>
            <a:pPr marL="628650" lvl="1" indent="-171450">
              <a:buFontTx/>
              <a:buChar char="-"/>
            </a:pPr>
            <a:r>
              <a:rPr lang="nb-NO" sz="1100" dirty="0"/>
              <a:t>Erfaring fra</a:t>
            </a:r>
            <a:r>
              <a:rPr lang="nb-NO" sz="1100" baseline="0" dirty="0"/>
              <a:t> tidligere deltakere viser at personen selv</a:t>
            </a:r>
            <a:r>
              <a:rPr lang="nb-NO" sz="1100" dirty="0"/>
              <a:t> ofte spør sine nærmeste om å</a:t>
            </a:r>
            <a:r>
              <a:rPr lang="nb-NO" sz="1100" baseline="0" dirty="0"/>
              <a:t> observere, gi tilbakemelding på hvordan de har opplevd personen f.eks. gjennom uka, dagen osv. Personen avklarer med nærmeste pårørende hva man skal følge med på. Dette kan hjelpe personen til å følge sitt eget stemningsleie ved hjelp av andres observasjoner.</a:t>
            </a:r>
            <a:r>
              <a:rPr lang="nb-NO" sz="1100" b="1"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u="sng" dirty="0"/>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dirty="0"/>
              <a:t>Skjelstad</a:t>
            </a:r>
            <a:r>
              <a:rPr lang="nb-NO" sz="1100" b="0" baseline="0" dirty="0"/>
              <a:t> (2021):</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0" baseline="0" dirty="0"/>
              <a:t>Justering og harmonisering av forventninger s. 299</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0" baseline="0" dirty="0"/>
              <a:t>Pårørendes behov s. 300</a:t>
            </a:r>
          </a:p>
          <a:p>
            <a:pPr marL="628650" lvl="1" indent="-171450">
              <a:buFont typeface="Arial" panose="020B0604020202020204" pitchFamily="34" charset="0"/>
              <a:buChar char="•"/>
            </a:pPr>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11</a:t>
            </a:fld>
            <a:endParaRPr lang="nb-NO"/>
          </a:p>
        </p:txBody>
      </p:sp>
    </p:spTree>
    <p:extLst>
      <p:ext uri="{BB962C8B-B14F-4D97-AF65-F5344CB8AC3E}">
        <p14:creationId xmlns:p14="http://schemas.microsoft.com/office/powerpoint/2010/main" val="44762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a:buFont typeface="Calibri" panose="020F0502020204030204" pitchFamily="34" charset="0"/>
              <a:buNone/>
            </a:pPr>
            <a:r>
              <a:rPr lang="nb-NO" altLang="nb-NO" sz="1100" b="1" dirty="0"/>
              <a:t>Tekst:</a:t>
            </a:r>
          </a:p>
          <a:p>
            <a:pPr>
              <a:buFont typeface="Calibri" panose="020F0502020204030204" pitchFamily="34" charset="0"/>
              <a:buNone/>
            </a:pPr>
            <a:r>
              <a:rPr lang="nb-NO" altLang="nb-NO" sz="1100" dirty="0"/>
              <a:t>Varseltegn er tidlige tegn på (</a:t>
            </a:r>
            <a:r>
              <a:rPr lang="nb-NO" altLang="nb-NO" sz="1100" dirty="0" err="1"/>
              <a:t>hypo</a:t>
            </a:r>
            <a:r>
              <a:rPr lang="nb-NO" altLang="nb-NO" sz="1100" dirty="0"/>
              <a:t>)mani eller depresjon som opptrer tidlig i varselfasen. Dette er konkrete og spesifikke tegn som er unike for personen. Tegnene (enten atferden i seg selv eller omfanget av den/måten noe gjøres på) må avvike fra det personen vanligvis gjør/daglig rutine. Gjennom kurset jobber deltagerne med å identifisere sine personlige varseltegn. Det kan være til hjelp for både personen selv og pårørende at pårørende lærer å gjenkjenne varseltegnene. Gjenkjenner man tegnene kan man sette inn riktige tiltak og forebygge nye affektive episoder.  </a:t>
            </a: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a:t>
            </a:r>
            <a:r>
              <a:rPr lang="nb-NO" altLang="nb-NO" sz="1100" u="sng" baseline="0" dirty="0"/>
              <a:t> for videre lesing</a:t>
            </a:r>
            <a:r>
              <a:rPr lang="nb-NO" altLang="nb-NO" sz="1100" u="non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Skjelstad (2021) kap. 16</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2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12</a:t>
            </a:fld>
            <a:endParaRPr lang="nb-NO"/>
          </a:p>
        </p:txBody>
      </p:sp>
    </p:spTree>
    <p:extLst>
      <p:ext uri="{BB962C8B-B14F-4D97-AF65-F5344CB8AC3E}">
        <p14:creationId xmlns:p14="http://schemas.microsoft.com/office/powerpoint/2010/main" val="202619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13</a:t>
            </a:fld>
            <a:endParaRPr lang="nb-NO"/>
          </a:p>
        </p:txBody>
      </p:sp>
    </p:spTree>
    <p:extLst>
      <p:ext uri="{BB962C8B-B14F-4D97-AF65-F5344CB8AC3E}">
        <p14:creationId xmlns:p14="http://schemas.microsoft.com/office/powerpoint/2010/main" val="200772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kern="1200" dirty="0">
                <a:solidFill>
                  <a:schemeClr val="tx1"/>
                </a:solidFill>
                <a:effectLst/>
                <a:latin typeface="+mn-lt"/>
                <a:ea typeface="+mn-ea"/>
                <a:cs typeface="+mn-cs"/>
              </a:rPr>
              <a:t>Tekst:</a:t>
            </a:r>
          </a:p>
          <a:p>
            <a:r>
              <a:rPr lang="nb-NO" sz="1100" b="0" kern="1200" dirty="0">
                <a:solidFill>
                  <a:schemeClr val="tx1"/>
                </a:solidFill>
                <a:effectLst/>
                <a:latin typeface="+mn-lt"/>
                <a:ea typeface="+mn-ea"/>
                <a:cs typeface="+mn-cs"/>
              </a:rPr>
              <a:t>Nå skal vi gå over til å snakke om kommunikasjon i familien. Det er viktig å være klar over at de fleste familier vil oppleve problemer knyttet til kommunikasjon når en i familien utvikler en psykisk lidelse. Utviklingen av lidelsen kan gå raskt, men som oftest utvikles den over tid. Kanskje tar det tid før de rundt legger merke til at personen har forandret seg, og kanskje har man over tid irritert seg over ting i hverdagen som ikke fungerer. Dette kan gjøre hverdagen strevsom både for personen selv og de rundt i lang tid før personen blir utredet og får hjelp.</a:t>
            </a:r>
          </a:p>
          <a:p>
            <a:endParaRPr lang="nb-NO" sz="1100" b="1"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I en krisesituasjon kan det være utfordrende for personen selv og pårørende å snakke godt sammen. Dette viser seg spesielt i situasjoner hvor det oppleves mye stress og der situasjon oppfattes ulikt. Det kan også være avhengig av hvilken tilstand personen befinner seg i, f. eks. depresjon eller hypomani, stabilt</a:t>
            </a:r>
            <a:r>
              <a:rPr lang="nb-NO" sz="1100" kern="1200" baseline="0" dirty="0">
                <a:solidFill>
                  <a:schemeClr val="tx1"/>
                </a:solidFill>
                <a:effectLst/>
                <a:latin typeface="+mn-lt"/>
                <a:ea typeface="+mn-ea"/>
                <a:cs typeface="+mn-cs"/>
              </a:rPr>
              <a:t> stemnin</a:t>
            </a:r>
            <a:r>
              <a:rPr lang="nb-NO" sz="1100" kern="1200" dirty="0">
                <a:solidFill>
                  <a:schemeClr val="tx1"/>
                </a:solidFill>
                <a:effectLst/>
                <a:latin typeface="+mn-lt"/>
                <a:ea typeface="+mn-ea"/>
                <a:cs typeface="+mn-cs"/>
              </a:rPr>
              <a:t>gsleie. </a:t>
            </a:r>
          </a:p>
          <a:p>
            <a:pPr marL="171450" indent="-171450">
              <a:buFontTx/>
              <a:buChar char="-"/>
            </a:pPr>
            <a:r>
              <a:rPr lang="nb-NO" sz="1100" kern="1200" dirty="0">
                <a:solidFill>
                  <a:schemeClr val="tx1"/>
                </a:solidFill>
                <a:effectLst/>
                <a:latin typeface="+mn-lt"/>
                <a:ea typeface="+mn-ea"/>
                <a:cs typeface="+mn-cs"/>
              </a:rPr>
              <a:t>Utfordringene</a:t>
            </a:r>
            <a:r>
              <a:rPr lang="nb-NO" sz="1100" kern="1200" baseline="0" dirty="0">
                <a:solidFill>
                  <a:schemeClr val="tx1"/>
                </a:solidFill>
                <a:effectLst/>
                <a:latin typeface="+mn-lt"/>
                <a:ea typeface="+mn-ea"/>
                <a:cs typeface="+mn-cs"/>
              </a:rPr>
              <a:t> kan synliggjøres gjennom om man klarer å </a:t>
            </a:r>
            <a:r>
              <a:rPr lang="nb-NO" sz="1100" kern="1200" dirty="0">
                <a:solidFill>
                  <a:schemeClr val="tx1"/>
                </a:solidFill>
                <a:effectLst/>
                <a:latin typeface="+mn-lt"/>
                <a:ea typeface="+mn-ea"/>
                <a:cs typeface="+mn-cs"/>
              </a:rPr>
              <a:t>samhandle</a:t>
            </a:r>
            <a:r>
              <a:rPr lang="nb-NO" sz="1100" kern="1200" baseline="0" dirty="0">
                <a:solidFill>
                  <a:schemeClr val="tx1"/>
                </a:solidFill>
                <a:effectLst/>
                <a:latin typeface="+mn-lt"/>
                <a:ea typeface="+mn-ea"/>
                <a:cs typeface="+mn-cs"/>
              </a:rPr>
              <a:t> og jobbe </a:t>
            </a:r>
            <a:r>
              <a:rPr lang="nb-NO" sz="1100" kern="1200" dirty="0">
                <a:solidFill>
                  <a:schemeClr val="tx1"/>
                </a:solidFill>
                <a:effectLst/>
                <a:latin typeface="+mn-lt"/>
                <a:ea typeface="+mn-ea"/>
                <a:cs typeface="+mn-cs"/>
              </a:rPr>
              <a:t>i samme retning, og med samme forståelse av situasjonen. Fravær av dette kan føre til at man kommuniseres med mer følelser som for eksempel frustrasjon og sinne. Kommunikasjon kan bære preg av opplevelsen av å være misforstått. Dette gjelder både pårørende og personen selv. </a:t>
            </a:r>
          </a:p>
          <a:p>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Følelsene kan bli uhensiktsmessige og skape utfordringer for videre samhandling med hverandre. Både personen selv og pårørende har ansvar for å snakke sammen på en respektfull måte som fremmer god kommunikasjon i vanskelige situasjoner. </a:t>
            </a:r>
          </a:p>
          <a:p>
            <a:pPr marL="171450" indent="-171450">
              <a:buFontTx/>
              <a:buChar char="-"/>
            </a:pPr>
            <a:r>
              <a:rPr lang="nb-NO" sz="1100" kern="1200" dirty="0">
                <a:solidFill>
                  <a:schemeClr val="tx1"/>
                </a:solidFill>
                <a:effectLst/>
                <a:latin typeface="+mn-lt"/>
                <a:ea typeface="+mn-ea"/>
                <a:cs typeface="+mn-cs"/>
              </a:rPr>
              <a:t>Samtidig er det viktig å ta høyde for at personen kan ha det vanskelig i perioder. </a:t>
            </a:r>
          </a:p>
          <a:p>
            <a:pPr marL="171450" indent="-171450">
              <a:buFontTx/>
              <a:buChar char="-"/>
            </a:pPr>
            <a:r>
              <a:rPr lang="nb-NO" sz="1100" kern="1200" dirty="0">
                <a:solidFill>
                  <a:schemeClr val="tx1"/>
                </a:solidFill>
                <a:effectLst/>
                <a:latin typeface="+mn-lt"/>
                <a:ea typeface="+mn-ea"/>
                <a:cs typeface="+mn-cs"/>
              </a:rPr>
              <a:t>For å forstå hverandres perspektiv anbefales det å snakke åpent om situasjonen i en stabil periode. Man kan snakke om gjensidige ønsker, forventninger og behov.  </a:t>
            </a:r>
          </a:p>
          <a:p>
            <a:pPr marL="171450" indent="-171450">
              <a:buFontTx/>
              <a:buChar char="-"/>
            </a:pPr>
            <a:r>
              <a:rPr lang="nb-NO" sz="1100" kern="1200" dirty="0">
                <a:solidFill>
                  <a:schemeClr val="tx1"/>
                </a:solidFill>
                <a:effectLst/>
                <a:latin typeface="+mn-lt"/>
                <a:ea typeface="+mn-ea"/>
                <a:cs typeface="+mn-cs"/>
              </a:rPr>
              <a:t>Kommunikasjon i varselfasen og vedlikeholdsfasen er vesentlig. De fasene betegnes som forebyggende faser, hvor personen selv og nærmeste pårørende har handlingsrom for å avtale/lage planer om hvordan man kan håndtere vanskelige situasjoner, f.eks. depresjon eller mani</a:t>
            </a:r>
            <a:r>
              <a:rPr lang="nb-NO" sz="1100" b="1" kern="1200" dirty="0">
                <a:solidFill>
                  <a:schemeClr val="tx1"/>
                </a:solidFill>
                <a:effectLst/>
                <a:latin typeface="+mn-lt"/>
                <a:ea typeface="+mn-ea"/>
                <a:cs typeface="+mn-cs"/>
              </a:rPr>
              <a:t>.</a:t>
            </a:r>
            <a:r>
              <a:rPr lang="nb-NO" sz="1100" dirty="0">
                <a:latin typeface="+mn-lt"/>
              </a:rPr>
              <a:t> </a:t>
            </a:r>
          </a:p>
          <a:p>
            <a:pPr marL="0" lvl="0" indent="0">
              <a:lnSpc>
                <a:spcPct val="100000"/>
              </a:lnSpc>
              <a:spcBef>
                <a:spcPct val="20000"/>
              </a:spcBef>
              <a:buClr>
                <a:srgbClr val="5599EE"/>
              </a:buClr>
              <a:buFontTx/>
              <a:buNone/>
            </a:pPr>
            <a:endParaRPr lang="nb-NO" sz="1100" dirty="0">
              <a:solidFill>
                <a:prstClr val="black"/>
              </a:solidFill>
              <a:latin typeface="+mn-lt"/>
            </a:endParaRPr>
          </a:p>
          <a:p>
            <a:pPr marL="342900" lvl="0" indent="-342900">
              <a:lnSpc>
                <a:spcPct val="100000"/>
              </a:lnSpc>
              <a:spcBef>
                <a:spcPct val="20000"/>
              </a:spcBef>
              <a:buClr>
                <a:srgbClr val="5599EE"/>
              </a:buClr>
            </a:pPr>
            <a:r>
              <a:rPr lang="nb-NO" sz="1100" u="sng" dirty="0">
                <a:solidFill>
                  <a:prstClr val="black"/>
                </a:solidFill>
                <a:latin typeface="+mn-lt"/>
              </a:rPr>
              <a:t>Ressurser for videre lesing:</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r>
              <a:rPr lang="nb-NO" sz="1100" dirty="0">
                <a:latin typeface="+mn-lt"/>
                <a:hlinkClick r:id="rId3"/>
              </a:rPr>
              <a:t>Mestringsboka NÆR for pårørende i ny utgave - LPP - Landsforeningen for Pårørende innen Psykisk helse</a:t>
            </a:r>
            <a:r>
              <a:rPr lang="nb-NO" sz="1100" dirty="0">
                <a:latin typeface="+mn-lt"/>
              </a:rPr>
              <a:t> s. 12. Boka NÆR må gjerne anbefales til de</a:t>
            </a:r>
            <a:r>
              <a:rPr lang="nb-NO" sz="1100" baseline="0" dirty="0">
                <a:latin typeface="+mn-lt"/>
              </a:rPr>
              <a:t> pårørende. Boka må bestilles og er ikke tilgjengelig på nett.</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r>
              <a:rPr lang="nb-NO" sz="1100" u="none" dirty="0">
                <a:solidFill>
                  <a:prstClr val="black"/>
                </a:solidFill>
                <a:latin typeface="+mn-lt"/>
              </a:rPr>
              <a:t>Manual for gjennomføring av Familiefokusert Behandling ved alvorlig psykisk lidelse: </a:t>
            </a:r>
            <a:r>
              <a:rPr lang="nb-NO" sz="1100" dirty="0">
                <a:latin typeface="+mn-lt"/>
                <a:hlinkClick r:id="rId4"/>
              </a:rPr>
              <a:t>tips-arbeidsbok-2023-del2.pdf (oslo-universitetssykehus.no)</a:t>
            </a:r>
            <a:r>
              <a:rPr lang="nb-NO" sz="1100" dirty="0">
                <a:latin typeface="+mn-lt"/>
              </a:rPr>
              <a:t> s. 79</a:t>
            </a:r>
            <a:endParaRPr lang="nb-NO" sz="1100" baseline="0" dirty="0">
              <a:latin typeface="+mn-l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6DF54-1510-4169-BBE1-14EB2116B6C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55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i="0" kern="1200" dirty="0">
                <a:solidFill>
                  <a:schemeClr val="tx1"/>
                </a:solidFill>
                <a:effectLst/>
                <a:latin typeface="+mn-lt"/>
                <a:ea typeface="+mn-ea"/>
                <a:cs typeface="+mn-cs"/>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0" kern="1200" dirty="0">
                <a:solidFill>
                  <a:schemeClr val="tx1"/>
                </a:solidFill>
                <a:effectLst/>
                <a:latin typeface="+mn-lt"/>
                <a:ea typeface="+mn-ea"/>
                <a:cs typeface="+mn-cs"/>
              </a:rPr>
              <a:t>Det kan være viktig</a:t>
            </a:r>
            <a:r>
              <a:rPr lang="nb-NO" i="0" kern="1200" baseline="0" dirty="0">
                <a:solidFill>
                  <a:schemeClr val="tx1"/>
                </a:solidFill>
                <a:effectLst/>
                <a:latin typeface="+mn-lt"/>
                <a:ea typeface="+mn-ea"/>
                <a:cs typeface="+mn-cs"/>
              </a:rPr>
              <a:t> for pårørende å undersøke om personen er mottagelig for kommunikasjon, og hva som eventuelt stresser personen.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kern="1200" dirty="0">
                <a:solidFill>
                  <a:schemeClr val="tx1"/>
                </a:solidFill>
                <a:effectLst/>
                <a:latin typeface="+mn-lt"/>
                <a:ea typeface="+mn-ea"/>
                <a:cs typeface="+mn-cs"/>
              </a:rPr>
              <a:t>Vi har alle et psykologisk filter som siler inntrykk, impulser, informasjon og kommunikasjon som vi blir utsatt for og tar til oss. </a:t>
            </a:r>
            <a:r>
              <a:rPr lang="nb-NO" i="0" kern="1200" baseline="0" dirty="0">
                <a:solidFill>
                  <a:schemeClr val="tx1"/>
                </a:solidFill>
                <a:effectLst/>
                <a:latin typeface="+mn-lt"/>
                <a:ea typeface="+mn-ea"/>
                <a:cs typeface="+mn-cs"/>
              </a:rPr>
              <a:t>Dette kan være veldig</a:t>
            </a:r>
            <a:r>
              <a:rPr lang="nb-NO" i="0" kern="1200" dirty="0">
                <a:solidFill>
                  <a:schemeClr val="tx1"/>
                </a:solidFill>
                <a:effectLst/>
                <a:latin typeface="+mn-lt"/>
                <a:ea typeface="+mn-ea"/>
                <a:cs typeface="+mn-cs"/>
              </a:rPr>
              <a:t> individuelt.</a:t>
            </a:r>
            <a:r>
              <a:rPr lang="nb-NO"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kern="1200" dirty="0">
                <a:solidFill>
                  <a:schemeClr val="tx1"/>
                </a:solidFill>
                <a:effectLst/>
                <a:latin typeface="+mn-lt"/>
                <a:ea typeface="+mn-ea"/>
                <a:cs typeface="+mn-cs"/>
              </a:rPr>
              <a:t>Vanligvis har vi et filter som gjør at vi kan skille på hvilke inntrykk vi trenger å forholde oss til og hvilke vi kan sile ut. Når vi blir syke, er ikke filteret så tett og alle inntrykk går mer inn på oss. Da kan man oppleve at symptomene blir mer tilstedeværende og til slutt overveldende. I en slik situasjon kan det bli krevende med kommunikasjonen. Både mengden sosial kontakt og varigheten av samtaler må tilpasses personens kapasitet.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kern="1200" dirty="0">
              <a:solidFill>
                <a:schemeClr val="tx1"/>
              </a:solidFill>
              <a:effectLst/>
              <a:latin typeface="+mn-lt"/>
              <a:ea typeface="+mn-ea"/>
              <a:cs typeface="+mn-cs"/>
            </a:endParaRPr>
          </a:p>
          <a:p>
            <a:r>
              <a:rPr lang="nb-NO" u="sng" kern="1200" dirty="0">
                <a:solidFill>
                  <a:schemeClr val="tx1"/>
                </a:solidFill>
                <a:effectLst/>
                <a:latin typeface="+mn-lt"/>
                <a:ea typeface="+mn-ea"/>
                <a:cs typeface="+mn-cs"/>
              </a:rPr>
              <a:t>Ressurs:</a:t>
            </a:r>
          </a:p>
          <a:p>
            <a:pPr marL="171450" indent="-171450">
              <a:buFontTx/>
              <a:buChar char="-"/>
            </a:pPr>
            <a:r>
              <a:rPr lang="nb-NO" kern="1200" dirty="0">
                <a:solidFill>
                  <a:schemeClr val="tx1"/>
                </a:solidFill>
                <a:effectLst/>
                <a:latin typeface="+mn-lt"/>
                <a:ea typeface="+mn-ea"/>
                <a:cs typeface="+mn-cs"/>
              </a:rPr>
              <a:t>Video for bruk i undervisning om sorteringsfilter:</a:t>
            </a:r>
            <a:r>
              <a:rPr lang="nb-NO" u="none" kern="1200" baseline="0" dirty="0">
                <a:solidFill>
                  <a:schemeClr val="tx1"/>
                </a:solidFill>
                <a:effectLst/>
                <a:latin typeface="+mn-lt"/>
                <a:ea typeface="+mn-ea"/>
                <a:cs typeface="+mn-cs"/>
              </a:rPr>
              <a:t> </a:t>
            </a:r>
            <a:r>
              <a:rPr lang="nb-NO" dirty="0">
                <a:hlinkClick r:id="rId3"/>
              </a:rPr>
              <a:t>Sorteringsfilteret – YouTube</a:t>
            </a:r>
          </a:p>
          <a:p>
            <a:pPr marL="0" indent="0">
              <a:buFontTx/>
              <a:buNone/>
            </a:pPr>
            <a:endParaRPr lang="nb-NO" dirty="0">
              <a:hlinkClick r:id="rId3"/>
            </a:endParaRPr>
          </a:p>
          <a:p>
            <a:endParaRPr lang="nb-NO" u="sng" dirty="0">
              <a:hlinkClick r:id="rId3"/>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9617B-0E44-4381-B111-71228812115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671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lvl="0" indent="0">
              <a:lnSpc>
                <a:spcPct val="100000"/>
              </a:lnSpc>
              <a:spcBef>
                <a:spcPct val="20000"/>
              </a:spcBef>
              <a:buClr>
                <a:srgbClr val="5599EE"/>
              </a:buClr>
              <a:buFontTx/>
              <a:buNone/>
            </a:pPr>
            <a:r>
              <a:rPr lang="nb-NO" sz="1100" b="1" dirty="0">
                <a:solidFill>
                  <a:prstClr val="black"/>
                </a:solidFill>
                <a:latin typeface="+mn-lt"/>
              </a:rPr>
              <a:t>Tekst:</a:t>
            </a:r>
          </a:p>
          <a:p>
            <a:pPr marL="0" lvl="0" indent="0">
              <a:lnSpc>
                <a:spcPct val="100000"/>
              </a:lnSpc>
              <a:spcBef>
                <a:spcPct val="20000"/>
              </a:spcBef>
              <a:buClr>
                <a:srgbClr val="5599EE"/>
              </a:buClr>
              <a:buFontTx/>
              <a:buNone/>
            </a:pPr>
            <a:r>
              <a:rPr lang="nb-NO" sz="1100" b="0" dirty="0">
                <a:solidFill>
                  <a:prstClr val="black"/>
                </a:solidFill>
                <a:latin typeface="+mn-lt"/>
              </a:rPr>
              <a:t>I perioder hvor personen strever med symptomer og lett blir overveldet, slik  forrige bilde illustrerte, er det ekstra viktig å være bevisst på å kommunisere tydelig. Dette for at personen ikke skal bli enda mer overveldet og stresset, samtidig som du viser at du gjerne vil forstå og gi støtte. I det følgende gjennomgås noen tips til tydelig kommunikasjon.</a:t>
            </a:r>
          </a:p>
          <a:p>
            <a:pPr marL="0" lvl="0" indent="0">
              <a:lnSpc>
                <a:spcPct val="100000"/>
              </a:lnSpc>
              <a:spcBef>
                <a:spcPct val="20000"/>
              </a:spcBef>
              <a:buClr>
                <a:srgbClr val="5599EE"/>
              </a:buClr>
              <a:buFontTx/>
              <a:buNone/>
            </a:pPr>
            <a:endParaRPr lang="nb-NO" sz="1100" b="0" dirty="0">
              <a:solidFill>
                <a:prstClr val="black"/>
              </a:solidFill>
              <a:latin typeface="+mn-lt"/>
            </a:endParaRPr>
          </a:p>
          <a:p>
            <a:pPr marL="342900" lvl="0" indent="-342900">
              <a:lnSpc>
                <a:spcPct val="100000"/>
              </a:lnSpc>
              <a:spcBef>
                <a:spcPct val="20000"/>
              </a:spcBef>
              <a:buFont typeface="Arial" panose="020B0604020202020204" pitchFamily="34" charset="0"/>
              <a:buChar char="•"/>
            </a:pPr>
            <a:r>
              <a:rPr lang="nb-NO" sz="1100" dirty="0">
                <a:solidFill>
                  <a:prstClr val="black"/>
                </a:solidFill>
                <a:latin typeface="+mn-lt"/>
              </a:rPr>
              <a:t>Vær konkret, beskriv det du har sett og hørt</a:t>
            </a:r>
          </a:p>
          <a:p>
            <a:pPr marL="628650" lvl="1" indent="-171450">
              <a:lnSpc>
                <a:spcPct val="100000"/>
              </a:lnSpc>
              <a:spcBef>
                <a:spcPct val="20000"/>
              </a:spcBef>
              <a:buFontTx/>
              <a:buChar char="-"/>
            </a:pPr>
            <a:r>
              <a:rPr lang="nb-NO" sz="1100" dirty="0">
                <a:solidFill>
                  <a:prstClr val="black"/>
                </a:solidFill>
                <a:latin typeface="+mn-lt"/>
              </a:rPr>
              <a:t>Når pårørende snakker med personen er det avgjørende</a:t>
            </a:r>
            <a:r>
              <a:rPr lang="nb-NO" sz="1100" baseline="0" dirty="0">
                <a:solidFill>
                  <a:prstClr val="black"/>
                </a:solidFill>
                <a:latin typeface="+mn-lt"/>
              </a:rPr>
              <a:t> at personen vet om hvilken situasjon pårørende snakker om. </a:t>
            </a:r>
            <a:endParaRPr lang="nb-NO" sz="1100" dirty="0">
              <a:solidFill>
                <a:prstClr val="black"/>
              </a:solidFill>
              <a:latin typeface="+mn-lt"/>
            </a:endParaRPr>
          </a:p>
          <a:p>
            <a:pPr marL="342900" lvl="0" indent="-342900">
              <a:lnSpc>
                <a:spcPct val="100000"/>
              </a:lnSpc>
              <a:spcBef>
                <a:spcPct val="20000"/>
              </a:spcBef>
              <a:buFont typeface="Arial" panose="020B0604020202020204" pitchFamily="34" charset="0"/>
              <a:buChar char="•"/>
            </a:pPr>
            <a:r>
              <a:rPr lang="nb-NO" sz="1100" dirty="0">
                <a:solidFill>
                  <a:prstClr val="black"/>
                </a:solidFill>
                <a:latin typeface="+mn-lt"/>
              </a:rPr>
              <a:t>Still korte spørsmål</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Det er viktig å være konkret og å ha en beskrivende og kort form. Dette gjør at personen forstår lettere. </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I varselfasen når det kan bli mye for personen å forholde seg til både i forhold til den indre men også den ytre verden, er det avgjørende å ha en tydelig kommunikasjon.</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Å stille korte spørsmål gjør at personen ikke trenger å bruke mye energi med å prøve å forstå hva du lurer på. Det blir lettere for personen å forholde seg til omgivelsene. Dette er også viktig når personen har en alvorlig depresjon eller mani med psykose. Da kan mange spørsmål forverre tilstanden, ved at personen for eksempel kan bli mer paranoid. Det er avgjørende å ikke kreve mer enn det man absolutt trenger å vite.</a:t>
            </a:r>
            <a:endParaRPr lang="nb-NO" sz="1100" dirty="0">
              <a:solidFill>
                <a:prstClr val="black"/>
              </a:solidFill>
              <a:latin typeface="+mn-lt"/>
            </a:endParaRPr>
          </a:p>
          <a:p>
            <a:pPr marL="342900" marR="0" lvl="0" indent="-342900" algn="l" defTabSz="914400" rtl="0" eaLnBrk="1" fontAlgn="auto" latinLnBrk="0" hangingPunct="1">
              <a:lnSpc>
                <a:spcPct val="100000"/>
              </a:lnSpc>
              <a:spcBef>
                <a:spcPct val="20000"/>
              </a:spcBef>
              <a:spcAft>
                <a:spcPts val="0"/>
              </a:spcAft>
              <a:buSzTx/>
              <a:buFont typeface="Arial" panose="020B0604020202020204" pitchFamily="34" charset="0"/>
              <a:buChar char="•"/>
              <a:tabLst/>
              <a:defRPr/>
            </a:pPr>
            <a:r>
              <a:rPr lang="nb-NO" sz="1100" dirty="0">
                <a:solidFill>
                  <a:prstClr val="black"/>
                </a:solidFill>
                <a:latin typeface="+mn-lt"/>
              </a:rPr>
              <a:t>Spør og undre deg: unngå å gjette hva den andre tenker</a:t>
            </a:r>
          </a:p>
          <a:p>
            <a:pPr marL="342900" marR="0" lvl="0" indent="-342900" algn="l" defTabSz="914400" rtl="0" eaLnBrk="1" fontAlgn="auto" latinLnBrk="0" hangingPunct="1">
              <a:lnSpc>
                <a:spcPct val="100000"/>
              </a:lnSpc>
              <a:spcBef>
                <a:spcPct val="20000"/>
              </a:spcBef>
              <a:spcAft>
                <a:spcPts val="0"/>
              </a:spcAft>
              <a:buSzTx/>
              <a:buFont typeface="Arial" panose="020B0604020202020204" pitchFamily="34" charset="0"/>
              <a:buChar char="•"/>
              <a:tabLst/>
              <a:defRPr/>
            </a:pPr>
            <a:r>
              <a:rPr lang="nb-NO" sz="1100" dirty="0">
                <a:solidFill>
                  <a:prstClr val="black"/>
                </a:solidFill>
                <a:latin typeface="+mn-lt"/>
              </a:rPr>
              <a:t>Gi tydelig oppmuntring</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Å ha noen rundt seg som oppmuntrer en på veien, er trygghetsskapende for personen. </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Når det er vanskelig for personen å se det positive rundt seg, er det viktig at man som pårørende kan omformulere det negative, f. eks. «Jeg får ikke til noe og jeg føler meg så dum». Da kan man for eksempel svare at « Jeg ser at du prøver hardt for å få dette gjort. Det setter jeg stor pris på. Jeg skjønner også at du er i dårlig form og at mye oppleves vanskelig. Er det noe jeg kan hjelpe deg med?».</a:t>
            </a:r>
            <a:endParaRPr lang="nb-NO" sz="1100" dirty="0">
              <a:solidFill>
                <a:prstClr val="black"/>
              </a:solidFill>
              <a:latin typeface="+mn-lt"/>
            </a:endParaRPr>
          </a:p>
          <a:p>
            <a:pPr marL="342900" lvl="0" indent="-342900">
              <a:lnSpc>
                <a:spcPct val="100000"/>
              </a:lnSpc>
              <a:spcBef>
                <a:spcPct val="20000"/>
              </a:spcBef>
              <a:buFont typeface="Arial" panose="020B0604020202020204" pitchFamily="34" charset="0"/>
              <a:buChar char="•"/>
            </a:pPr>
            <a:r>
              <a:rPr lang="nb-NO" sz="1100" dirty="0">
                <a:solidFill>
                  <a:prstClr val="black"/>
                </a:solidFill>
                <a:latin typeface="+mn-lt"/>
              </a:rPr>
              <a:t>Anerkjenn at den andre har sin opplevelse, selv om den avviker fra din</a:t>
            </a:r>
          </a:p>
          <a:p>
            <a:pPr marL="342900" lvl="0" indent="-342900">
              <a:lnSpc>
                <a:spcPct val="100000"/>
              </a:lnSpc>
              <a:spcBef>
                <a:spcPct val="20000"/>
              </a:spcBef>
              <a:buFont typeface="Arial" panose="020B0604020202020204" pitchFamily="34" charset="0"/>
              <a:buChar char="•"/>
            </a:pPr>
            <a:r>
              <a:rPr lang="nb-NO" sz="1100" dirty="0">
                <a:solidFill>
                  <a:prstClr val="black"/>
                </a:solidFill>
                <a:latin typeface="+mn-lt"/>
              </a:rPr>
              <a:t>Formidle et ønske om å forstå</a:t>
            </a:r>
          </a:p>
          <a:p>
            <a:pPr marL="342900" lvl="0" indent="-342900">
              <a:lnSpc>
                <a:spcPct val="100000"/>
              </a:lnSpc>
              <a:spcBef>
                <a:spcPct val="20000"/>
              </a:spcBef>
              <a:buClr>
                <a:srgbClr val="5599EE"/>
              </a:buClr>
            </a:pPr>
            <a:endParaRPr lang="nb-NO" sz="1100" baseline="0" dirty="0">
              <a:solidFill>
                <a:prstClr val="black"/>
              </a:solidFill>
              <a:latin typeface="+mn-lt"/>
            </a:endParaRPr>
          </a:p>
          <a:p>
            <a:pPr marL="0" marR="0" lvl="0" indent="0" algn="l" defTabSz="914400" rtl="0" eaLnBrk="1" fontAlgn="auto" latinLnBrk="0" hangingPunct="1">
              <a:lnSpc>
                <a:spcPct val="100000"/>
              </a:lnSpc>
              <a:spcBef>
                <a:spcPct val="20000"/>
              </a:spcBef>
              <a:spcAft>
                <a:spcPts val="0"/>
              </a:spcAft>
              <a:buClr>
                <a:srgbClr val="5599EE"/>
              </a:buClr>
              <a:buSzTx/>
              <a:buFont typeface="Arial" panose="020B0604020202020204" pitchFamily="34" charset="0"/>
              <a:buNone/>
              <a:tabLst/>
              <a:defRPr/>
            </a:pPr>
            <a:r>
              <a:rPr lang="nb-NO" sz="1100" u="sng" baseline="0" dirty="0">
                <a:solidFill>
                  <a:prstClr val="black"/>
                </a:solidFill>
                <a:latin typeface="+mn-lt"/>
              </a:rPr>
              <a:t>Kilde: </a:t>
            </a:r>
          </a:p>
          <a:p>
            <a:pPr marL="0" marR="0" lvl="0" indent="0" algn="l" defTabSz="914400" rtl="0" eaLnBrk="1" fontAlgn="auto" latinLnBrk="0" hangingPunct="1">
              <a:lnSpc>
                <a:spcPct val="100000"/>
              </a:lnSpc>
              <a:spcBef>
                <a:spcPct val="20000"/>
              </a:spcBef>
              <a:spcAft>
                <a:spcPts val="0"/>
              </a:spcAft>
              <a:buClr>
                <a:srgbClr val="5599EE"/>
              </a:buClr>
              <a:buSzTx/>
              <a:buFont typeface="Arial" panose="020B0604020202020204" pitchFamily="34" charset="0"/>
              <a:buNone/>
              <a:tabLst/>
              <a:defRPr/>
            </a:pPr>
            <a:r>
              <a:rPr lang="nb-NO" sz="1100" dirty="0">
                <a:latin typeface="+mn-lt"/>
                <a:hlinkClick r:id="rId3"/>
              </a:rPr>
              <a:t>Mestringsboka NÆR for pårørende i ny utgave - LPP - Landsforeningen for Pårørende innen Psykisk helse</a:t>
            </a:r>
            <a:r>
              <a:rPr lang="nb-NO" sz="1100" dirty="0">
                <a:latin typeface="+mn-lt"/>
              </a:rPr>
              <a:t> s. 12. </a:t>
            </a:r>
          </a:p>
          <a:p>
            <a:pPr marL="0" marR="0" lvl="0" indent="0" algn="l" defTabSz="914400" rtl="0" eaLnBrk="1" fontAlgn="auto" latinLnBrk="0" hangingPunct="1">
              <a:lnSpc>
                <a:spcPct val="100000"/>
              </a:lnSpc>
              <a:spcBef>
                <a:spcPct val="20000"/>
              </a:spcBef>
              <a:spcAft>
                <a:spcPts val="0"/>
              </a:spcAft>
              <a:buClr>
                <a:srgbClr val="5599EE"/>
              </a:buClr>
              <a:buSzTx/>
              <a:buFont typeface="Arial" panose="020B0604020202020204" pitchFamily="34" charset="0"/>
              <a:buNone/>
              <a:tabLst/>
              <a:defRPr/>
            </a:pPr>
            <a:r>
              <a:rPr lang="nb-NO" sz="1100" baseline="0" dirty="0">
                <a:latin typeface="+mn-lt"/>
              </a:rPr>
              <a:t>Boka må bestilles og er ikke tilgjengelig på nett.</a:t>
            </a:r>
            <a:endParaRPr lang="nb-NO" sz="1100" dirty="0">
              <a:latin typeface="+mn-lt"/>
            </a:endParaRPr>
          </a:p>
          <a:p>
            <a:pPr marL="342900" lvl="0" indent="-342900">
              <a:lnSpc>
                <a:spcPct val="100000"/>
              </a:lnSpc>
              <a:spcBef>
                <a:spcPct val="20000"/>
              </a:spcBef>
              <a:buClr>
                <a:srgbClr val="5599EE"/>
              </a:buClr>
            </a:pPr>
            <a:endParaRPr lang="nb-NO" sz="1100" dirty="0">
              <a:solidFill>
                <a:prstClr val="black"/>
              </a:solidFill>
              <a:latin typeface="+mn-lt"/>
            </a:endParaRPr>
          </a:p>
          <a:p>
            <a:pPr marL="342900" marR="0" lvl="0" indent="-342900" algn="l" defTabSz="914400" rtl="0" eaLnBrk="1" fontAlgn="auto" latinLnBrk="0" hangingPunct="1">
              <a:lnSpc>
                <a:spcPct val="100000"/>
              </a:lnSpc>
              <a:spcBef>
                <a:spcPct val="20000"/>
              </a:spcBef>
              <a:spcAft>
                <a:spcPts val="0"/>
              </a:spcAft>
              <a:buClr>
                <a:srgbClr val="5599EE"/>
              </a:buClr>
              <a:buSzTx/>
              <a:buFontTx/>
              <a:buNone/>
              <a:tabLst/>
              <a:defRPr/>
            </a:pPr>
            <a:r>
              <a:rPr lang="nb-NO" sz="1100" u="sng" dirty="0">
                <a:solidFill>
                  <a:prstClr val="black"/>
                </a:solidFill>
                <a:latin typeface="+mn-lt"/>
              </a:rPr>
              <a:t>Ressurs for videre lesing:</a:t>
            </a:r>
          </a:p>
          <a:p>
            <a:pPr marL="342900" marR="0" lvl="0" indent="-342900" algn="l" defTabSz="914400" rtl="0" eaLnBrk="1" fontAlgn="auto" latinLnBrk="0" hangingPunct="1">
              <a:lnSpc>
                <a:spcPct val="100000"/>
              </a:lnSpc>
              <a:spcBef>
                <a:spcPct val="20000"/>
              </a:spcBef>
              <a:spcAft>
                <a:spcPts val="0"/>
              </a:spcAft>
              <a:buClr>
                <a:srgbClr val="5599EE"/>
              </a:buClr>
              <a:buSzTx/>
              <a:buFontTx/>
              <a:buChar char="-"/>
              <a:tabLst/>
              <a:defRPr/>
            </a:pPr>
            <a:r>
              <a:rPr lang="nb-NO" sz="1100" u="none" dirty="0">
                <a:solidFill>
                  <a:prstClr val="black"/>
                </a:solidFill>
                <a:latin typeface="+mn-lt"/>
              </a:rPr>
              <a:t>Manual for gjennomføring av Familiefokusert Behandling ved alvorlig psykisk lidelse: </a:t>
            </a:r>
            <a:r>
              <a:rPr lang="nb-NO" sz="1100" dirty="0">
                <a:latin typeface="+mn-lt"/>
                <a:hlinkClick r:id="rId4"/>
              </a:rPr>
              <a:t>tips-arbeidsbok-2023-del2.pdf (oslo-universitetssykehus.no)</a:t>
            </a:r>
            <a:r>
              <a:rPr lang="nb-NO" sz="1100" dirty="0">
                <a:latin typeface="+mn-lt"/>
              </a:rPr>
              <a:t> Se kapittel III. side 66 om «Kommunikasjonstrening», og deretter kommunikasjonsferdighetene «Uttrykke positive følelser» og «Aktiv lytting».</a:t>
            </a:r>
          </a:p>
          <a:p>
            <a:pPr marL="0" marR="0" lvl="0" indent="0" algn="l" defTabSz="914400" rtl="0" eaLnBrk="1" fontAlgn="auto" latinLnBrk="0" hangingPunct="1">
              <a:lnSpc>
                <a:spcPct val="100000"/>
              </a:lnSpc>
              <a:spcBef>
                <a:spcPct val="20000"/>
              </a:spcBef>
              <a:spcAft>
                <a:spcPts val="0"/>
              </a:spcAft>
              <a:buClr>
                <a:srgbClr val="5599EE"/>
              </a:buClr>
              <a:buSzTx/>
              <a:buFontTx/>
              <a:buNone/>
              <a:tabLst/>
              <a:defRPr/>
            </a:pPr>
            <a:endParaRPr lang="nb-NO" sz="1100" dirty="0">
              <a:latin typeface="+mn-lt"/>
            </a:endParaRPr>
          </a:p>
          <a:p>
            <a:pPr marL="342900" marR="0" lvl="0" indent="-342900" algn="l" defTabSz="914400" rtl="0" eaLnBrk="1" fontAlgn="auto" latinLnBrk="0" hangingPunct="1">
              <a:lnSpc>
                <a:spcPct val="100000"/>
              </a:lnSpc>
              <a:spcBef>
                <a:spcPct val="20000"/>
              </a:spcBef>
              <a:spcAft>
                <a:spcPts val="0"/>
              </a:spcAft>
              <a:buClr>
                <a:srgbClr val="5599EE"/>
              </a:buClr>
              <a:buSzTx/>
              <a:buFontTx/>
              <a:buNone/>
              <a:tabLst/>
              <a:defRPr/>
            </a:pPr>
            <a:endParaRPr lang="nb-NO" sz="1100" dirty="0">
              <a:latin typeface="+mn-lt"/>
            </a:endParaRPr>
          </a:p>
          <a:p>
            <a:pPr marL="342900" lvl="0" indent="-342900">
              <a:lnSpc>
                <a:spcPct val="100000"/>
              </a:lnSpc>
              <a:spcBef>
                <a:spcPct val="20000"/>
              </a:spcBef>
              <a:buClr>
                <a:srgbClr val="5599EE"/>
              </a:buClr>
            </a:pPr>
            <a:endParaRPr lang="nb-NO" sz="1100" dirty="0">
              <a:solidFill>
                <a:prstClr val="black"/>
              </a:solidFill>
              <a:latin typeface="+mn-lt"/>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9617B-0E44-4381-B111-71228812115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1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lvl="0" indent="0">
              <a:lnSpc>
                <a:spcPct val="100000"/>
              </a:lnSpc>
              <a:spcBef>
                <a:spcPct val="20000"/>
              </a:spcBef>
              <a:buClr>
                <a:srgbClr val="5599EE"/>
              </a:buClr>
              <a:buFontTx/>
              <a:buNone/>
            </a:pPr>
            <a:r>
              <a:rPr lang="nb-NO" sz="1100" b="1" dirty="0">
                <a:solidFill>
                  <a:prstClr val="black"/>
                </a:solidFill>
                <a:latin typeface="+mn-lt"/>
              </a:rPr>
              <a:t>Tekst:</a:t>
            </a:r>
          </a:p>
          <a:p>
            <a:r>
              <a:rPr lang="nb-NO" sz="1100" b="0" i="0" dirty="0">
                <a:solidFill>
                  <a:srgbClr val="131313"/>
                </a:solidFill>
                <a:effectLst/>
                <a:latin typeface="+mn-lt"/>
              </a:rPr>
              <a:t>I krevende livssituasjoner kan det som sagt være vanskelig for oss å snakke godt sammen, særlig dersom vi er uenige, er preget av stress eller har sterke og vonde følelser. Vi kan oppleve at vi snakker forbi hverandre eller at vi misforstår hverandre. Budskapet vi ønsker å få frem kan fremstå på en utydelig måte eller følelsene kan bli uttrykt så sterkt at innholdet i det vi vil si blir borte. Nå skal vi se en film på </a:t>
            </a:r>
            <a:r>
              <a:rPr lang="nb-NO" sz="1100" b="0" i="0" dirty="0" err="1">
                <a:solidFill>
                  <a:srgbClr val="131313"/>
                </a:solidFill>
                <a:effectLst/>
                <a:latin typeface="+mn-lt"/>
              </a:rPr>
              <a:t>ca</a:t>
            </a:r>
            <a:r>
              <a:rPr lang="nb-NO" sz="1100" b="0" i="0" dirty="0">
                <a:solidFill>
                  <a:srgbClr val="131313"/>
                </a:solidFill>
                <a:effectLst/>
                <a:latin typeface="+mn-lt"/>
              </a:rPr>
              <a:t> 4 minutter som er utarbeidet av Pårørendesenteret, og som gir noen tips til hvordan man kan få til å snakke godt sammen.</a:t>
            </a:r>
          </a:p>
          <a:p>
            <a:endParaRPr lang="nb-NO" sz="1100" b="0" i="0" dirty="0">
              <a:solidFill>
                <a:srgbClr val="131313"/>
              </a:solidFill>
              <a:effectLst/>
              <a:latin typeface="+mn-lt"/>
            </a:endParaRPr>
          </a:p>
          <a:p>
            <a:r>
              <a:rPr lang="nb-NO" sz="1100" i="0" dirty="0">
                <a:latin typeface="+mn-lt"/>
              </a:rPr>
              <a:t>FILM: </a:t>
            </a:r>
          </a:p>
          <a:p>
            <a:r>
              <a:rPr lang="nb-NO" sz="1100" i="1" dirty="0">
                <a:latin typeface="+mn-lt"/>
              </a:rPr>
              <a:t>Varighet: 04.17 min</a:t>
            </a:r>
          </a:p>
          <a:p>
            <a:endParaRPr lang="nb-NO" sz="1200" dirty="0">
              <a:latin typeface="+mn-lt"/>
            </a:endParaRPr>
          </a:p>
        </p:txBody>
      </p:sp>
      <p:sp>
        <p:nvSpPr>
          <p:cNvPr id="4" name="Plassholder for lysbildenummer 3"/>
          <p:cNvSpPr>
            <a:spLocks noGrp="1"/>
          </p:cNvSpPr>
          <p:nvPr>
            <p:ph type="sldNum" sz="quarter" idx="5"/>
          </p:nvPr>
        </p:nvSpPr>
        <p:spPr/>
        <p:txBody>
          <a:bodyPr/>
          <a:lstStyle/>
          <a:p>
            <a:fld id="{4C7CF169-FE1F-437A-B97B-C7CBAFA0B0AA}" type="slidenum">
              <a:rPr lang="nb-NO" smtClean="0"/>
              <a:t>17</a:t>
            </a:fld>
            <a:endParaRPr lang="nb-NO"/>
          </a:p>
        </p:txBody>
      </p:sp>
    </p:spTree>
    <p:extLst>
      <p:ext uri="{BB962C8B-B14F-4D97-AF65-F5344CB8AC3E}">
        <p14:creationId xmlns:p14="http://schemas.microsoft.com/office/powerpoint/2010/main" val="10287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i="0" dirty="0"/>
              <a:t>SUMMEGRUPPE:</a:t>
            </a:r>
          </a:p>
          <a:p>
            <a:r>
              <a:rPr lang="nb-NO" sz="1100" i="1" dirty="0"/>
              <a:t>15 min.</a:t>
            </a:r>
            <a:r>
              <a:rPr lang="nb-NO" sz="1100" i="1" baseline="0" dirty="0"/>
              <a:t> </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Hvilke symptomer eller atferd er vanskelig for deg å håndtere i samspill og kommunikasjon med den som har bipolar lidelse?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Hva har fungert bra i slike situasjoner?</a:t>
            </a:r>
          </a:p>
          <a:p>
            <a:endParaRPr lang="nb-NO" sz="1200" i="1"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18</a:t>
            </a:fld>
            <a:endParaRPr lang="nb-NO"/>
          </a:p>
        </p:txBody>
      </p:sp>
    </p:spTree>
    <p:extLst>
      <p:ext uri="{BB962C8B-B14F-4D97-AF65-F5344CB8AC3E}">
        <p14:creationId xmlns:p14="http://schemas.microsoft.com/office/powerpoint/2010/main" val="267225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i="0" dirty="0"/>
              <a:t>Tekst:</a:t>
            </a:r>
          </a:p>
          <a:p>
            <a:r>
              <a:rPr lang="nb-NO" sz="1100" i="0" dirty="0"/>
              <a:t>Det finnes mye god kunnskap både om bipolar lidelse og om det å være pårørende på nett. Alt materialet som presenteres både for deltagerne og dere ligger på en egen nettside under Vestre Viken helseforetak. Der finner dere presentasjonene fra de to </a:t>
            </a:r>
            <a:r>
              <a:rPr lang="nb-NO" sz="1100" i="0" dirty="0" err="1"/>
              <a:t>kursgangene</a:t>
            </a:r>
            <a:r>
              <a:rPr lang="nb-NO" sz="1100" i="0" dirty="0"/>
              <a:t>. Om dere følger denne QR-koden kommer dere inn på en side med lenker til nettsider, filmer og podkaster. Materialet som er spesielt aktuelt for dere som er pårørende, og også barn og unge som pårørende, er samlet under en egen overskrift.</a:t>
            </a:r>
          </a:p>
        </p:txBody>
      </p:sp>
      <p:sp>
        <p:nvSpPr>
          <p:cNvPr id="4" name="Plassholder for lysbildenummer 3"/>
          <p:cNvSpPr>
            <a:spLocks noGrp="1"/>
          </p:cNvSpPr>
          <p:nvPr>
            <p:ph type="sldNum" sz="quarter" idx="5"/>
          </p:nvPr>
        </p:nvSpPr>
        <p:spPr/>
        <p:txBody>
          <a:bodyPr/>
          <a:lstStyle/>
          <a:p>
            <a:fld id="{4C7CF169-FE1F-437A-B97B-C7CBAFA0B0AA}" type="slidenum">
              <a:rPr lang="nb-NO" smtClean="0"/>
              <a:t>19</a:t>
            </a:fld>
            <a:endParaRPr lang="nb-NO"/>
          </a:p>
        </p:txBody>
      </p:sp>
    </p:spTree>
    <p:extLst>
      <p:ext uri="{BB962C8B-B14F-4D97-AF65-F5344CB8AC3E}">
        <p14:creationId xmlns:p14="http://schemas.microsoft.com/office/powerpoint/2010/main" val="243635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Tekst:</a:t>
            </a:r>
            <a:endParaRPr lang="nb-NO" sz="110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Sist snakket vi om p</a:t>
            </a:r>
            <a:r>
              <a:rPr lang="nb-NO" sz="1100" i="0" dirty="0"/>
              <a:t>årørendes rolle, hvem som regnes som pårørende, pårørendes rettigheter og bipolar lidelse og behandling.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I dag skal vi snakke om: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Pårørendes betydning og situasjon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Om barn og ungdom som pårørende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Om hvordan du som pårørende kan gi hjelp og støtte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Og om kommunikasjon i familien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Mot slutten av dagen skal vi høre fra erfaringsformidler, som selv har bipolar lidelse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Det vil også denne gangen bli anledning til å dele erfaringer med hverandre.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a:t>
            </a:fld>
            <a:endParaRPr lang="nb-NO"/>
          </a:p>
        </p:txBody>
      </p:sp>
    </p:spTree>
    <p:extLst>
      <p:ext uri="{BB962C8B-B14F-4D97-AF65-F5344CB8AC3E}">
        <p14:creationId xmlns:p14="http://schemas.microsoft.com/office/powerpoint/2010/main" val="41505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Nå skal vi få høre noen erfaringer om hvordan det er å ha en bipolar lidelse, og også om betydningen av pårørende. </a:t>
            </a:r>
          </a:p>
          <a:p>
            <a:pPr marL="0" indent="0">
              <a:buFontTx/>
              <a:buNone/>
            </a:pPr>
            <a:endParaRPr lang="nb-NO" sz="1100" i="1" baseline="0" dirty="0"/>
          </a:p>
          <a:p>
            <a:r>
              <a:rPr lang="nb-NO" sz="1100" i="1" baseline="0" dirty="0"/>
              <a:t>Ev. </a:t>
            </a:r>
            <a:r>
              <a:rPr lang="nb-NO" sz="1100" i="1" dirty="0"/>
              <a:t>innslaget fra Bipolardagen 2024 i regi av Bipolarforeningen: «Mor og datter, eller sykepleier og pasient» med Trine Tuvnes som har en bipolar lidelse og hennes mor Hanne. Se fra tiden 47:32 til 1:05:19 </a:t>
            </a:r>
            <a:r>
              <a:rPr lang="nb-NO" sz="1100" i="1" dirty="0">
                <a:hlinkClick r:id="rId3"/>
              </a:rPr>
              <a:t>Se opptaket av Bipolardagen 2024 her – Bipolarforeningen</a:t>
            </a:r>
            <a:endParaRPr lang="nb-NO" sz="1100" i="1"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20</a:t>
            </a:fld>
            <a:endParaRPr lang="nb-NO"/>
          </a:p>
        </p:txBody>
      </p:sp>
    </p:spTree>
    <p:extLst>
      <p:ext uri="{BB962C8B-B14F-4D97-AF65-F5344CB8AC3E}">
        <p14:creationId xmlns:p14="http://schemas.microsoft.com/office/powerpoint/2010/main" val="51904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3225" cy="3084512"/>
          </a:xfrm>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21</a:t>
            </a:fld>
            <a:endParaRPr lang="nb-NO"/>
          </a:p>
        </p:txBody>
      </p:sp>
    </p:spTree>
    <p:extLst>
      <p:ext uri="{BB962C8B-B14F-4D97-AF65-F5344CB8AC3E}">
        <p14:creationId xmlns:p14="http://schemas.microsoft.com/office/powerpoint/2010/main" val="288467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Pårørende kan gi unik og langvarig sosial støtte til personer med bipolar lidelse.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De kan også fungere som en ressurs i rehabilitering og bedring etter en affektiv episode. Forskning viser at å involvere familien i et strukturert familiesamarbeid over tid, kalt </a:t>
            </a:r>
            <a:r>
              <a:rPr lang="nb-NO" sz="1100" dirty="0" err="1"/>
              <a:t>psykoedukativt</a:t>
            </a:r>
            <a:r>
              <a:rPr lang="nb-NO" sz="1100" dirty="0"/>
              <a:t> familiesamarbeid, kan gi færre tilbakefall, kortere og mildere sykdomsepisoder og færre sykehusinnleggelser for personer med en bipolar lidelse.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Samtidig kan det å være nær en person med bipolar lidelse over tid være en stor belastning for de pårørende. Det kan føre til depresjon, stress og utbrenthet. Derfor kan det være avgjørende at helsetjenesten involverer familien i behandlingen for å bidra til best mulig helse og livskvalitet, både for personen selv og for de pårørende.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Samarbeid med familien er derfor anbefalt som en del av behandlingen i Helsedirektoratets nasjonale retningslinje for utredning og behandling av bipolare lidelser.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I tillegg gir Pårørendeveilederen, som også er utgitt av Helsedirektoratet, anbefalinger om at helsetjenesten skal gi pårørende ved langvarige psykiske og somatiske sykdommer, og også barn, informasjon og veiledning. Det grunnleggende pårørendesamarbeidet som består av informasjon og veiledning, har til hensikt å gi kunnskap om sykdommen, støtte og hjelp til å håndtere den aktuelle situasjonen og ta vare på seg selv.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Det strukturerte familiesamarbeidet, kalt </a:t>
            </a:r>
            <a:r>
              <a:rPr lang="nb-NO" sz="1100" dirty="0" err="1"/>
              <a:t>psykoedukativt</a:t>
            </a:r>
            <a:r>
              <a:rPr lang="nb-NO" sz="1100" dirty="0"/>
              <a:t> familiesamarbeid, har til hensikt å fremme bedring for personen selv og redusere belastning hos de pårørende. Familiesamarbeidet består av samtaler der både den det gjelder og familien møtes sammen med behandler over en periode på 4 til 12 måneder avhengig av familiens behov. Innholdet i tilbudet omfatter å få kunnskap om bipolar lidelse, forståelse for hverandres situasjon, bedre kommunikasjon, hjelp til å håndtere kriser, og å gjennomføre problemløsning av utfordringer i hverdagen. </a:t>
            </a:r>
            <a:r>
              <a:rPr lang="nb-NO" sz="1100" u="sng" dirty="0"/>
              <a:t>Mer informasjon om dette behandlingstilbudet finner dere ved å gå inn på </a:t>
            </a:r>
            <a:r>
              <a:rPr lang="nb-NO" sz="1100" u="sng" dirty="0" err="1"/>
              <a:t>HelseNorge’s</a:t>
            </a:r>
            <a:r>
              <a:rPr lang="nb-NO" sz="1100" u="sng" dirty="0"/>
              <a:t> nettside, se QR koden.</a:t>
            </a:r>
          </a:p>
          <a:p>
            <a:endParaRPr lang="nb-NO" sz="1100" dirty="0"/>
          </a:p>
          <a:p>
            <a:r>
              <a:rPr lang="nb-NO" sz="1100" dirty="0"/>
              <a:t>Til tross for anbefalingene vet vi at å involvere pårørende i behandlingen ofte ikke gjøres rutinemessig i sykehus og i kommuner. Ofte må familien selv spille en aktiv rolle for å få informasjon og for å bli involvert i behandling og oppfølging. Vi vet også at personen selv kan oppleve det som utfordrende å involvere familien i behandlingen. Det er derfor viktig at helsepersonell gir god informasjon om betydningen av å involvere familien og om muligheten for å ta hensyn til personens ønsker og forutsetninger for et slikt samarbeid. </a:t>
            </a:r>
          </a:p>
          <a:p>
            <a:endParaRPr lang="nb-NO" sz="1100" dirty="0"/>
          </a:p>
          <a:p>
            <a:r>
              <a:rPr lang="nb-NO" sz="1100" dirty="0"/>
              <a:t>Vi ønsker at dere gjennom dette kurset får grunnleggende informasjon om bipolare lidelser og også informasjon som kan være til hjelp for dere i pårørenderollen. Dette kan gi dere kunnskap som kan være til hjelp her og nå, og også i samarbeid med helsetjenesten videre fremover.</a:t>
            </a:r>
          </a:p>
          <a:p>
            <a:endParaRPr lang="nb-NO" sz="1100" dirty="0"/>
          </a:p>
          <a:p>
            <a:r>
              <a:rPr lang="nb-NO" sz="1100" u="sng" dirty="0"/>
              <a:t>Kilder</a:t>
            </a:r>
            <a:r>
              <a:rPr lang="nb-NO" sz="1100" dirty="0"/>
              <a:t>:</a:t>
            </a:r>
          </a:p>
          <a:p>
            <a:pPr marL="171450" indent="-171450">
              <a:buFontTx/>
              <a:buChar char="-"/>
            </a:pPr>
            <a:r>
              <a:rPr lang="nn-NO" sz="1100" dirty="0">
                <a:hlinkClick r:id="rId3"/>
              </a:rPr>
              <a:t>Bipolare lidingar – Nasjonal faglig retningslinje for utgreiing og behandling.pdf (helsedirektoratet.no)</a:t>
            </a:r>
            <a:endParaRPr lang="nn-NO" sz="1100" dirty="0">
              <a:solidFill>
                <a:schemeClr val="tx1"/>
              </a:solidFill>
              <a:latin typeface="+mn-lt"/>
            </a:endParaRPr>
          </a:p>
          <a:p>
            <a:pPr marL="171450" indent="-171450">
              <a:buFontTx/>
              <a:buChar char="-"/>
            </a:pPr>
            <a:r>
              <a:rPr lang="nb-NO" sz="1100" dirty="0">
                <a:solidFill>
                  <a:srgbClr val="FF0000"/>
                </a:solidFill>
                <a:latin typeface="+mn-lt"/>
                <a:hlinkClick r:id="rId4"/>
              </a:rPr>
              <a:t>Pårørendeveileder – Helsedirektoratet</a:t>
            </a:r>
            <a:r>
              <a:rPr lang="nb-NO" sz="1100" dirty="0">
                <a:latin typeface="+mn-lt"/>
              </a:rPr>
              <a:t>, se: </a:t>
            </a:r>
            <a:r>
              <a:rPr lang="nb-NO" sz="1100" b="0" dirty="0">
                <a:latin typeface="+mn-lt"/>
              </a:rPr>
              <a:t>Kap. 4. Involvere pårørende i utredning, behandling og oppfølging av pasient eller bruker</a:t>
            </a:r>
          </a:p>
          <a:p>
            <a:pPr marL="171450" indent="-171450">
              <a:buFontTx/>
              <a:buChar char="-"/>
            </a:pPr>
            <a:r>
              <a:rPr lang="nb-NO" sz="1100" dirty="0">
                <a:hlinkClick r:id="rId5"/>
              </a:rPr>
              <a:t> QR: Familie- og flerfamiliegruppe – Helsenorge</a:t>
            </a:r>
            <a:r>
              <a:rPr lang="nb-NO" sz="1100" dirty="0"/>
              <a:t> </a:t>
            </a:r>
          </a:p>
          <a:p>
            <a:endParaRPr lang="nn-NO" sz="1100" dirty="0"/>
          </a:p>
          <a:p>
            <a:r>
              <a:rPr lang="nn-NO" sz="1100" u="sng" dirty="0"/>
              <a:t>Ressurs for videre lesing</a:t>
            </a:r>
            <a:r>
              <a:rPr lang="nn-NO" sz="1100" dirty="0"/>
              <a:t>: </a:t>
            </a:r>
          </a:p>
          <a:p>
            <a:pPr marL="171450" indent="-171450">
              <a:buFontTx/>
              <a:buChar char="-"/>
            </a:pPr>
            <a:r>
              <a:rPr lang="nn-NO" sz="1100" dirty="0"/>
              <a:t>Skjelstad (2021), kap. 13 s. 237-239</a:t>
            </a:r>
          </a:p>
          <a:p>
            <a:pPr marL="0" indent="0">
              <a:buFontTx/>
              <a:buNone/>
            </a:pPr>
            <a:endParaRPr lang="nb-NO" sz="110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3</a:t>
            </a:fld>
            <a:endParaRPr lang="nb-NO"/>
          </a:p>
        </p:txBody>
      </p:sp>
    </p:spTree>
    <p:extLst>
      <p:ext uri="{BB962C8B-B14F-4D97-AF65-F5344CB8AC3E}">
        <p14:creationId xmlns:p14="http://schemas.microsoft.com/office/powerpoint/2010/main" val="128787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Helsepersonell skal avklare i samtaler med personen selv om vedkommende har mindreårige barn eller søsken. Personen skal tilbys samtaler om barnets informasjons- og oppfølgingsbehov.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Barn og ungdom i familien bør involveres..</a:t>
            </a:r>
            <a:endParaRPr lang="nb-NO" sz="1100" b="1" dirty="0"/>
          </a:p>
          <a:p>
            <a:pPr marL="342900" indent="-342900">
              <a:buFont typeface="Arial" panose="020B0604020202020204" pitchFamily="34" charset="0"/>
              <a:buChar char="•"/>
            </a:pPr>
            <a:r>
              <a:rPr lang="nb-NO" sz="1100" b="1" dirty="0"/>
              <a:t>For å mestre sykdom i familien</a:t>
            </a:r>
          </a:p>
          <a:p>
            <a:pPr marL="628650" lvl="1" indent="-171450">
              <a:buFont typeface="Arial" panose="020B0604020202020204" pitchFamily="34" charset="0"/>
              <a:buChar char="•"/>
            </a:pPr>
            <a:r>
              <a:rPr lang="nb-NO" sz="1100" dirty="0"/>
              <a:t>Barn har rett på og trenger å få alderstilpasset informasjon om situasjonen som har oppstått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Helsepersonell kan</a:t>
            </a:r>
            <a:r>
              <a:rPr lang="nb-NO" sz="1100" baseline="0" dirty="0"/>
              <a:t> be </a:t>
            </a:r>
            <a:r>
              <a:rPr lang="nb-NO" sz="1100" dirty="0"/>
              <a:t>om å få gi tilpasset informasjon om personens helsetilstand til barnet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Det finnes gode ressurser på nett med tilpasset informasjon til barn og unge, og for voksne som skal snakke med barn om psykisk lidelse. Vi har samlet disse ressursene på nettsiden og som dere skal få nærmere informasjon om på slutten av denne presentasjonen.</a:t>
            </a:r>
          </a:p>
          <a:p>
            <a:pPr marL="628650" lvl="1" indent="-171450">
              <a:buFont typeface="Arial" panose="020B0604020202020204" pitchFamily="34" charset="0"/>
              <a:buChar char="•"/>
            </a:pPr>
            <a:r>
              <a:rPr lang="nb-NO" sz="1100" dirty="0"/>
              <a:t>Barn trenger hjelp til å forstå det som skjer med den som er syk, med seg selv og familien</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De må få forklaring på hva bipolar lidelse er og hvordan den arter seg for den man er glad i. Jo yngre barna er, desto mer konkret bør man være. Man bør bruke ordentlige ord og være ærlig.</a:t>
            </a:r>
          </a:p>
          <a:p>
            <a:pPr marL="628650" lvl="1" indent="-171450">
              <a:buFont typeface="Arial" panose="020B0604020202020204" pitchFamily="34" charset="0"/>
              <a:buChar char="•"/>
            </a:pPr>
            <a:r>
              <a:rPr lang="nb-NO" sz="1100" dirty="0"/>
              <a:t>Hva som gjøres for at den som er syk skal bli bedre</a:t>
            </a:r>
          </a:p>
          <a:p>
            <a:pPr marL="628650" lvl="1" indent="-171450">
              <a:buFont typeface="Arial" panose="020B0604020202020204" pitchFamily="34" charset="0"/>
              <a:buChar char="•"/>
            </a:pPr>
            <a:r>
              <a:rPr lang="nb-NO" sz="1100" dirty="0"/>
              <a:t>Snakke om følelser og tanker rundt situasjonen</a:t>
            </a:r>
          </a:p>
          <a:p>
            <a:pPr marL="628650" lvl="1" indent="-171450">
              <a:buFont typeface="Arial" panose="020B0604020202020204" pitchFamily="34" charset="0"/>
              <a:buChar char="•"/>
            </a:pPr>
            <a:r>
              <a:rPr lang="nb-NO" sz="1100" dirty="0"/>
              <a:t>Hva man kan fortelle til venner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1" dirty="0"/>
              <a:t> For å skape åpenhet og motta støtte. </a:t>
            </a:r>
            <a:r>
              <a:rPr lang="nb-NO" sz="1100" dirty="0"/>
              <a:t>Støtte fra andre oppgis som veldig viktig for barn når en i familien er syk</a:t>
            </a:r>
            <a:endParaRPr lang="nb-NO" sz="1100" b="1" dirty="0"/>
          </a:p>
          <a:p>
            <a:pPr marL="628650" lvl="1" indent="-171450">
              <a:buFont typeface="Arial" panose="020B0604020202020204" pitchFamily="34" charset="0"/>
              <a:buChar char="•"/>
            </a:pPr>
            <a:r>
              <a:rPr lang="nb-NO" sz="1100" dirty="0"/>
              <a:t>Ved usikkerhet om hva man bør fortelle, snakk med helsepersonell</a:t>
            </a:r>
            <a:endParaRPr lang="nb-NO" sz="1100" u="sng" dirty="0"/>
          </a:p>
          <a:p>
            <a:endParaRPr lang="nb-NO" sz="1100" u="sng" dirty="0"/>
          </a:p>
          <a:p>
            <a:r>
              <a:rPr lang="nb-NO" sz="1100" u="sng" dirty="0"/>
              <a:t>Kilde</a:t>
            </a:r>
            <a:r>
              <a:rPr lang="nb-NO" sz="1100" u="none" dirty="0"/>
              <a:t>:</a:t>
            </a:r>
          </a:p>
          <a:p>
            <a:r>
              <a:rPr lang="nb-NO" sz="1100" dirty="0"/>
              <a:t>Pårørendeveilederen, </a:t>
            </a:r>
            <a:r>
              <a:rPr lang="nb-NO" sz="1100" dirty="0">
                <a:hlinkClick r:id="rId3"/>
              </a:rPr>
              <a:t>Barn som pårørende - Helsedirektoratet</a:t>
            </a:r>
            <a:endParaRPr lang="nb-NO" sz="1100" u="sng" dirty="0"/>
          </a:p>
          <a:p>
            <a:endParaRPr lang="nb-NO" sz="1100" u="sng" dirty="0"/>
          </a:p>
          <a:p>
            <a:r>
              <a:rPr lang="nb-NO" sz="1100" u="sng" dirty="0"/>
              <a:t>Ressurser:</a:t>
            </a:r>
          </a:p>
          <a:p>
            <a:pPr marL="171450" indent="-171450">
              <a:buFont typeface="Arial" panose="020B0604020202020204" pitchFamily="34" charset="0"/>
              <a:buChar char="•"/>
            </a:pPr>
            <a:r>
              <a:rPr lang="nb-NO" sz="1100" dirty="0"/>
              <a:t>SNAKKETØYET (</a:t>
            </a:r>
            <a:r>
              <a:rPr lang="nb-NO" sz="1100" dirty="0" err="1"/>
              <a:t>snakketoyet.no</a:t>
            </a:r>
            <a:r>
              <a:rPr lang="nb-NO" sz="1100" dirty="0"/>
              <a:t>):</a:t>
            </a:r>
            <a:r>
              <a:rPr lang="nb-NO" sz="1100" baseline="0" dirty="0"/>
              <a:t> </a:t>
            </a:r>
            <a:r>
              <a:rPr lang="nb-NO" sz="1100" b="0" baseline="0" dirty="0"/>
              <a:t>F</a:t>
            </a:r>
            <a:r>
              <a:rPr lang="nb-NO" sz="1100" b="0" dirty="0"/>
              <a:t>or fagpersonell</a:t>
            </a:r>
            <a:r>
              <a:rPr lang="nb-NO" sz="1100" b="0" baseline="0" dirty="0"/>
              <a:t> </a:t>
            </a:r>
            <a:r>
              <a:rPr lang="nb-NO" sz="1100" baseline="0" dirty="0"/>
              <a:t>om hvordan snakke med barn som er pårørende.</a:t>
            </a:r>
            <a:endParaRPr lang="nb-NO" sz="1100" dirty="0"/>
          </a:p>
          <a:p>
            <a:pPr marL="171450" indent="-171450">
              <a:buFont typeface="Arial" panose="020B0604020202020204" pitchFamily="34" charset="0"/>
              <a:buChar char="•"/>
            </a:pPr>
            <a:r>
              <a:rPr lang="nb-NO" sz="1100" dirty="0">
                <a:hlinkClick r:id="rId4"/>
              </a:rPr>
              <a:t>UngePårørende - For barn og unge pårørende i hele landet (ungeparorende.no)</a:t>
            </a:r>
            <a:endParaRPr lang="nb-NO" sz="1100" dirty="0"/>
          </a:p>
          <a:p>
            <a:pPr marL="171450" indent="-171450">
              <a:buFont typeface="Arial" panose="020B0604020202020204" pitchFamily="34" charset="0"/>
              <a:buChar char="•"/>
            </a:pPr>
            <a:r>
              <a:rPr lang="nb-NO" sz="1100" b="0" dirty="0"/>
              <a:t>«Meg også».</a:t>
            </a:r>
            <a:r>
              <a:rPr lang="nb-NO" sz="1100" b="1" dirty="0"/>
              <a:t> </a:t>
            </a:r>
            <a:r>
              <a:rPr lang="nb-NO" sz="1100" b="0" dirty="0"/>
              <a:t>A</a:t>
            </a:r>
            <a:r>
              <a:rPr lang="nb-NO" sz="1100" dirty="0"/>
              <a:t>pp som kan lastes ned gratis, og er for deg som opplever sykdom i familie og vennekrets, utarbeidet av Oslo universitetssykehus. Finnes som bok med samme navn.</a:t>
            </a:r>
          </a:p>
          <a:p>
            <a:pPr marL="171450" indent="-171450">
              <a:buFont typeface="Arial" panose="020B0604020202020204" pitchFamily="34" charset="0"/>
              <a:buChar char="•"/>
            </a:pPr>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4</a:t>
            </a:fld>
            <a:endParaRPr lang="nb-NO"/>
          </a:p>
        </p:txBody>
      </p:sp>
    </p:spTree>
    <p:extLst>
      <p:ext uri="{BB962C8B-B14F-4D97-AF65-F5344CB8AC3E}">
        <p14:creationId xmlns:p14="http://schemas.microsoft.com/office/powerpoint/2010/main" val="2699226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u="sng" dirty="0"/>
              <a:t>Ressurs for videre lesing:</a:t>
            </a:r>
          </a:p>
          <a:p>
            <a:pPr marL="171450" indent="-171450">
              <a:buFontTx/>
              <a:buChar char="-"/>
            </a:pPr>
            <a:r>
              <a:rPr lang="nb-NO" sz="1100" dirty="0">
                <a:hlinkClick r:id="rId3"/>
              </a:rPr>
              <a:t>Forskning om barn som pårørende – Helsedirektoratet</a:t>
            </a:r>
            <a:endParaRPr lang="nb-NO" sz="1100" dirty="0"/>
          </a:p>
          <a:p>
            <a:pPr marL="171450" indent="-171450">
              <a:buFontTx/>
              <a:buChar char="-"/>
            </a:pPr>
            <a:r>
              <a:rPr lang="nb-NO" sz="1100" dirty="0">
                <a:hlinkClick r:id="rId4"/>
              </a:rPr>
              <a:t>BarnsBeste - Sørlandet sykehus HF (sshf.no)</a:t>
            </a:r>
            <a:endParaRPr lang="nb-NO" sz="1100" dirty="0"/>
          </a:p>
          <a:p>
            <a:pPr marL="0" indent="0">
              <a:buFontTx/>
              <a:buNone/>
            </a:pPr>
            <a:endParaRPr lang="nb-NO" sz="120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5</a:t>
            </a:fld>
            <a:endParaRPr lang="nb-NO"/>
          </a:p>
        </p:txBody>
      </p:sp>
    </p:spTree>
    <p:extLst>
      <p:ext uri="{BB962C8B-B14F-4D97-AF65-F5344CB8AC3E}">
        <p14:creationId xmlns:p14="http://schemas.microsoft.com/office/powerpoint/2010/main" val="224525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u="sng"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6</a:t>
            </a:fld>
            <a:endParaRPr lang="nb-NO"/>
          </a:p>
        </p:txBody>
      </p:sp>
    </p:spTree>
    <p:extLst>
      <p:ext uri="{BB962C8B-B14F-4D97-AF65-F5344CB8AC3E}">
        <p14:creationId xmlns:p14="http://schemas.microsoft.com/office/powerpoint/2010/main" val="241650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buClrTx/>
              <a:buSzTx/>
              <a:buFontTx/>
              <a:buNone/>
              <a:tabLst>
                <a:tab pos="457200" algn="l"/>
              </a:tabLst>
              <a:defRPr/>
            </a:pPr>
            <a:r>
              <a:rPr lang="nb-NO" sz="1100" b="1" dirty="0">
                <a:latin typeface="+mn-lt"/>
              </a:rPr>
              <a:t>Tekst:</a:t>
            </a:r>
            <a:endParaRPr lang="nb-NO" sz="1100" dirty="0">
              <a:latin typeface="+mn-lt"/>
            </a:endParaRPr>
          </a:p>
          <a:p>
            <a:pPr marL="0" marR="0" lvl="0" indent="0" algn="l" defTabSz="914400" rtl="0" eaLnBrk="1" fontAlgn="auto" latinLnBrk="0" hangingPunct="1">
              <a:buClrTx/>
              <a:buSzTx/>
              <a:buFontTx/>
              <a:buNone/>
              <a:tabLst>
                <a:tab pos="457200" algn="l"/>
              </a:tabLst>
              <a:defRPr/>
            </a:pPr>
            <a:r>
              <a:rPr lang="nb-NO" sz="1100" dirty="0">
                <a:latin typeface="+mn-lt"/>
              </a:rPr>
              <a:t>Som nevnt kan det å være pårørende til en person med alvorlig</a:t>
            </a:r>
            <a:r>
              <a:rPr lang="nb-NO" sz="1100" baseline="0" dirty="0">
                <a:latin typeface="+mn-lt"/>
              </a:rPr>
              <a:t> psykisk lidelse være utfordrende. </a:t>
            </a:r>
            <a:r>
              <a:rPr lang="nb-NO" sz="1100" u="none" dirty="0">
                <a:latin typeface="+mn-lt"/>
                <a:ea typeface="Calibri" panose="020F0502020204030204" pitchFamily="34" charset="0"/>
                <a:cs typeface="Times New Roman" panose="02020603050405020304" pitchFamily="18" charset="0"/>
              </a:rPr>
              <a:t>Økt stress kan påvirke kroppen ved høye krav og belastninger i hverdagen. Vanlige belastninger hos pårørende kan være:</a:t>
            </a:r>
          </a:p>
          <a:p>
            <a:pPr marL="171450" lvl="0" indent="-171450">
              <a:buFont typeface="Arial" panose="020B0604020202020204" pitchFamily="34" charset="0"/>
              <a:buChar char="•"/>
              <a:tabLst>
                <a:tab pos="457200" algn="l"/>
              </a:tabLst>
            </a:pPr>
            <a:endParaRPr lang="nb-NO" sz="1100" dirty="0">
              <a:latin typeface="+mn-lt"/>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Nedsatt kognitiv fungering (konsentrasjons-, oppmerksomhets-, hukommelsesvansker)</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Somatiske plager (muskelsmerter, søvnløse netter)</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Følelsesmessige belastinger (frykt, sinne, skam, skyldfølelse, bekymring, hjelpeløshet, sorg)</a:t>
            </a:r>
          </a:p>
          <a:p>
            <a:pPr marL="628650" marR="0" lvl="1" indent="-171450" algn="l" defTabSz="914400" rtl="0" eaLnBrk="1" fontAlgn="auto" latinLnBrk="0" hangingPunct="1">
              <a:buClrTx/>
              <a:buSzTx/>
              <a:buFontTx/>
              <a:buChar char="-"/>
              <a:tabLst>
                <a:tab pos="457200" algn="l"/>
              </a:tabLst>
              <a:defRPr/>
            </a:pPr>
            <a:r>
              <a:rPr lang="nb-NO" sz="1100" dirty="0">
                <a:latin typeface="+mn-lt"/>
                <a:ea typeface="Calibri" panose="020F0502020204030204" pitchFamily="34" charset="0"/>
                <a:cs typeface="Times New Roman" panose="02020603050405020304" pitchFamily="18" charset="0"/>
              </a:rPr>
              <a:t>Tap av håp og forventninger og bekymringer for framtiden</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Opplevelse av stigmatisering</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Hverdagen kan påvirkes grunnet bekymringer om økonomi og fremtid</a:t>
            </a:r>
          </a:p>
          <a:p>
            <a:pPr marL="628650" marR="0" lvl="1" indent="-171450" algn="l" defTabSz="914400" rtl="0" eaLnBrk="1" fontAlgn="auto" latinLnBrk="0" hangingPunct="1">
              <a:buClrTx/>
              <a:buSzTx/>
              <a:buFontTx/>
              <a:buChar char="-"/>
              <a:tabLst>
                <a:tab pos="457200" algn="l"/>
              </a:tabLst>
              <a:defRPr/>
            </a:pPr>
            <a:r>
              <a:rPr lang="nb-NO" sz="1100" dirty="0">
                <a:latin typeface="+mn-lt"/>
                <a:ea typeface="Calibri" panose="020F0502020204030204" pitchFamily="34" charset="0"/>
                <a:cs typeface="Times New Roman" panose="02020603050405020304" pitchFamily="18" charset="0"/>
              </a:rPr>
              <a:t>Økonomiske vansker som følge av sykemelding og utgifter knyttet til sykdommen</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Lite energi og overskudd kan påvirke familiehverdagen, sosialt nettverk</a:t>
            </a:r>
            <a:r>
              <a:rPr lang="nb-NO" sz="1100" baseline="0" dirty="0">
                <a:latin typeface="+mn-lt"/>
                <a:ea typeface="Calibri" panose="020F0502020204030204" pitchFamily="34" charset="0"/>
                <a:cs typeface="Times New Roman" panose="02020603050405020304" pitchFamily="18" charset="0"/>
              </a:rPr>
              <a:t> og dagliglivets mange gjøremål</a:t>
            </a:r>
            <a:endParaRPr lang="nb-NO" sz="1100" dirty="0">
              <a:latin typeface="+mn-lt"/>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buClrTx/>
              <a:buSzTx/>
              <a:buFontTx/>
              <a:buChar char="-"/>
              <a:tabLst/>
              <a:defRPr/>
            </a:pPr>
            <a:r>
              <a:rPr lang="nb-NO" sz="1100" dirty="0">
                <a:latin typeface="+mn-lt"/>
                <a:ea typeface="Calibri" panose="020F0502020204030204" pitchFamily="34" charset="0"/>
                <a:cs typeface="Times New Roman" panose="02020603050405020304" pitchFamily="18" charset="0"/>
              </a:rPr>
              <a:t>Nedsatt kapasitet til å følge opp barn i familien</a:t>
            </a:r>
            <a:endParaRPr lang="nb-NO" sz="1100" i="1" u="none"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buClrTx/>
              <a:buSzTx/>
              <a:buFontTx/>
              <a:buNone/>
              <a:tabLst>
                <a:tab pos="457200" algn="l"/>
              </a:tabLst>
              <a:defRPr/>
            </a:pPr>
            <a:endParaRPr lang="nb-NO" sz="1100" i="1" u="none"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buClrTx/>
              <a:buSzTx/>
              <a:buFontTx/>
              <a:buNone/>
              <a:tabLst>
                <a:tab pos="457200" algn="l"/>
              </a:tabLst>
              <a:defRPr/>
            </a:pPr>
            <a:r>
              <a:rPr lang="nb-NO" sz="1100" i="1" u="none" baseline="0" dirty="0">
                <a:latin typeface="+mn-lt"/>
                <a:ea typeface="Calibri" panose="020F0502020204030204" pitchFamily="34" charset="0"/>
                <a:cs typeface="Times New Roman" panose="02020603050405020304" pitchFamily="18" charset="0"/>
              </a:rPr>
              <a:t>Eventuelt kan en av disse filmene vises </a:t>
            </a:r>
            <a:r>
              <a:rPr lang="nb-NO" sz="1100" dirty="0">
                <a:latin typeface="+mn-lt"/>
                <a:hlinkClick r:id="rId3"/>
              </a:rPr>
              <a:t>Bekymringsskuffene (youtube.com)</a:t>
            </a:r>
            <a:r>
              <a:rPr lang="nb-NO" sz="1100" dirty="0">
                <a:latin typeface="+mn-lt"/>
              </a:rPr>
              <a:t> </a:t>
            </a:r>
            <a:r>
              <a:rPr lang="nb-NO" sz="1100" i="1" dirty="0">
                <a:latin typeface="+mn-lt"/>
              </a:rPr>
              <a:t>fra Pårørendesenteret (</a:t>
            </a:r>
            <a:r>
              <a:rPr lang="nb-NO" sz="1100" i="1" dirty="0" err="1">
                <a:latin typeface="+mn-lt"/>
              </a:rPr>
              <a:t>ca</a:t>
            </a:r>
            <a:r>
              <a:rPr lang="nb-NO" sz="1100" i="1" dirty="0">
                <a:latin typeface="+mn-lt"/>
              </a:rPr>
              <a:t> 4 min), eller </a:t>
            </a:r>
            <a:r>
              <a:rPr lang="nb-NO" sz="1100" dirty="0">
                <a:latin typeface="+mn-lt"/>
                <a:hlinkClick r:id="rId4"/>
              </a:rPr>
              <a:t>Pårørende til en med psykiske lidelser | Psykologforeningen</a:t>
            </a:r>
            <a:r>
              <a:rPr lang="nb-NO" sz="1100" dirty="0">
                <a:latin typeface="+mn-lt"/>
              </a:rPr>
              <a:t>  </a:t>
            </a:r>
            <a:r>
              <a:rPr lang="nb-NO" sz="1100" i="1" dirty="0">
                <a:latin typeface="+mn-lt"/>
              </a:rPr>
              <a:t>(</a:t>
            </a:r>
            <a:r>
              <a:rPr lang="nb-NO" sz="1100" i="1" dirty="0" err="1">
                <a:latin typeface="+mn-lt"/>
              </a:rPr>
              <a:t>c</a:t>
            </a:r>
            <a:r>
              <a:rPr lang="nb-NO" sz="1100" i="1" dirty="0" err="1">
                <a:latin typeface="+mn-lt"/>
                <a:ea typeface="Calibri" panose="020F0502020204030204" pitchFamily="34" charset="0"/>
                <a:cs typeface="Times New Roman" panose="02020603050405020304" pitchFamily="18" charset="0"/>
              </a:rPr>
              <a:t>a</a:t>
            </a:r>
            <a:r>
              <a:rPr lang="nb-NO" sz="1100" i="1" dirty="0">
                <a:latin typeface="+mn-lt"/>
                <a:ea typeface="Calibri" panose="020F0502020204030204" pitchFamily="34" charset="0"/>
                <a:cs typeface="Times New Roman" panose="02020603050405020304" pitchFamily="18" charset="0"/>
              </a:rPr>
              <a:t> 5 min).</a:t>
            </a:r>
          </a:p>
          <a:p>
            <a:pPr marL="0" marR="0" lvl="0" indent="0" algn="l" defTabSz="914400" rtl="0" eaLnBrk="1" fontAlgn="auto" latinLnBrk="0" hangingPunct="1">
              <a:buClrTx/>
              <a:buSzTx/>
              <a:buFontTx/>
              <a:buNone/>
              <a:tabLst>
                <a:tab pos="457200" algn="l"/>
              </a:tabLst>
              <a:defRPr/>
            </a:pPr>
            <a:endParaRPr lang="nb-NO" sz="1100" u="sng" baseline="0" dirty="0">
              <a:latin typeface="+mn-lt"/>
            </a:endParaRPr>
          </a:p>
          <a:p>
            <a:pPr marL="0" marR="0" lvl="0" indent="0" algn="l" defTabSz="914400" rtl="0" eaLnBrk="1" fontAlgn="auto" latinLnBrk="0" hangingPunct="1">
              <a:buClrTx/>
              <a:buSzTx/>
              <a:buFontTx/>
              <a:buNone/>
              <a:tabLst>
                <a:tab pos="457200" algn="l"/>
              </a:tabLst>
              <a:defRPr/>
            </a:pPr>
            <a:r>
              <a:rPr lang="nb-NO" sz="1100" u="sng" baseline="0" dirty="0">
                <a:latin typeface="+mn-lt"/>
              </a:rPr>
              <a:t>Ressurs for videre lesing: </a:t>
            </a:r>
          </a:p>
          <a:p>
            <a:pPr marL="171450" marR="0" lvl="0" indent="-171450" algn="l" defTabSz="914400" rtl="0" eaLnBrk="1" fontAlgn="auto" latinLnBrk="0" hangingPunct="1">
              <a:buClrTx/>
              <a:buSzTx/>
              <a:buFontTx/>
              <a:buChar char="-"/>
              <a:tabLst>
                <a:tab pos="457200" algn="l"/>
              </a:tabLst>
              <a:defRPr/>
            </a:pPr>
            <a:r>
              <a:rPr lang="nb-NO" sz="1100" dirty="0">
                <a:latin typeface="+mn-lt"/>
                <a:hlinkClick r:id="rId5"/>
              </a:rPr>
              <a:t>Vanlige reaksjoner og belastninger - Pårørendesenteret (parorendesenteret.no)</a:t>
            </a:r>
            <a:endParaRPr lang="nb-NO" sz="1100" dirty="0">
              <a:latin typeface="+mn-lt"/>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lang="nb-NO" sz="1100" dirty="0">
              <a:latin typeface="+mn-lt"/>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8246DF54-1510-4169-BBE1-14EB2116B6CE}" type="slidenum">
              <a:rPr lang="nb-NO" smtClean="0"/>
              <a:t>7</a:t>
            </a:fld>
            <a:endParaRPr lang="nb-NO"/>
          </a:p>
        </p:txBody>
      </p:sp>
    </p:spTree>
    <p:extLst>
      <p:ext uri="{BB962C8B-B14F-4D97-AF65-F5344CB8AC3E}">
        <p14:creationId xmlns:p14="http://schemas.microsoft.com/office/powerpoint/2010/main" val="59563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b="1" dirty="0">
                <a:solidFill>
                  <a:schemeClr val="tx1"/>
                </a:solidFill>
                <a:latin typeface="+mn-lt"/>
              </a:rPr>
              <a:t>Tekst</a:t>
            </a:r>
          </a:p>
          <a:p>
            <a:pPr algn="l"/>
            <a:r>
              <a:rPr lang="nb-NO" b="0" i="0" dirty="0">
                <a:solidFill>
                  <a:schemeClr val="tx1"/>
                </a:solidFill>
                <a:effectLst/>
                <a:latin typeface="+mn-lt"/>
              </a:rPr>
              <a:t>Som pårørende kan du fort tenke at det eneste som betyr noe, er hvordan det går med den som er syk. Ofte kan man oppleve å stå i dilemmaet i forhold til hvordan man best mulig kan støtte den som er syk og samtidig ivareta seg selv. Med utgangspunkt i de belastningene pårørende kan oppleve, er det avgjørende å ivaretar seg selv for å kunne gi støtte over tid. </a:t>
            </a:r>
          </a:p>
          <a:p>
            <a:pPr algn="l"/>
            <a:endParaRPr lang="nb-NO" b="0" i="0" dirty="0">
              <a:solidFill>
                <a:schemeClr val="tx1"/>
              </a:solidFill>
              <a:effectLst/>
              <a:latin typeface="+mn-lt"/>
            </a:endParaRPr>
          </a:p>
          <a:p>
            <a:pPr algn="l"/>
            <a:r>
              <a:rPr lang="nb-NO" dirty="0">
                <a:solidFill>
                  <a:schemeClr val="tx1"/>
                </a:solidFill>
                <a:latin typeface="+mn-lt"/>
              </a:rPr>
              <a:t>Her er en oversikt med råd til pårørende til personer med en psykisk lidelse som vi håper kan være til inspirasjon for å gjøre gode grep slik at du kan ivareta dine egne behov og helse.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latin typeface="+mn-lt"/>
              </a:rPr>
              <a:t>Utfyllende informasjon om alle punktene finnes på Forskning.no som QR koden leder til om du vil se nærmere på disse etter kurset. Artikkelen ligger også på nettsiden som vi skal komme tilbake til.</a:t>
            </a:r>
          </a:p>
          <a:p>
            <a:pPr algn="l"/>
            <a:endParaRPr lang="nb-NO" dirty="0">
              <a:solidFill>
                <a:schemeClr val="tx1"/>
              </a:solidFill>
              <a:latin typeface="+mn-lt"/>
            </a:endParaRPr>
          </a:p>
          <a:p>
            <a:pPr algn="l"/>
            <a:r>
              <a:rPr lang="nb-NO" i="1" dirty="0">
                <a:solidFill>
                  <a:schemeClr val="tx1"/>
                </a:solidFill>
                <a:latin typeface="+mn-lt"/>
              </a:rPr>
              <a:t>Les opp punktene:</a:t>
            </a:r>
          </a:p>
          <a:p>
            <a:pPr marL="171450" indent="-171450" algn="l">
              <a:buFont typeface="Arial" panose="020B0604020202020204" pitchFamily="34" charset="0"/>
              <a:buChar char="•"/>
            </a:pPr>
            <a:r>
              <a:rPr lang="nb-NO" b="0" i="0" dirty="0">
                <a:solidFill>
                  <a:schemeClr val="tx1"/>
                </a:solidFill>
                <a:effectLst/>
                <a:latin typeface="+mn-lt"/>
              </a:rPr>
              <a:t>Erkjenn at rollen som pårørende, kan være både stor og tung</a:t>
            </a:r>
          </a:p>
          <a:p>
            <a:pPr marL="171450" indent="-171450" algn="l">
              <a:buFont typeface="Arial" panose="020B0604020202020204" pitchFamily="34" charset="0"/>
              <a:buChar char="•"/>
            </a:pPr>
            <a:r>
              <a:rPr lang="nb-NO" b="0" i="0" dirty="0">
                <a:solidFill>
                  <a:schemeClr val="tx1"/>
                </a:solidFill>
                <a:effectLst/>
                <a:latin typeface="+mn-lt"/>
              </a:rPr>
              <a:t>Ikke glem din egen helse</a:t>
            </a:r>
          </a:p>
          <a:p>
            <a:pPr marL="171450" indent="-171450" algn="l">
              <a:buFont typeface="Arial" panose="020B0604020202020204" pitchFamily="34" charset="0"/>
              <a:buChar char="•"/>
            </a:pPr>
            <a:r>
              <a:rPr lang="nb-NO" b="0" i="0" dirty="0">
                <a:solidFill>
                  <a:schemeClr val="tx1"/>
                </a:solidFill>
                <a:effectLst/>
                <a:latin typeface="+mn-lt"/>
              </a:rPr>
              <a:t>Treff andre i samme situasjon</a:t>
            </a:r>
            <a:endParaRPr lang="nb-NO" b="0" i="1" dirty="0">
              <a:solidFill>
                <a:schemeClr val="tx1"/>
              </a:solidFill>
              <a:latin typeface="+mn-lt"/>
            </a:endParaRPr>
          </a:p>
          <a:p>
            <a:pPr marL="171450" indent="-171450">
              <a:buFont typeface="Arial" panose="020B0604020202020204" pitchFamily="34" charset="0"/>
              <a:buChar char="•"/>
            </a:pPr>
            <a:r>
              <a:rPr lang="nb-NO" b="0" dirty="0">
                <a:solidFill>
                  <a:schemeClr val="tx1"/>
                </a:solidFill>
                <a:latin typeface="+mn-lt"/>
              </a:rPr>
              <a:t>Søk kunnskap om lidelsen</a:t>
            </a:r>
          </a:p>
          <a:p>
            <a:pPr marL="171450" indent="-171450">
              <a:buFont typeface="Arial" panose="020B0604020202020204" pitchFamily="34" charset="0"/>
              <a:buChar char="•"/>
            </a:pPr>
            <a:r>
              <a:rPr lang="nb-NO" b="0" dirty="0">
                <a:solidFill>
                  <a:schemeClr val="tx1"/>
                </a:solidFill>
                <a:latin typeface="+mn-lt"/>
              </a:rPr>
              <a:t>Vær i dialog med helsetjenesten og etterspør behandlingstilbud som involverer pårørende</a:t>
            </a:r>
          </a:p>
          <a:p>
            <a:pPr marL="171450" indent="-171450">
              <a:buFont typeface="Arial" panose="020B0604020202020204" pitchFamily="34" charset="0"/>
              <a:buChar char="•"/>
            </a:pPr>
            <a:r>
              <a:rPr lang="nb-NO" b="0" dirty="0">
                <a:solidFill>
                  <a:schemeClr val="tx1"/>
                </a:solidFill>
                <a:latin typeface="+mn-lt"/>
              </a:rPr>
              <a:t>Når den som er syk ikke ønsker å involvere pårørende, be om generell informasjon</a:t>
            </a:r>
          </a:p>
          <a:p>
            <a:pPr marL="171450" indent="-171450">
              <a:buFont typeface="Arial" panose="020B0604020202020204" pitchFamily="34" charset="0"/>
              <a:buChar char="•"/>
            </a:pPr>
            <a:r>
              <a:rPr lang="nb-NO" b="0" dirty="0">
                <a:solidFill>
                  <a:schemeClr val="tx1"/>
                </a:solidFill>
                <a:latin typeface="+mn-lt"/>
              </a:rPr>
              <a:t>Hold deg aktiv, og hold på sosialt nettverk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latin typeface="+mn-lt"/>
              </a:rPr>
              <a:t>Vær åpen om situasjonen din og om hvordan du har det</a:t>
            </a:r>
          </a:p>
          <a:p>
            <a:pPr marL="171450" indent="-171450">
              <a:buFont typeface="Arial" panose="020B0604020202020204" pitchFamily="34" charset="0"/>
              <a:buChar char="•"/>
            </a:pPr>
            <a:r>
              <a:rPr lang="nb-NO" b="0" dirty="0">
                <a:solidFill>
                  <a:schemeClr val="tx1"/>
                </a:solidFill>
                <a:latin typeface="+mn-lt"/>
              </a:rPr>
              <a:t>Snakk med arbeidsgiver om din livssituasjon, og undersøk muligheter for tilrettelegging </a:t>
            </a:r>
          </a:p>
          <a:p>
            <a:pPr marL="171450" indent="-171450">
              <a:buFont typeface="Arial" panose="020B0604020202020204" pitchFamily="34" charset="0"/>
              <a:buChar char="•"/>
            </a:pPr>
            <a:r>
              <a:rPr lang="nb-NO" b="0" dirty="0">
                <a:solidFill>
                  <a:schemeClr val="tx1"/>
                </a:solidFill>
                <a:latin typeface="+mn-lt"/>
              </a:rPr>
              <a:t>Undersøk muligheter for avlastning, og be om støtte fra helsetjenesten</a:t>
            </a:r>
          </a:p>
          <a:p>
            <a:pPr marL="171450" indent="-171450">
              <a:buFont typeface="Arial" panose="020B0604020202020204" pitchFamily="34" charset="0"/>
              <a:buChar char="•"/>
            </a:pPr>
            <a:r>
              <a:rPr lang="nb-NO" b="0" dirty="0">
                <a:solidFill>
                  <a:schemeClr val="tx1"/>
                </a:solidFill>
                <a:latin typeface="+mn-lt"/>
              </a:rPr>
              <a:t>Be om hjelp for egen del hvis belastningen blir for stor</a:t>
            </a:r>
          </a:p>
          <a:p>
            <a:pPr algn="l"/>
            <a:endParaRPr lang="nb-NO" dirty="0">
              <a:solidFill>
                <a:schemeClr val="tx1"/>
              </a:solidFill>
              <a:latin typeface="+mn-lt"/>
            </a:endParaRPr>
          </a:p>
          <a:p>
            <a:pPr algn="l"/>
            <a:r>
              <a:rPr lang="nb-NO" u="sng" dirty="0">
                <a:solidFill>
                  <a:schemeClr val="tx1"/>
                </a:solidFill>
                <a:latin typeface="+mn-lt"/>
              </a:rPr>
              <a:t>Kilde: </a:t>
            </a:r>
          </a:p>
          <a:p>
            <a:pPr marL="171450" indent="-171450" algn="l">
              <a:buFontTx/>
              <a:buChar char="-"/>
            </a:pPr>
            <a:r>
              <a:rPr lang="nb-NO" dirty="0">
                <a:solidFill>
                  <a:srgbClr val="0563C1"/>
                </a:solidFill>
                <a:latin typeface="+mn-lt"/>
                <a:hlinkClick r:id="rId3">
                  <a:extLst>
                    <a:ext uri="{A12FA001-AC4F-418D-AE19-62706E023703}">
                      <ahyp:hlinkClr xmlns:ahyp="http://schemas.microsoft.com/office/drawing/2018/hyperlinkcolor" val="tx"/>
                    </a:ext>
                  </a:extLst>
                </a:hlinkClick>
              </a:rPr>
              <a:t>Ti råd til deg som er pårørende til en person med psykisk lidelse (forskning.no</a:t>
            </a:r>
            <a:r>
              <a:rPr lang="nb-NO" dirty="0">
                <a:solidFill>
                  <a:schemeClr val="tx1"/>
                </a:solidFill>
                <a:latin typeface="+mn-lt"/>
                <a:hlinkClick r:id="rId3">
                  <a:extLst>
                    <a:ext uri="{A12FA001-AC4F-418D-AE19-62706E023703}">
                      <ahyp:hlinkClr xmlns:ahyp="http://schemas.microsoft.com/office/drawing/2018/hyperlinkcolor" val="tx"/>
                    </a:ext>
                  </a:extLst>
                </a:hlinkClick>
              </a:rPr>
              <a:t>)</a:t>
            </a:r>
            <a:endParaRPr lang="nb-NO" dirty="0">
              <a:solidFill>
                <a:schemeClr val="tx1"/>
              </a:solidFill>
              <a:latin typeface="+mn-lt"/>
            </a:endParaRPr>
          </a:p>
          <a:p>
            <a:endParaRPr lang="nb-NO" dirty="0">
              <a:solidFill>
                <a:schemeClr val="tx1"/>
              </a:solidFill>
              <a:latin typeface="+mn-lt"/>
            </a:endParaRPr>
          </a:p>
          <a:p>
            <a:r>
              <a:rPr lang="nb-NO" u="sng" dirty="0">
                <a:solidFill>
                  <a:schemeClr val="tx1"/>
                </a:solidFill>
                <a:latin typeface="+mn-lt"/>
              </a:rPr>
              <a:t>Ressurs</a:t>
            </a:r>
            <a:r>
              <a:rPr lang="nb-NO" u="sng" baseline="0" dirty="0">
                <a:solidFill>
                  <a:schemeClr val="tx1"/>
                </a:solidFill>
                <a:latin typeface="+mn-lt"/>
              </a:rPr>
              <a:t> for videre lesing:</a:t>
            </a:r>
          </a:p>
          <a:p>
            <a:pPr marL="171450" indent="-171450">
              <a:buFontTx/>
              <a:buChar char="-"/>
            </a:pPr>
            <a:r>
              <a:rPr lang="nb-NO" dirty="0">
                <a:solidFill>
                  <a:srgbClr val="0563C1"/>
                </a:solidFill>
                <a:latin typeface="+mn-lt"/>
                <a:hlinkClick r:id="rId4">
                  <a:extLst>
                    <a:ext uri="{A12FA001-AC4F-418D-AE19-62706E023703}">
                      <ahyp:hlinkClr xmlns:ahyp="http://schemas.microsoft.com/office/drawing/2018/hyperlinkcolor" val="tx"/>
                    </a:ext>
                  </a:extLst>
                </a:hlinkClick>
              </a:rPr>
              <a:t>Støtte familie og andre pårørende – </a:t>
            </a:r>
            <a:r>
              <a:rPr lang="nb-NO" dirty="0">
                <a:solidFill>
                  <a:schemeClr val="tx1"/>
                </a:solidFill>
                <a:latin typeface="+mn-lt"/>
                <a:hlinkClick r:id="rId4">
                  <a:extLst>
                    <a:ext uri="{A12FA001-AC4F-418D-AE19-62706E023703}">
                      <ahyp:hlinkClr xmlns:ahyp="http://schemas.microsoft.com/office/drawing/2018/hyperlinkcolor" val="tx"/>
                    </a:ext>
                  </a:extLst>
                </a:hlinkClick>
              </a:rPr>
              <a:t>Helsedirektoratet</a:t>
            </a:r>
            <a:endParaRPr lang="nb-NO" dirty="0">
              <a:solidFill>
                <a:schemeClr val="tx1"/>
              </a:solidFill>
              <a:latin typeface="+mn-lt"/>
            </a:endParaRPr>
          </a:p>
          <a:p>
            <a:pPr marL="0" indent="0">
              <a:buFontTx/>
              <a:buNone/>
            </a:pPr>
            <a:endParaRPr lang="nb-NO" dirty="0">
              <a:solidFill>
                <a:schemeClr val="tx1"/>
              </a:solidFill>
              <a:latin typeface="+mn-lt"/>
            </a:endParaRPr>
          </a:p>
          <a:p>
            <a:endParaRPr lang="nb-NO" dirty="0">
              <a:solidFill>
                <a:schemeClr val="tx1"/>
              </a:solidFill>
              <a:latin typeface="+mn-lt"/>
            </a:endParaRPr>
          </a:p>
          <a:p>
            <a:pPr algn="l"/>
            <a:endParaRPr lang="nb-NO" dirty="0">
              <a:solidFill>
                <a:schemeClr val="tx1"/>
              </a:solidFill>
              <a:latin typeface="+mn-lt"/>
            </a:endParaRPr>
          </a:p>
        </p:txBody>
      </p:sp>
      <p:sp>
        <p:nvSpPr>
          <p:cNvPr id="4" name="Plassholder for lysbildenummer 3"/>
          <p:cNvSpPr>
            <a:spLocks noGrp="1"/>
          </p:cNvSpPr>
          <p:nvPr>
            <p:ph type="sldNum" sz="quarter" idx="10"/>
          </p:nvPr>
        </p:nvSpPr>
        <p:spPr/>
        <p:txBody>
          <a:bodyPr/>
          <a:lstStyle/>
          <a:p>
            <a:fld id="{1D1689EB-75E5-470E-AA2D-C767EE2A303C}" type="slidenum">
              <a:rPr lang="nb-NO" smtClean="0"/>
              <a:t>8</a:t>
            </a:fld>
            <a:endParaRPr lang="nb-NO"/>
          </a:p>
        </p:txBody>
      </p:sp>
    </p:spTree>
    <p:extLst>
      <p:ext uri="{BB962C8B-B14F-4D97-AF65-F5344CB8AC3E}">
        <p14:creationId xmlns:p14="http://schemas.microsoft.com/office/powerpoint/2010/main" val="95651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dirty="0"/>
              <a:t>SUMMEGRUPPE</a:t>
            </a:r>
          </a:p>
          <a:p>
            <a:r>
              <a:rPr lang="nb-NO" sz="1100" i="1" dirty="0"/>
              <a:t>10 minutter</a:t>
            </a:r>
          </a:p>
          <a:p>
            <a:endParaRPr lang="nb-NO" sz="1100" i="1" dirty="0"/>
          </a:p>
          <a:p>
            <a:pPr marL="171450" indent="-171450">
              <a:buFont typeface="Arial" panose="020B0604020202020204" pitchFamily="34" charset="0"/>
              <a:buChar char="•"/>
            </a:pPr>
            <a:r>
              <a:rPr lang="nb-NO" sz="1100" dirty="0"/>
              <a:t>Kjenner du deg igjen i noe av det som er presentert?</a:t>
            </a:r>
          </a:p>
          <a:p>
            <a:pPr marL="171450" indent="-171450">
              <a:buFont typeface="Arial" panose="020B0604020202020204" pitchFamily="34" charset="0"/>
              <a:buChar char="•"/>
            </a:pPr>
            <a:r>
              <a:rPr lang="nb-NO" sz="1100" dirty="0"/>
              <a:t>Hva har du erfart har vært til hjelp for å ta vare på egen helse?</a:t>
            </a:r>
          </a:p>
        </p:txBody>
      </p:sp>
      <p:sp>
        <p:nvSpPr>
          <p:cNvPr id="4" name="Plassholder for lysbildenummer 3"/>
          <p:cNvSpPr>
            <a:spLocks noGrp="1"/>
          </p:cNvSpPr>
          <p:nvPr>
            <p:ph type="sldNum" sz="quarter" idx="10"/>
          </p:nvPr>
        </p:nvSpPr>
        <p:spPr/>
        <p:txBody>
          <a:bodyPr/>
          <a:lstStyle/>
          <a:p>
            <a:fld id="{4C7CF169-FE1F-437A-B97B-C7CBAFA0B0AA}" type="slidenum">
              <a:rPr lang="nb-NO" smtClean="0"/>
              <a:t>9</a:t>
            </a:fld>
            <a:endParaRPr lang="nb-NO"/>
          </a:p>
        </p:txBody>
      </p:sp>
    </p:spTree>
    <p:extLst>
      <p:ext uri="{BB962C8B-B14F-4D97-AF65-F5344CB8AC3E}">
        <p14:creationId xmlns:p14="http://schemas.microsoft.com/office/powerpoint/2010/main" val="332565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F704BA6C-77CC-4558-A15D-468918FB6B21}" type="datetimeFigureOut">
              <a:rPr lang="nb-NO" smtClean="0"/>
              <a:t>04.11.2024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07441395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F704BA6C-77CC-4558-A15D-468918FB6B21}" type="datetimeFigureOut">
              <a:rPr lang="nb-NO" smtClean="0"/>
              <a:t>04.11.2024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67334506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F704BA6C-77CC-4558-A15D-468918FB6B21}" type="datetimeFigureOut">
              <a:rPr lang="nb-NO" smtClean="0"/>
              <a:t>04.11.2024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51978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F704BA6C-77CC-4558-A15D-468918FB6B21}" type="datetimeFigureOut">
              <a:rPr lang="nb-NO" smtClean="0"/>
              <a:t>04.11.2024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61593157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F704BA6C-77CC-4558-A15D-468918FB6B21}" type="datetimeFigureOut">
              <a:rPr lang="nb-NO" smtClean="0"/>
              <a:t>04.11.2024</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006528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F704BA6C-77CC-4558-A15D-468918FB6B21}" type="datetimeFigureOut">
              <a:rPr lang="nb-NO" smtClean="0"/>
              <a:t>04.11.2024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54A9A845-FF8C-4CB9-9DEC-09D8B6D08222}" type="slidenum">
              <a:rPr lang="nb-NO" smtClean="0"/>
              <a:t>‹#›</a:t>
            </a:fld>
            <a:endParaRPr lang="nb-NO"/>
          </a:p>
        </p:txBody>
      </p:sp>
    </p:spTree>
    <p:extLst>
      <p:ext uri="{BB962C8B-B14F-4D97-AF65-F5344CB8AC3E}">
        <p14:creationId xmlns:p14="http://schemas.microsoft.com/office/powerpoint/2010/main" val="24959435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1"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81yL5FQQho"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08917" y="549275"/>
            <a:ext cx="10787757" cy="1627868"/>
          </a:xfrm>
        </p:spPr>
        <p:txBody>
          <a:bodyPr anchor="t">
            <a:normAutofit/>
          </a:bodyPr>
          <a:lstStyle/>
          <a:p>
            <a:r>
              <a:rPr lang="nb-NO" sz="5000" dirty="0"/>
              <a:t>Kurs for pårørende til personer med bipolar lidelse</a:t>
            </a:r>
          </a:p>
        </p:txBody>
      </p:sp>
      <p:sp>
        <p:nvSpPr>
          <p:cNvPr id="6" name="Ellipse 5">
            <a:extLst>
              <a:ext uri="{FF2B5EF4-FFF2-40B4-BE49-F238E27FC236}">
                <a16:creationId xmlns:a16="http://schemas.microsoft.com/office/drawing/2014/main" id="{D7520C9D-6925-21C9-A977-5946461A6D4E}"/>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2</a:t>
            </a:r>
            <a:endParaRPr lang="nb-NO" sz="3500" dirty="0">
              <a:solidFill>
                <a:schemeClr val="tx1"/>
              </a:solidFill>
              <a:latin typeface="Calibri Light" panose="020F0302020204030204" pitchFamily="34" charset="0"/>
              <a:cs typeface="Calibri Light" panose="020F0302020204030204" pitchFamily="34" charset="0"/>
            </a:endParaRPr>
          </a:p>
        </p:txBody>
      </p:sp>
      <p:pic>
        <p:nvPicPr>
          <p:cNvPr id="4" name="Bilde 3">
            <a:extLst>
              <a:ext uri="{FF2B5EF4-FFF2-40B4-BE49-F238E27FC236}">
                <a16:creationId xmlns:a16="http://schemas.microsoft.com/office/drawing/2014/main" id="{E5B3D344-FC6A-9A21-C01F-874436EC3B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32771" y="143838"/>
            <a:ext cx="6858000" cy="6858000"/>
          </a:xfrm>
          <a:prstGeom prst="rect">
            <a:avLst/>
          </a:prstGeom>
        </p:spPr>
      </p:pic>
    </p:spTree>
    <p:extLst>
      <p:ext uri="{BB962C8B-B14F-4D97-AF65-F5344CB8AC3E}">
        <p14:creationId xmlns:p14="http://schemas.microsoft.com/office/powerpoint/2010/main" val="127335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Hva kan pårørende bidra med?</a:t>
            </a:r>
          </a:p>
        </p:txBody>
      </p:sp>
      <p:sp>
        <p:nvSpPr>
          <p:cNvPr id="3" name="Plassholder for tekst 2"/>
          <p:cNvSpPr>
            <a:spLocks noGrp="1"/>
          </p:cNvSpPr>
          <p:nvPr>
            <p:ph type="body" idx="4294967295"/>
          </p:nvPr>
        </p:nvSpPr>
        <p:spPr>
          <a:xfrm>
            <a:off x="695324" y="2624137"/>
            <a:ext cx="5400675" cy="3684588"/>
          </a:xfrm>
        </p:spPr>
        <p:txBody>
          <a:bodyPr>
            <a:normAutofit/>
          </a:bodyPr>
          <a:lstStyle/>
          <a:p>
            <a:pPr marL="0" indent="0">
              <a:buNone/>
            </a:pPr>
            <a:r>
              <a:rPr lang="nb-NO" sz="2800" b="0" dirty="0"/>
              <a:t>Ved depressiv fase</a:t>
            </a:r>
          </a:p>
          <a:p>
            <a:pPr lvl="1"/>
            <a:r>
              <a:rPr lang="nb-NO" dirty="0"/>
              <a:t>Opprettholde aktivitet</a:t>
            </a:r>
          </a:p>
          <a:p>
            <a:pPr lvl="1"/>
            <a:r>
              <a:rPr lang="nb-NO" dirty="0"/>
              <a:t>Unngå diskusjoner</a:t>
            </a:r>
          </a:p>
          <a:p>
            <a:pPr lvl="1"/>
            <a:r>
              <a:rPr lang="nb-NO" dirty="0"/>
              <a:t>Positive opplevelser</a:t>
            </a:r>
          </a:p>
          <a:p>
            <a:pPr lvl="1"/>
            <a:r>
              <a:rPr lang="nb-NO" dirty="0"/>
              <a:t>Følge «avtaler» i forebyggelsesplanen</a:t>
            </a:r>
          </a:p>
          <a:p>
            <a:pPr lvl="1"/>
            <a:r>
              <a:rPr lang="nb-NO" dirty="0"/>
              <a:t>Forståelse</a:t>
            </a:r>
          </a:p>
        </p:txBody>
      </p:sp>
      <p:sp>
        <p:nvSpPr>
          <p:cNvPr id="5" name="Plassholder for tekst 4"/>
          <p:cNvSpPr>
            <a:spLocks noGrp="1"/>
          </p:cNvSpPr>
          <p:nvPr>
            <p:ph type="body" sz="quarter" idx="4294967295"/>
          </p:nvPr>
        </p:nvSpPr>
        <p:spPr>
          <a:xfrm>
            <a:off x="6207624" y="3048006"/>
            <a:ext cx="5183187" cy="3382645"/>
          </a:xfrm>
        </p:spPr>
        <p:txBody>
          <a:bodyPr>
            <a:noAutofit/>
          </a:bodyPr>
          <a:lstStyle/>
          <a:p>
            <a:pPr marL="0" indent="0">
              <a:buNone/>
            </a:pPr>
            <a:r>
              <a:rPr lang="nb-NO" sz="2800" b="0" dirty="0"/>
              <a:t>Ved hypoman/manisk fase</a:t>
            </a:r>
          </a:p>
          <a:p>
            <a:pPr lvl="1"/>
            <a:r>
              <a:rPr lang="nb-NO" dirty="0"/>
              <a:t>Skjerme personen og bidra til ro</a:t>
            </a:r>
          </a:p>
          <a:p>
            <a:pPr lvl="1"/>
            <a:r>
              <a:rPr lang="nb-NO" dirty="0"/>
              <a:t>Unngå diskusjoner</a:t>
            </a:r>
          </a:p>
          <a:p>
            <a:pPr lvl="1"/>
            <a:r>
              <a:rPr lang="nb-NO" dirty="0"/>
              <a:t>Følge «avtaler» i forebyggelsesplanen</a:t>
            </a:r>
          </a:p>
          <a:p>
            <a:pPr lvl="1"/>
            <a:r>
              <a:rPr lang="nb-NO" dirty="0"/>
              <a:t>Kontakte behandler eller legevakt</a:t>
            </a:r>
          </a:p>
          <a:p>
            <a:endParaRPr lang="nb-NO" sz="2800" b="0" dirty="0"/>
          </a:p>
        </p:txBody>
      </p:sp>
    </p:spTree>
    <p:extLst>
      <p:ext uri="{BB962C8B-B14F-4D97-AF65-F5344CB8AC3E}">
        <p14:creationId xmlns:p14="http://schemas.microsoft.com/office/powerpoint/2010/main" val="25574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Hva kan være til hjelp for pårørende?</a:t>
            </a:r>
          </a:p>
        </p:txBody>
      </p:sp>
      <p:sp>
        <p:nvSpPr>
          <p:cNvPr id="3" name="Plassholder for innhold 2"/>
          <p:cNvSpPr>
            <a:spLocks noGrp="1"/>
          </p:cNvSpPr>
          <p:nvPr>
            <p:ph idx="1"/>
          </p:nvPr>
        </p:nvSpPr>
        <p:spPr/>
        <p:txBody>
          <a:bodyPr anchor="b"/>
          <a:lstStyle/>
          <a:p>
            <a:r>
              <a:rPr lang="nb-NO" dirty="0"/>
              <a:t>Å være kjent med varselsignaler og kriseplan</a:t>
            </a:r>
          </a:p>
          <a:p>
            <a:endParaRPr lang="nb-NO" dirty="0"/>
          </a:p>
          <a:p>
            <a:r>
              <a:rPr lang="nb-NO" dirty="0"/>
              <a:t>Å snakke med personen i stabile perioder</a:t>
            </a:r>
          </a:p>
          <a:p>
            <a:pPr marL="0" indent="0">
              <a:buNone/>
            </a:pPr>
            <a:endParaRPr lang="nb-NO" dirty="0"/>
          </a:p>
          <a:p>
            <a:r>
              <a:rPr lang="nb-NO" dirty="0"/>
              <a:t>Å gjøre avtaler</a:t>
            </a:r>
          </a:p>
        </p:txBody>
      </p:sp>
      <p:pic>
        <p:nvPicPr>
          <p:cNvPr id="5" name="Bilde 4">
            <a:extLst>
              <a:ext uri="{FF2B5EF4-FFF2-40B4-BE49-F238E27FC236}">
                <a16:creationId xmlns:a16="http://schemas.microsoft.com/office/drawing/2014/main" id="{EA75E98C-FD78-1C4E-7183-EEC6C886D6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37661" y="1874838"/>
            <a:ext cx="5955185" cy="5955185"/>
          </a:xfrm>
          <a:prstGeom prst="rect">
            <a:avLst/>
          </a:prstGeom>
        </p:spPr>
      </p:pic>
    </p:spTree>
    <p:extLst>
      <p:ext uri="{BB962C8B-B14F-4D97-AF65-F5344CB8AC3E}">
        <p14:creationId xmlns:p14="http://schemas.microsoft.com/office/powerpoint/2010/main" val="17221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områder for å finne varseltegn </a:t>
            </a:r>
          </a:p>
        </p:txBody>
      </p:sp>
      <p:sp>
        <p:nvSpPr>
          <p:cNvPr id="3" name="Plassholder for innhold 2"/>
          <p:cNvSpPr>
            <a:spLocks noGrp="1"/>
          </p:cNvSpPr>
          <p:nvPr>
            <p:ph idx="1"/>
          </p:nvPr>
        </p:nvSpPr>
        <p:spPr/>
        <p:txBody>
          <a:bodyPr anchor="b">
            <a:normAutofit lnSpcReduction="10000"/>
          </a:bodyPr>
          <a:lstStyle/>
          <a:p>
            <a:r>
              <a:rPr lang="nb-NO" dirty="0"/>
              <a:t>Utseende, klesstil og tilbehør</a:t>
            </a:r>
          </a:p>
          <a:p>
            <a:r>
              <a:rPr lang="nb-NO" dirty="0"/>
              <a:t>Spising og drikking </a:t>
            </a:r>
          </a:p>
          <a:p>
            <a:r>
              <a:rPr lang="nb-NO" dirty="0"/>
              <a:t>Mobiltelefonbruk</a:t>
            </a:r>
          </a:p>
          <a:p>
            <a:r>
              <a:rPr lang="nb-NO" dirty="0"/>
              <a:t>Sosial kontakt og omgangsform</a:t>
            </a:r>
          </a:p>
          <a:p>
            <a:r>
              <a:rPr lang="nb-NO" dirty="0"/>
              <a:t>Pengebruk</a:t>
            </a:r>
          </a:p>
          <a:p>
            <a:r>
              <a:rPr lang="nb-NO" dirty="0"/>
              <a:t>Transport</a:t>
            </a:r>
          </a:p>
          <a:p>
            <a:r>
              <a:rPr lang="nb-NO" dirty="0"/>
              <a:t>Søvn</a:t>
            </a:r>
          </a:p>
          <a:p>
            <a:r>
              <a:rPr lang="nb-NO" dirty="0"/>
              <a:t>Fysisk aktivitet</a:t>
            </a:r>
          </a:p>
          <a:p>
            <a:r>
              <a:rPr lang="nb-NO" dirty="0"/>
              <a:t>Huslige aktiviteter</a:t>
            </a:r>
          </a:p>
        </p:txBody>
      </p:sp>
      <p:pic>
        <p:nvPicPr>
          <p:cNvPr id="5" name="Bilde 4">
            <a:extLst>
              <a:ext uri="{FF2B5EF4-FFF2-40B4-BE49-F238E27FC236}">
                <a16:creationId xmlns:a16="http://schemas.microsoft.com/office/drawing/2014/main" id="{CAA4E75F-861C-AB7B-A118-80BA9D7FE4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369508">
            <a:off x="5184168" y="1361252"/>
            <a:ext cx="5490681" cy="5490681"/>
          </a:xfrm>
          <a:prstGeom prst="rect">
            <a:avLst/>
          </a:prstGeom>
        </p:spPr>
      </p:pic>
    </p:spTree>
    <p:extLst>
      <p:ext uri="{BB962C8B-B14F-4D97-AF65-F5344CB8AC3E}">
        <p14:creationId xmlns:p14="http://schemas.microsoft.com/office/powerpoint/2010/main" val="105120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38200" y="2320701"/>
            <a:ext cx="10515600" cy="1325562"/>
          </a:xfrm>
        </p:spPr>
        <p:txBody>
          <a:bodyPr>
            <a:normAutofit fontScale="90000"/>
          </a:bodyPr>
          <a:lstStyle/>
          <a:p>
            <a:pPr algn="ctr"/>
            <a:r>
              <a:rPr lang="nb-NO" sz="6000" dirty="0">
                <a:latin typeface="+mj-lt"/>
              </a:rPr>
              <a:t>Pause</a:t>
            </a:r>
            <a:br>
              <a:rPr lang="nb-NO" sz="6000" dirty="0">
                <a:latin typeface="+mj-lt"/>
              </a:rPr>
            </a:br>
            <a:r>
              <a:rPr lang="nb-NO" sz="3600" dirty="0">
                <a:latin typeface="+mj-lt"/>
              </a:rPr>
              <a:t>10 min</a:t>
            </a:r>
            <a:endParaRPr lang="nb-NO" dirty="0">
              <a:latin typeface="+mj-lt"/>
            </a:endParaRPr>
          </a:p>
        </p:txBody>
      </p:sp>
    </p:spTree>
    <p:extLst>
      <p:ext uri="{BB962C8B-B14F-4D97-AF65-F5344CB8AC3E}">
        <p14:creationId xmlns:p14="http://schemas.microsoft.com/office/powerpoint/2010/main" val="326127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Kommunikasjon i familien </a:t>
            </a:r>
          </a:p>
        </p:txBody>
      </p:sp>
      <p:sp>
        <p:nvSpPr>
          <p:cNvPr id="4" name="Plassholder for innhold 3"/>
          <p:cNvSpPr>
            <a:spLocks noGrp="1"/>
          </p:cNvSpPr>
          <p:nvPr>
            <p:ph idx="1"/>
          </p:nvPr>
        </p:nvSpPr>
        <p:spPr>
          <a:xfrm>
            <a:off x="695325" y="1101635"/>
            <a:ext cx="5557429" cy="4850039"/>
          </a:xfrm>
        </p:spPr>
        <p:txBody>
          <a:bodyPr>
            <a:normAutofit/>
          </a:bodyPr>
          <a:lstStyle/>
          <a:p>
            <a:pPr marL="342900" lvl="0" indent="-342900">
              <a:lnSpc>
                <a:spcPct val="100000"/>
              </a:lnSpc>
              <a:spcBef>
                <a:spcPts val="1800"/>
              </a:spcBef>
              <a:buClr>
                <a:schemeClr val="tx1"/>
              </a:buClr>
            </a:pPr>
            <a:endParaRPr lang="nb-NO" sz="2400" dirty="0">
              <a:solidFill>
                <a:schemeClr val="tx1"/>
              </a:solidFill>
            </a:endParaRPr>
          </a:p>
          <a:p>
            <a:pPr marL="0" indent="0">
              <a:spcBef>
                <a:spcPts val="1800"/>
              </a:spcBef>
              <a:buClr>
                <a:schemeClr val="tx1"/>
              </a:buClr>
              <a:buNone/>
            </a:pPr>
            <a:r>
              <a:rPr lang="nb-NO" b="1" dirty="0"/>
              <a:t>Hva fremmer god kommunikasjon?</a:t>
            </a:r>
            <a:endParaRPr lang="nb-NO" b="1" dirty="0">
              <a:solidFill>
                <a:schemeClr val="tx1"/>
              </a:solidFill>
            </a:endParaRPr>
          </a:p>
          <a:p>
            <a:pPr marL="342900" lvl="0" indent="-342900">
              <a:lnSpc>
                <a:spcPct val="100000"/>
              </a:lnSpc>
              <a:spcBef>
                <a:spcPts val="1800"/>
              </a:spcBef>
              <a:buClr>
                <a:schemeClr val="tx1"/>
              </a:buClr>
            </a:pPr>
            <a:r>
              <a:rPr lang="nb-NO" sz="2400" dirty="0">
                <a:solidFill>
                  <a:schemeClr val="tx1"/>
                </a:solidFill>
              </a:rPr>
              <a:t>Å snakke sammen på en respektfull måte </a:t>
            </a:r>
          </a:p>
          <a:p>
            <a:pPr marL="342900" lvl="0" indent="-342900">
              <a:lnSpc>
                <a:spcPct val="100000"/>
              </a:lnSpc>
              <a:spcBef>
                <a:spcPts val="1800"/>
              </a:spcBef>
              <a:buClr>
                <a:schemeClr val="tx1"/>
              </a:buClr>
            </a:pPr>
            <a:r>
              <a:rPr lang="nb-NO" sz="2400" dirty="0">
                <a:solidFill>
                  <a:schemeClr val="tx1"/>
                </a:solidFill>
              </a:rPr>
              <a:t>Å snakke åpent om situasjonen</a:t>
            </a:r>
          </a:p>
          <a:p>
            <a:pPr marL="342900" lvl="0" indent="-342900">
              <a:lnSpc>
                <a:spcPct val="100000"/>
              </a:lnSpc>
              <a:spcBef>
                <a:spcPts val="1800"/>
              </a:spcBef>
              <a:buClr>
                <a:schemeClr val="tx1"/>
              </a:buClr>
            </a:pPr>
            <a:r>
              <a:rPr lang="nb-NO" sz="2400" dirty="0">
                <a:solidFill>
                  <a:schemeClr val="tx1"/>
                </a:solidFill>
              </a:rPr>
              <a:t>Lytte til hverandre</a:t>
            </a:r>
          </a:p>
          <a:p>
            <a:pPr marL="342900" lvl="0" indent="-342900">
              <a:lnSpc>
                <a:spcPct val="100000"/>
              </a:lnSpc>
              <a:spcBef>
                <a:spcPts val="1800"/>
              </a:spcBef>
              <a:buClr>
                <a:schemeClr val="tx1"/>
              </a:buClr>
            </a:pPr>
            <a:r>
              <a:rPr lang="nb-NO" sz="2400" dirty="0">
                <a:solidFill>
                  <a:schemeClr val="tx1"/>
                </a:solidFill>
              </a:rPr>
              <a:t>Gjensidig avklare forventinger og behov</a:t>
            </a:r>
          </a:p>
        </p:txBody>
      </p:sp>
      <p:sp>
        <p:nvSpPr>
          <p:cNvPr id="6" name="Plassholder for innhold 5"/>
          <p:cNvSpPr>
            <a:spLocks noGrp="1"/>
          </p:cNvSpPr>
          <p:nvPr>
            <p:ph sz="quarter" idx="4294967295"/>
          </p:nvPr>
        </p:nvSpPr>
        <p:spPr>
          <a:xfrm>
            <a:off x="6522721" y="683758"/>
            <a:ext cx="5669280" cy="5624967"/>
          </a:xfrm>
        </p:spPr>
        <p:txBody>
          <a:bodyPr>
            <a:noAutofit/>
          </a:bodyPr>
          <a:lstStyle/>
          <a:p>
            <a:pPr marL="0" indent="0">
              <a:spcBef>
                <a:spcPts val="1800"/>
              </a:spcBef>
              <a:buClr>
                <a:schemeClr val="tx1"/>
              </a:buClr>
              <a:buNone/>
            </a:pPr>
            <a:r>
              <a:rPr lang="nb-NO" b="1" dirty="0"/>
              <a:t>Hva hemmer god kommunikasjon?</a:t>
            </a:r>
            <a:endParaRPr lang="nb-NO" b="1" dirty="0">
              <a:solidFill>
                <a:schemeClr val="tx1"/>
              </a:solidFill>
            </a:endParaRPr>
          </a:p>
          <a:p>
            <a:pPr marL="342900" lvl="0" indent="-342900">
              <a:lnSpc>
                <a:spcPct val="100000"/>
              </a:lnSpc>
              <a:spcBef>
                <a:spcPts val="1800"/>
              </a:spcBef>
              <a:buClr>
                <a:schemeClr val="tx1"/>
              </a:buClr>
            </a:pPr>
            <a:r>
              <a:rPr lang="nb-NO" sz="2400" dirty="0">
                <a:solidFill>
                  <a:schemeClr val="tx1"/>
                </a:solidFill>
              </a:rPr>
              <a:t>Ulik oppfatning av hvordan situasjonen kan forstås og hva som er rett tiltak</a:t>
            </a:r>
          </a:p>
          <a:p>
            <a:pPr marL="342900" lvl="0" indent="-342900">
              <a:lnSpc>
                <a:spcPct val="100000"/>
              </a:lnSpc>
              <a:spcBef>
                <a:spcPts val="1800"/>
              </a:spcBef>
              <a:buClr>
                <a:schemeClr val="tx1"/>
              </a:buClr>
            </a:pPr>
            <a:r>
              <a:rPr lang="nb-NO" sz="2400" dirty="0">
                <a:solidFill>
                  <a:schemeClr val="tx1"/>
                </a:solidFill>
              </a:rPr>
              <a:t>Mange vonde følelser</a:t>
            </a:r>
          </a:p>
          <a:p>
            <a:pPr marL="342900" lvl="0" indent="-342900">
              <a:lnSpc>
                <a:spcPct val="100000"/>
              </a:lnSpc>
              <a:spcBef>
                <a:spcPts val="1800"/>
              </a:spcBef>
              <a:buClr>
                <a:schemeClr val="tx1"/>
              </a:buClr>
            </a:pPr>
            <a:r>
              <a:rPr lang="nb-NO" sz="2400" dirty="0">
                <a:solidFill>
                  <a:schemeClr val="tx1"/>
                </a:solidFill>
              </a:rPr>
              <a:t>Misforståelser og utydelighet</a:t>
            </a:r>
          </a:p>
          <a:p>
            <a:pPr marL="342900" lvl="0" indent="-342900">
              <a:lnSpc>
                <a:spcPct val="100000"/>
              </a:lnSpc>
              <a:spcBef>
                <a:spcPts val="1800"/>
              </a:spcBef>
              <a:buClr>
                <a:schemeClr val="tx1"/>
              </a:buClr>
            </a:pPr>
            <a:r>
              <a:rPr lang="nb-NO" sz="2400" dirty="0">
                <a:solidFill>
                  <a:schemeClr val="tx1"/>
                </a:solidFill>
              </a:rPr>
              <a:t>Følelser blir utrykt sterkt </a:t>
            </a:r>
          </a:p>
        </p:txBody>
      </p:sp>
    </p:spTree>
    <p:extLst>
      <p:ext uri="{BB962C8B-B14F-4D97-AF65-F5344CB8AC3E}">
        <p14:creationId xmlns:p14="http://schemas.microsoft.com/office/powerpoint/2010/main" val="22738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38EBF1-CBC5-83AD-9828-A00B2CC30B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25999"/>
            <a:ext cx="12192000" cy="6858000"/>
          </a:xfrm>
          <a:prstGeom prst="rect">
            <a:avLst/>
          </a:prstGeom>
        </p:spPr>
      </p:pic>
      <p:sp>
        <p:nvSpPr>
          <p:cNvPr id="2" name="Tittel 1"/>
          <p:cNvSpPr>
            <a:spLocks noGrp="1"/>
          </p:cNvSpPr>
          <p:nvPr>
            <p:ph type="title" idx="4294967295"/>
          </p:nvPr>
        </p:nvSpPr>
        <p:spPr>
          <a:xfrm>
            <a:off x="695325" y="558619"/>
            <a:ext cx="10972800" cy="1325563"/>
          </a:xfrm>
        </p:spPr>
        <p:txBody>
          <a:bodyPr anchor="t"/>
          <a:lstStyle/>
          <a:p>
            <a:r>
              <a:rPr lang="nb-NO" dirty="0">
                <a:latin typeface="+mj-lt"/>
              </a:rPr>
              <a:t>Er personen mottagelig for kommunikasjon nå? </a:t>
            </a:r>
          </a:p>
        </p:txBody>
      </p:sp>
    </p:spTree>
    <p:extLst>
      <p:ext uri="{BB962C8B-B14F-4D97-AF65-F5344CB8AC3E}">
        <p14:creationId xmlns:p14="http://schemas.microsoft.com/office/powerpoint/2010/main" val="357999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solidFill>
                  <a:schemeClr val="tx1"/>
                </a:solidFill>
                <a:latin typeface="+mj-lt"/>
              </a:rPr>
              <a:t>Tydelig kommunikasjon ved å…</a:t>
            </a:r>
            <a:br>
              <a:rPr lang="nb-NO" b="1" dirty="0">
                <a:solidFill>
                  <a:schemeClr val="tx1"/>
                </a:solidFill>
                <a:latin typeface="+mj-lt"/>
              </a:rPr>
            </a:br>
            <a:endParaRPr lang="nb-NO" dirty="0">
              <a:solidFill>
                <a:schemeClr val="tx1"/>
              </a:solidFill>
              <a:latin typeface="+mj-lt"/>
            </a:endParaRPr>
          </a:p>
        </p:txBody>
      </p:sp>
      <p:sp>
        <p:nvSpPr>
          <p:cNvPr id="3" name="Plassholder for innhold 2"/>
          <p:cNvSpPr>
            <a:spLocks noGrp="1"/>
          </p:cNvSpPr>
          <p:nvPr>
            <p:ph idx="1"/>
          </p:nvPr>
        </p:nvSpPr>
        <p:spPr/>
        <p:txBody>
          <a:bodyPr anchor="b"/>
          <a:lstStyle/>
          <a:p>
            <a:pPr marL="342900" lvl="0" indent="-342900">
              <a:lnSpc>
                <a:spcPct val="100000"/>
              </a:lnSpc>
              <a:spcBef>
                <a:spcPts val="1800"/>
              </a:spcBef>
              <a:buClr>
                <a:schemeClr val="tx1"/>
              </a:buClr>
            </a:pPr>
            <a:r>
              <a:rPr lang="nb-NO" dirty="0">
                <a:solidFill>
                  <a:schemeClr val="tx1"/>
                </a:solidFill>
              </a:rPr>
              <a:t>Være konkret, og beskrive det du har sett og hørt</a:t>
            </a:r>
          </a:p>
          <a:p>
            <a:pPr marL="342900" lvl="0" indent="-342900">
              <a:lnSpc>
                <a:spcPct val="100000"/>
              </a:lnSpc>
              <a:spcBef>
                <a:spcPts val="1800"/>
              </a:spcBef>
              <a:buClr>
                <a:schemeClr val="tx1"/>
              </a:buClr>
            </a:pPr>
            <a:r>
              <a:rPr lang="nb-NO" dirty="0">
                <a:solidFill>
                  <a:schemeClr val="tx1"/>
                </a:solidFill>
              </a:rPr>
              <a:t>Stille korte spørsmål</a:t>
            </a:r>
          </a:p>
          <a:p>
            <a:pPr marL="342900" lvl="0" indent="-342900">
              <a:lnSpc>
                <a:spcPct val="100000"/>
              </a:lnSpc>
              <a:spcBef>
                <a:spcPts val="1800"/>
              </a:spcBef>
              <a:buClr>
                <a:schemeClr val="tx1"/>
              </a:buClr>
            </a:pPr>
            <a:r>
              <a:rPr lang="nb-NO" dirty="0">
                <a:solidFill>
                  <a:schemeClr val="tx1"/>
                </a:solidFill>
              </a:rPr>
              <a:t>Spørre og undre deg over hva den andre tenker</a:t>
            </a:r>
          </a:p>
          <a:p>
            <a:pPr marL="342900" lvl="0" indent="-342900">
              <a:lnSpc>
                <a:spcPct val="100000"/>
              </a:lnSpc>
              <a:spcBef>
                <a:spcPts val="1800"/>
              </a:spcBef>
              <a:buClr>
                <a:schemeClr val="tx1"/>
              </a:buClr>
            </a:pPr>
            <a:r>
              <a:rPr lang="nb-NO" dirty="0">
                <a:solidFill>
                  <a:schemeClr val="tx1"/>
                </a:solidFill>
              </a:rPr>
              <a:t>Gi tydelig oppmuntring</a:t>
            </a:r>
          </a:p>
          <a:p>
            <a:pPr marL="342900" lvl="0" indent="-342900">
              <a:lnSpc>
                <a:spcPct val="100000"/>
              </a:lnSpc>
              <a:spcBef>
                <a:spcPts val="1800"/>
              </a:spcBef>
              <a:buClr>
                <a:schemeClr val="tx1"/>
              </a:buClr>
            </a:pPr>
            <a:r>
              <a:rPr lang="nb-NO" dirty="0">
                <a:solidFill>
                  <a:schemeClr val="tx1"/>
                </a:solidFill>
              </a:rPr>
              <a:t>Anerkjenne at den andre har sin opplevelse</a:t>
            </a:r>
          </a:p>
          <a:p>
            <a:pPr marL="342900" lvl="0" indent="-342900">
              <a:lnSpc>
                <a:spcPct val="100000"/>
              </a:lnSpc>
              <a:spcBef>
                <a:spcPts val="1800"/>
              </a:spcBef>
              <a:buClr>
                <a:schemeClr val="tx1"/>
              </a:buClr>
            </a:pPr>
            <a:r>
              <a:rPr lang="nb-NO" dirty="0">
                <a:solidFill>
                  <a:schemeClr val="tx1"/>
                </a:solidFill>
              </a:rPr>
              <a:t>Formidle et ønske om å forstå</a:t>
            </a:r>
          </a:p>
        </p:txBody>
      </p:sp>
    </p:spTree>
    <p:extLst>
      <p:ext uri="{BB962C8B-B14F-4D97-AF65-F5344CB8AC3E}">
        <p14:creationId xmlns:p14="http://schemas.microsoft.com/office/powerpoint/2010/main" val="393964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ABC7BB-2B12-2CC1-3B0E-F62F1D5635FC}"/>
              </a:ext>
            </a:extLst>
          </p:cNvPr>
          <p:cNvSpPr>
            <a:spLocks noGrp="1"/>
          </p:cNvSpPr>
          <p:nvPr>
            <p:ph type="title" idx="4294967295"/>
          </p:nvPr>
        </p:nvSpPr>
        <p:spPr>
          <a:xfrm>
            <a:off x="0" y="549275"/>
            <a:ext cx="10515600" cy="701675"/>
          </a:xfrm>
        </p:spPr>
        <p:txBody>
          <a:bodyPr/>
          <a:lstStyle/>
          <a:p>
            <a:pPr algn="ctr"/>
            <a:br>
              <a:rPr lang="nb-NO" sz="4400" dirty="0"/>
            </a:br>
            <a:endParaRPr lang="nb-NO" dirty="0"/>
          </a:p>
        </p:txBody>
      </p:sp>
      <p:sp>
        <p:nvSpPr>
          <p:cNvPr id="4" name="Plassholder for innhold 3">
            <a:extLst>
              <a:ext uri="{FF2B5EF4-FFF2-40B4-BE49-F238E27FC236}">
                <a16:creationId xmlns:a16="http://schemas.microsoft.com/office/drawing/2014/main" id="{E7A421EA-B41D-0744-767C-DEB5BA1A2976}"/>
              </a:ext>
            </a:extLst>
          </p:cNvPr>
          <p:cNvSpPr>
            <a:spLocks noGrp="1"/>
          </p:cNvSpPr>
          <p:nvPr>
            <p:ph idx="4294967295"/>
          </p:nvPr>
        </p:nvSpPr>
        <p:spPr>
          <a:xfrm>
            <a:off x="4581386" y="4875510"/>
            <a:ext cx="3029226" cy="461665"/>
          </a:xfrm>
          <a:prstGeom prst="rect">
            <a:avLst/>
          </a:prstGeom>
        </p:spPr>
        <p:txBody>
          <a:bodyPr wrap="none">
            <a:spAutoFit/>
          </a:bodyPr>
          <a:lstStyle/>
          <a:p>
            <a:pPr marL="0" indent="0" algn="ctr">
              <a:buNone/>
            </a:pPr>
            <a:r>
              <a:rPr lang="nb-NO" sz="2400" u="sng" dirty="0">
                <a:solidFill>
                  <a:schemeClr val="tx1"/>
                </a:solidFill>
                <a:latin typeface="+mj-lt"/>
                <a:ea typeface="Calibri" panose="020F0502020204030204" pitchFamily="34" charset="0"/>
                <a:hlinkClick r:id="rId3">
                  <a:extLst>
                    <a:ext uri="{A12FA001-AC4F-418D-AE19-62706E023703}">
                      <ahyp:hlinkClr xmlns:ahyp="http://schemas.microsoft.com/office/drawing/2018/hyperlinkcolor" val="tx"/>
                    </a:ext>
                  </a:extLst>
                </a:hlinkClick>
              </a:rPr>
              <a:t>Å snakke godt sammen</a:t>
            </a:r>
            <a:endParaRPr lang="nb-NO" sz="2400" dirty="0">
              <a:solidFill>
                <a:schemeClr val="tx1"/>
              </a:solidFill>
              <a:latin typeface="+mj-lt"/>
            </a:endParaRPr>
          </a:p>
        </p:txBody>
      </p:sp>
      <p:pic>
        <p:nvPicPr>
          <p:cNvPr id="5" name="Bilde 4" descr="Et bilde som inneholder skjermbilde, mønster, sirkel, sort og hvit&#10;&#10;Automatisk generert beskrivelse">
            <a:extLst>
              <a:ext uri="{FF2B5EF4-FFF2-40B4-BE49-F238E27FC236}">
                <a16:creationId xmlns:a16="http://schemas.microsoft.com/office/drawing/2014/main" id="{466BDBE6-5BF4-BF7E-74ED-B2419C25B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172841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2455182"/>
          </a:xfrm>
        </p:spPr>
        <p:txBody>
          <a:bodyPr anchor="t">
            <a:normAutofit/>
          </a:bodyPr>
          <a:lstStyle/>
          <a:p>
            <a:r>
              <a:rPr lang="nb-NO" dirty="0">
                <a:latin typeface="+mj-lt"/>
              </a:rPr>
              <a:t>Summegruppe  </a:t>
            </a:r>
            <a:br>
              <a:rPr lang="nb-NO" dirty="0">
                <a:latin typeface="+mj-lt"/>
              </a:rPr>
            </a:br>
            <a:r>
              <a:rPr lang="nb-NO" sz="3600" dirty="0">
                <a:latin typeface="+mj-lt"/>
              </a:rPr>
              <a:t>15 min</a:t>
            </a:r>
          </a:p>
        </p:txBody>
      </p:sp>
      <p:sp>
        <p:nvSpPr>
          <p:cNvPr id="3" name="Plassholder for innhold 2"/>
          <p:cNvSpPr>
            <a:spLocks noGrp="1"/>
          </p:cNvSpPr>
          <p:nvPr>
            <p:ph idx="1"/>
          </p:nvPr>
        </p:nvSpPr>
        <p:spPr/>
        <p:txBody>
          <a:bodyPr anchor="b"/>
          <a:lstStyle/>
          <a:p>
            <a:pPr>
              <a:lnSpc>
                <a:spcPct val="100000"/>
              </a:lnSpc>
              <a:spcBef>
                <a:spcPts val="0"/>
              </a:spcBef>
              <a:defRPr/>
            </a:pPr>
            <a:r>
              <a:rPr lang="nb-NO" dirty="0"/>
              <a:t>Hvilke symptomer eller atferd er vanskelig for deg å håndtere i samspill og kommunikasjon med den som har bipolar lidelse? </a:t>
            </a:r>
          </a:p>
          <a:p>
            <a:pPr marL="0" indent="0">
              <a:lnSpc>
                <a:spcPct val="100000"/>
              </a:lnSpc>
              <a:spcBef>
                <a:spcPts val="0"/>
              </a:spcBef>
              <a:buNone/>
              <a:defRPr/>
            </a:pPr>
            <a:endParaRPr lang="nb-NO" dirty="0"/>
          </a:p>
          <a:p>
            <a:pPr>
              <a:lnSpc>
                <a:spcPct val="100000"/>
              </a:lnSpc>
              <a:spcBef>
                <a:spcPts val="0"/>
              </a:spcBef>
              <a:defRPr/>
            </a:pPr>
            <a:r>
              <a:rPr lang="nb-NO" dirty="0"/>
              <a:t>Hva har fungert bra i slike situasjoner?</a:t>
            </a:r>
          </a:p>
        </p:txBody>
      </p:sp>
      <p:pic>
        <p:nvPicPr>
          <p:cNvPr id="4" name="Bilde 3">
            <a:extLst>
              <a:ext uri="{FF2B5EF4-FFF2-40B4-BE49-F238E27FC236}">
                <a16:creationId xmlns:a16="http://schemas.microsoft.com/office/drawing/2014/main" id="{6C40918A-8002-8995-36A7-EB8AEB6CEE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359323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F979A3-5258-969E-645C-05723636EF9F}"/>
              </a:ext>
            </a:extLst>
          </p:cNvPr>
          <p:cNvSpPr>
            <a:spLocks noGrp="1"/>
          </p:cNvSpPr>
          <p:nvPr>
            <p:ph type="title" idx="4294967295"/>
          </p:nvPr>
        </p:nvSpPr>
        <p:spPr>
          <a:xfrm>
            <a:off x="695325" y="547687"/>
            <a:ext cx="10515600" cy="1325563"/>
          </a:xfrm>
        </p:spPr>
        <p:txBody>
          <a:bodyPr anchor="t"/>
          <a:lstStyle/>
          <a:p>
            <a:r>
              <a:rPr lang="nb-NO" dirty="0"/>
              <a:t>Nettsider, filmer og podkaster for pårørende</a:t>
            </a:r>
          </a:p>
        </p:txBody>
      </p:sp>
      <p:pic>
        <p:nvPicPr>
          <p:cNvPr id="7" name="Bilde 6" descr="Et bilde som inneholder skjermbilde, mønster, sort og hvit, maske&#10;&#10;Automatisk generert beskrivelse">
            <a:extLst>
              <a:ext uri="{FF2B5EF4-FFF2-40B4-BE49-F238E27FC236}">
                <a16:creationId xmlns:a16="http://schemas.microsoft.com/office/drawing/2014/main" id="{0AD12BDC-D23A-3F7E-CE35-9CACF60D6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637" y="2116681"/>
            <a:ext cx="3620725" cy="3620725"/>
          </a:xfrm>
          <a:prstGeom prst="rect">
            <a:avLst/>
          </a:prstGeom>
        </p:spPr>
      </p:pic>
    </p:spTree>
    <p:extLst>
      <p:ext uri="{BB962C8B-B14F-4D97-AF65-F5344CB8AC3E}">
        <p14:creationId xmlns:p14="http://schemas.microsoft.com/office/powerpoint/2010/main" val="50918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703F8349-27BB-3A82-9285-BD854483710F}"/>
              </a:ext>
            </a:extLst>
          </p:cNvPr>
          <p:cNvSpPr txBox="1">
            <a:spLocks/>
          </p:cNvSpPr>
          <p:nvPr/>
        </p:nvSpPr>
        <p:spPr>
          <a:xfrm>
            <a:off x="731839" y="2785533"/>
            <a:ext cx="10764836" cy="3987800"/>
          </a:xfrm>
          <a:prstGeom prst="rect">
            <a:avLst/>
          </a:prstGeom>
        </p:spPr>
        <p:txBody>
          <a:bodyPr vert="horz" lIns="91440" tIns="45720" rIns="91440" bIns="45720" numCol="2"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087"/>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087"/>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087"/>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nb-NO" dirty="0" err="1"/>
              <a:t>Kursgang</a:t>
            </a:r>
            <a:r>
              <a:rPr lang="nb-NO" dirty="0"/>
              <a:t> 1:</a:t>
            </a:r>
          </a:p>
          <a:p>
            <a:pPr lvl="1">
              <a:lnSpc>
                <a:spcPct val="120000"/>
              </a:lnSpc>
            </a:pPr>
            <a:r>
              <a:rPr lang="nb-NO" dirty="0"/>
              <a:t>Pårørendes rolle </a:t>
            </a:r>
          </a:p>
          <a:p>
            <a:pPr lvl="1">
              <a:lnSpc>
                <a:spcPct val="120000"/>
              </a:lnSpc>
            </a:pPr>
            <a:r>
              <a:rPr lang="nb-NO" dirty="0"/>
              <a:t>Hvem som regnes som pårørende</a:t>
            </a:r>
          </a:p>
          <a:p>
            <a:pPr lvl="1">
              <a:lnSpc>
                <a:spcPct val="120000"/>
              </a:lnSpc>
            </a:pPr>
            <a:r>
              <a:rPr lang="nb-NO" dirty="0"/>
              <a:t>Pårørendes rettigheter </a:t>
            </a:r>
          </a:p>
          <a:p>
            <a:pPr lvl="1">
              <a:lnSpc>
                <a:spcPct val="120000"/>
              </a:lnSpc>
            </a:pPr>
            <a:r>
              <a:rPr lang="nb-NO" dirty="0"/>
              <a:t>Bipolar lidelse og behandling</a:t>
            </a:r>
          </a:p>
          <a:p>
            <a:pPr marL="0" indent="0">
              <a:lnSpc>
                <a:spcPct val="120000"/>
              </a:lnSpc>
              <a:buFont typeface="Arial" panose="020B0604020202020204" pitchFamily="34" charset="0"/>
              <a:buNone/>
            </a:pPr>
            <a:endParaRPr lang="nb-NO" dirty="0"/>
          </a:p>
          <a:p>
            <a:pPr marL="0" indent="0">
              <a:lnSpc>
                <a:spcPct val="120000"/>
              </a:lnSpc>
              <a:buFont typeface="Arial" panose="020B0604020202020204" pitchFamily="34" charset="0"/>
              <a:buNone/>
            </a:pPr>
            <a:endParaRPr lang="nb-NO" dirty="0"/>
          </a:p>
          <a:p>
            <a:pPr marL="0" indent="0">
              <a:lnSpc>
                <a:spcPct val="120000"/>
              </a:lnSpc>
              <a:buFont typeface="Arial" panose="020B0604020202020204" pitchFamily="34" charset="0"/>
              <a:buNone/>
            </a:pPr>
            <a:endParaRPr lang="nb-NO" dirty="0"/>
          </a:p>
          <a:p>
            <a:pPr marL="0" indent="0">
              <a:lnSpc>
                <a:spcPct val="120000"/>
              </a:lnSpc>
              <a:buFont typeface="Arial" panose="020B0604020202020204" pitchFamily="34" charset="0"/>
              <a:buNone/>
            </a:pPr>
            <a:r>
              <a:rPr lang="nb-NO" b="1" dirty="0" err="1"/>
              <a:t>Kursgang</a:t>
            </a:r>
            <a:r>
              <a:rPr lang="nb-NO" b="1" dirty="0"/>
              <a:t> 2:</a:t>
            </a:r>
          </a:p>
          <a:p>
            <a:pPr lvl="1">
              <a:lnSpc>
                <a:spcPct val="120000"/>
              </a:lnSpc>
            </a:pPr>
            <a:r>
              <a:rPr lang="nb-NO" b="1" dirty="0"/>
              <a:t>Pårørendes betydning og situasjon</a:t>
            </a:r>
          </a:p>
          <a:p>
            <a:pPr lvl="1">
              <a:lnSpc>
                <a:spcPct val="120000"/>
              </a:lnSpc>
            </a:pPr>
            <a:r>
              <a:rPr lang="nb-NO" b="1" dirty="0"/>
              <a:t>Barn og ungdom som pårørende</a:t>
            </a:r>
          </a:p>
          <a:p>
            <a:pPr lvl="1">
              <a:lnSpc>
                <a:spcPct val="120000"/>
              </a:lnSpc>
            </a:pPr>
            <a:r>
              <a:rPr lang="nb-NO" b="1" dirty="0"/>
              <a:t>Hvordan du kan gi hjelp og støtte</a:t>
            </a:r>
          </a:p>
          <a:p>
            <a:pPr lvl="1">
              <a:lnSpc>
                <a:spcPct val="120000"/>
              </a:lnSpc>
            </a:pPr>
            <a:r>
              <a:rPr lang="nb-NO" b="1" dirty="0"/>
              <a:t>Kommunikasjon i familien</a:t>
            </a:r>
          </a:p>
          <a:p>
            <a:pPr lvl="1">
              <a:lnSpc>
                <a:spcPct val="120000"/>
              </a:lnSpc>
            </a:pPr>
            <a:r>
              <a:rPr lang="nb-NO" b="1" dirty="0"/>
              <a:t>Erfaringsformidling </a:t>
            </a:r>
          </a:p>
          <a:p>
            <a:pPr lvl="1">
              <a:lnSpc>
                <a:spcPct val="120000"/>
              </a:lnSpc>
            </a:pPr>
            <a:r>
              <a:rPr lang="nb-NO" b="1" dirty="0"/>
              <a:t>Dele erfaringer med andre som er i en lignende situasjon</a:t>
            </a:r>
          </a:p>
          <a:p>
            <a:pPr marL="0" indent="0">
              <a:buFont typeface="Arial" panose="020B0604020202020204" pitchFamily="34" charset="0"/>
              <a:buNone/>
            </a:pPr>
            <a:endParaRPr lang="nb-NO" sz="2400" dirty="0"/>
          </a:p>
        </p:txBody>
      </p:sp>
      <p:sp>
        <p:nvSpPr>
          <p:cNvPr id="9" name="Tittel 1">
            <a:extLst>
              <a:ext uri="{FF2B5EF4-FFF2-40B4-BE49-F238E27FC236}">
                <a16:creationId xmlns:a16="http://schemas.microsoft.com/office/drawing/2014/main" id="{016F43D7-CAE2-DC8B-A13B-B273D6FE8916}"/>
              </a:ext>
            </a:extLst>
          </p:cNvPr>
          <p:cNvSpPr>
            <a:spLocks noGrp="1"/>
          </p:cNvSpPr>
          <p:nvPr>
            <p:ph type="title"/>
          </p:nvPr>
        </p:nvSpPr>
        <p:spPr/>
        <p:txBody>
          <a:bodyPr anchor="t"/>
          <a:lstStyle/>
          <a:p>
            <a:r>
              <a:rPr lang="nb-NO" dirty="0"/>
              <a:t>Kursets innhold</a:t>
            </a:r>
          </a:p>
        </p:txBody>
      </p:sp>
    </p:spTree>
    <p:extLst>
      <p:ext uri="{BB962C8B-B14F-4D97-AF65-F5344CB8AC3E}">
        <p14:creationId xmlns:p14="http://schemas.microsoft.com/office/powerpoint/2010/main" val="361779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fade">
                                      <p:cBhvr>
                                        <p:cTn id="25" dur="500"/>
                                        <p:tgtEl>
                                          <p:spTgt spid="6">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fade">
                                      <p:cBhvr>
                                        <p:cTn id="28" dur="500"/>
                                        <p:tgtEl>
                                          <p:spTgt spid="6">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Effect transition="in" filter="fade">
                                      <p:cBhvr>
                                        <p:cTn id="31" dur="500"/>
                                        <p:tgtEl>
                                          <p:spTgt spid="6">
                                            <p:txEl>
                                              <p:pRg st="11" end="1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12" end="12"/>
                                            </p:txEl>
                                          </p:spTgt>
                                        </p:tgtEl>
                                        <p:attrNameLst>
                                          <p:attrName>style.visibility</p:attrName>
                                        </p:attrNameLst>
                                      </p:cBhvr>
                                      <p:to>
                                        <p:strVal val="visible"/>
                                      </p:to>
                                    </p:set>
                                    <p:animEffect transition="in" filter="fade">
                                      <p:cBhvr>
                                        <p:cTn id="34" dur="500"/>
                                        <p:tgtEl>
                                          <p:spTgt spid="6">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fade">
                                      <p:cBhvr>
                                        <p:cTn id="37" dur="500"/>
                                        <p:tgtEl>
                                          <p:spTgt spid="6">
                                            <p:txEl>
                                              <p:pRg st="13" end="1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4" end="14"/>
                                            </p:txEl>
                                          </p:spTgt>
                                        </p:tgtEl>
                                        <p:attrNameLst>
                                          <p:attrName>style.visibility</p:attrName>
                                        </p:attrNameLst>
                                      </p:cBhvr>
                                      <p:to>
                                        <p:strVal val="visible"/>
                                      </p:to>
                                    </p:set>
                                    <p:animEffect transition="in" filter="fade">
                                      <p:cBhvr>
                                        <p:cTn id="40"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Erfaringsformidler</a:t>
            </a:r>
          </a:p>
        </p:txBody>
      </p:sp>
      <p:sp>
        <p:nvSpPr>
          <p:cNvPr id="3" name="Plassholder for innhold 2"/>
          <p:cNvSpPr>
            <a:spLocks noGrp="1"/>
          </p:cNvSpPr>
          <p:nvPr>
            <p:ph idx="1"/>
          </p:nvPr>
        </p:nvSpPr>
        <p:spPr/>
        <p:txBody>
          <a:bodyPr anchor="b">
            <a:normAutofit/>
          </a:bodyPr>
          <a:lstStyle/>
          <a:p>
            <a:r>
              <a:rPr lang="nb-NO" dirty="0"/>
              <a:t>Presentasjon: 30-40 min</a:t>
            </a:r>
            <a:endParaRPr lang="nb-NO" b="1" dirty="0"/>
          </a:p>
          <a:p>
            <a:r>
              <a:rPr lang="nb-NO" dirty="0"/>
              <a:t>Spørsmål: 10min</a:t>
            </a:r>
          </a:p>
        </p:txBody>
      </p:sp>
    </p:spTree>
    <p:extLst>
      <p:ext uri="{BB962C8B-B14F-4D97-AF65-F5344CB8AC3E}">
        <p14:creationId xmlns:p14="http://schemas.microsoft.com/office/powerpoint/2010/main" val="33799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LOGO png Rådet for psykisk helse.png" descr="LOGO png Rådet for psykisk helse.png">
            <a:extLst>
              <a:ext uri="{FF2B5EF4-FFF2-40B4-BE49-F238E27FC236}">
                <a16:creationId xmlns:a16="http://schemas.microsoft.com/office/drawing/2014/main" id="{F6B2E391-1091-8F3F-EA01-EB927FEE52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619990"/>
            <a:ext cx="2859733" cy="501806"/>
          </a:xfrm>
          <a:prstGeom prst="rect">
            <a:avLst/>
          </a:prstGeom>
          <a:ln w="12700">
            <a:miter lim="400000"/>
          </a:ln>
        </p:spPr>
      </p:pic>
      <p:pic>
        <p:nvPicPr>
          <p:cNvPr id="12" name="Bilde" descr="Bilde">
            <a:extLst>
              <a:ext uri="{FF2B5EF4-FFF2-40B4-BE49-F238E27FC236}">
                <a16:creationId xmlns:a16="http://schemas.microsoft.com/office/drawing/2014/main" id="{83DD39C4-62C0-A70E-85AD-F2BA7A41B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606212"/>
            <a:ext cx="2848893" cy="517168"/>
          </a:xfrm>
          <a:prstGeom prst="rect">
            <a:avLst/>
          </a:prstGeom>
          <a:ln w="12700">
            <a:miter lim="400000"/>
          </a:ln>
        </p:spPr>
      </p:pic>
      <p:pic>
        <p:nvPicPr>
          <p:cNvPr id="13" name="logo_transparent-01.png" descr="logo_transparent-01.png">
            <a:extLst>
              <a:ext uri="{FF2B5EF4-FFF2-40B4-BE49-F238E27FC236}">
                <a16:creationId xmlns:a16="http://schemas.microsoft.com/office/drawing/2014/main" id="{E691C155-8BBF-F3E4-469D-2FB3FF530141}"/>
              </a:ext>
            </a:extLst>
          </p:cNvPr>
          <p:cNvPicPr>
            <a:picLocks noChangeAspect="1"/>
          </p:cNvPicPr>
          <p:nvPr/>
        </p:nvPicPr>
        <p:blipFill>
          <a:blip r:embed="rId5"/>
          <a:stretch>
            <a:fillRect/>
          </a:stretch>
        </p:blipFill>
        <p:spPr>
          <a:xfrm>
            <a:off x="4117024" y="5514221"/>
            <a:ext cx="2280625" cy="791423"/>
          </a:xfrm>
          <a:prstGeom prst="rect">
            <a:avLst/>
          </a:prstGeom>
          <a:ln w="12700">
            <a:miter lim="400000"/>
          </a:ln>
        </p:spPr>
      </p:pic>
      <p:pic>
        <p:nvPicPr>
          <p:cNvPr id="14" name="50830959051_658d4b82a4_o.png" descr="50830959051_658d4b82a4_o.png">
            <a:extLst>
              <a:ext uri="{FF2B5EF4-FFF2-40B4-BE49-F238E27FC236}">
                <a16:creationId xmlns:a16="http://schemas.microsoft.com/office/drawing/2014/main" id="{6CDCE992-480B-FE03-622E-A7CFA26403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841821"/>
            <a:ext cx="1100040" cy="1344799"/>
          </a:xfrm>
          <a:prstGeom prst="rect">
            <a:avLst/>
          </a:prstGeom>
          <a:ln w="12700">
            <a:miter lim="400000"/>
          </a:ln>
        </p:spPr>
      </p:pic>
      <p:sp>
        <p:nvSpPr>
          <p:cNvPr id="2" name="Plassholder for innhold 5">
            <a:extLst>
              <a:ext uri="{FF2B5EF4-FFF2-40B4-BE49-F238E27FC236}">
                <a16:creationId xmlns:a16="http://schemas.microsoft.com/office/drawing/2014/main" id="{6A31D74D-7F07-4357-29D2-49699D3C91C3}"/>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spTree>
    <p:extLst>
      <p:ext uri="{BB962C8B-B14F-4D97-AF65-F5344CB8AC3E}">
        <p14:creationId xmlns:p14="http://schemas.microsoft.com/office/powerpoint/2010/main" val="26452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949FB4-EABF-09F4-85B4-FEC4D008DDBE}"/>
              </a:ext>
            </a:extLst>
          </p:cNvPr>
          <p:cNvSpPr>
            <a:spLocks noGrp="1"/>
          </p:cNvSpPr>
          <p:nvPr>
            <p:ph type="title"/>
          </p:nvPr>
        </p:nvSpPr>
        <p:spPr/>
        <p:txBody>
          <a:bodyPr anchor="t"/>
          <a:lstStyle/>
          <a:p>
            <a:r>
              <a:rPr lang="nb-NO" dirty="0"/>
              <a:t>Pårørendes betydning og situasjon</a:t>
            </a:r>
          </a:p>
        </p:txBody>
      </p:sp>
      <p:sp>
        <p:nvSpPr>
          <p:cNvPr id="3" name="Plassholder for innhold 2">
            <a:extLst>
              <a:ext uri="{FF2B5EF4-FFF2-40B4-BE49-F238E27FC236}">
                <a16:creationId xmlns:a16="http://schemas.microsoft.com/office/drawing/2014/main" id="{70CAA57F-3439-8755-3E14-6B90D4C6D8AB}"/>
              </a:ext>
            </a:extLst>
          </p:cNvPr>
          <p:cNvSpPr>
            <a:spLocks noGrp="1"/>
          </p:cNvSpPr>
          <p:nvPr>
            <p:ph idx="1"/>
          </p:nvPr>
        </p:nvSpPr>
        <p:spPr/>
        <p:txBody>
          <a:bodyPr anchor="b"/>
          <a:lstStyle/>
          <a:p>
            <a:r>
              <a:rPr lang="nb-NO" dirty="0"/>
              <a:t>Unik og langvarig sosial støtte</a:t>
            </a:r>
          </a:p>
          <a:p>
            <a:r>
              <a:rPr lang="nb-NO" dirty="0"/>
              <a:t>Rehabiliteringsressurs </a:t>
            </a:r>
          </a:p>
          <a:p>
            <a:r>
              <a:rPr lang="nb-NO" dirty="0"/>
              <a:t>Kan selv oppleve belastninger og helseutfordringer</a:t>
            </a:r>
          </a:p>
          <a:p>
            <a:r>
              <a:rPr lang="nb-NO" dirty="0"/>
              <a:t>Samarbeidspart i behandlingen</a:t>
            </a:r>
          </a:p>
          <a:p>
            <a:pPr lvl="1"/>
            <a:r>
              <a:rPr lang="nb-NO" dirty="0"/>
              <a:t>Grunnleggende informasjon, veiledning og støtte </a:t>
            </a:r>
          </a:p>
          <a:p>
            <a:pPr lvl="1"/>
            <a:r>
              <a:rPr lang="nb-NO" dirty="0"/>
              <a:t>Strukturert familiesamarbeid over tid</a:t>
            </a:r>
          </a:p>
        </p:txBody>
      </p:sp>
      <p:pic>
        <p:nvPicPr>
          <p:cNvPr id="5" name="Bilde 4" descr="Et bilde som inneholder skjermbilde, mønster, sirkel, sort og hvit&#10;&#10;Automatisk generert beskrivelse">
            <a:extLst>
              <a:ext uri="{FF2B5EF4-FFF2-40B4-BE49-F238E27FC236}">
                <a16:creationId xmlns:a16="http://schemas.microsoft.com/office/drawing/2014/main" id="{9D60E2F3-7A06-33D6-60C2-FEC79B041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175" y="3451136"/>
            <a:ext cx="2857500" cy="2857500"/>
          </a:xfrm>
          <a:prstGeom prst="rect">
            <a:avLst/>
          </a:prstGeom>
        </p:spPr>
      </p:pic>
    </p:spTree>
    <p:extLst>
      <p:ext uri="{BB962C8B-B14F-4D97-AF65-F5344CB8AC3E}">
        <p14:creationId xmlns:p14="http://schemas.microsoft.com/office/powerpoint/2010/main" val="365289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Barn og ungdom i familien bør involveres </a:t>
            </a:r>
          </a:p>
        </p:txBody>
      </p:sp>
      <p:sp>
        <p:nvSpPr>
          <p:cNvPr id="3" name="Plassholder for innhold 2"/>
          <p:cNvSpPr>
            <a:spLocks noGrp="1"/>
          </p:cNvSpPr>
          <p:nvPr>
            <p:ph idx="1"/>
          </p:nvPr>
        </p:nvSpPr>
        <p:spPr/>
        <p:txBody>
          <a:bodyPr anchor="b">
            <a:normAutofit/>
          </a:bodyPr>
          <a:lstStyle/>
          <a:p>
            <a:pPr marL="0" indent="0">
              <a:buNone/>
            </a:pPr>
            <a:endParaRPr lang="nb-NO" sz="2400" b="1" dirty="0"/>
          </a:p>
          <a:p>
            <a:r>
              <a:rPr lang="nb-NO" b="1" dirty="0"/>
              <a:t>For å mestre sykdom i familien</a:t>
            </a:r>
          </a:p>
          <a:p>
            <a:pPr lvl="1"/>
            <a:r>
              <a:rPr lang="nb-NO" dirty="0"/>
              <a:t>Rett på alderstilpasset informasjon</a:t>
            </a:r>
          </a:p>
          <a:p>
            <a:pPr lvl="1"/>
            <a:r>
              <a:rPr lang="nb-NO" dirty="0"/>
              <a:t>Hjelp til å forstå det som skjer med den som er syk, med seg selv og familien</a:t>
            </a:r>
          </a:p>
          <a:p>
            <a:pPr lvl="1"/>
            <a:r>
              <a:rPr lang="nb-NO" dirty="0"/>
              <a:t>Hva som gjøres for at den som er syk skal bli bedre</a:t>
            </a:r>
          </a:p>
          <a:p>
            <a:pPr lvl="1"/>
            <a:r>
              <a:rPr lang="nb-NO" dirty="0"/>
              <a:t>Snakke om følelser og tanker rundt situasjonen</a:t>
            </a:r>
          </a:p>
          <a:p>
            <a:pPr lvl="1"/>
            <a:r>
              <a:rPr lang="nb-NO" dirty="0"/>
              <a:t>Hva man kan fortelle til venner</a:t>
            </a:r>
          </a:p>
          <a:p>
            <a:r>
              <a:rPr lang="nb-NO" b="1" dirty="0"/>
              <a:t> For å skape åpenhet og motta støtte</a:t>
            </a:r>
          </a:p>
          <a:p>
            <a:pPr lvl="1"/>
            <a:r>
              <a:rPr lang="nb-NO" dirty="0"/>
              <a:t>Ved usikkerhet om hva man bør fortelle, snakk med helsepersonell</a:t>
            </a:r>
          </a:p>
        </p:txBody>
      </p:sp>
    </p:spTree>
    <p:extLst>
      <p:ext uri="{BB962C8B-B14F-4D97-AF65-F5344CB8AC3E}">
        <p14:creationId xmlns:p14="http://schemas.microsoft.com/office/powerpoint/2010/main" val="338424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E4CE39-330E-ED6D-828A-B0FE112942BA}"/>
              </a:ext>
            </a:extLst>
          </p:cNvPr>
          <p:cNvSpPr>
            <a:spLocks noGrp="1"/>
          </p:cNvSpPr>
          <p:nvPr>
            <p:ph type="title"/>
          </p:nvPr>
        </p:nvSpPr>
        <p:spPr/>
        <p:txBody>
          <a:bodyPr anchor="t"/>
          <a:lstStyle/>
          <a:p>
            <a:r>
              <a:rPr lang="nb-NO" altLang="nb-NO" dirty="0">
                <a:solidFill>
                  <a:schemeClr val="tx1"/>
                </a:solidFill>
              </a:rPr>
              <a:t>Erfaringer som søsken/barn kan ha</a:t>
            </a:r>
            <a:endParaRPr lang="nb-NO" dirty="0">
              <a:solidFill>
                <a:schemeClr val="tx1"/>
              </a:solidFill>
            </a:endParaRPr>
          </a:p>
        </p:txBody>
      </p:sp>
      <p:sp>
        <p:nvSpPr>
          <p:cNvPr id="3" name="Plassholder for innhold 2">
            <a:extLst>
              <a:ext uri="{FF2B5EF4-FFF2-40B4-BE49-F238E27FC236}">
                <a16:creationId xmlns:a16="http://schemas.microsoft.com/office/drawing/2014/main" id="{BDFFC5E9-1E2B-BF49-ADC9-DAE1700868A7}"/>
              </a:ext>
            </a:extLst>
          </p:cNvPr>
          <p:cNvSpPr>
            <a:spLocks noGrp="1"/>
          </p:cNvSpPr>
          <p:nvPr>
            <p:ph idx="1"/>
          </p:nvPr>
        </p:nvSpPr>
        <p:spPr/>
        <p:txBody>
          <a:bodyPr anchor="b">
            <a:normAutofit/>
          </a:bodyPr>
          <a:lstStyle/>
          <a:p>
            <a:r>
              <a:rPr lang="nb-NO" altLang="nb-NO" dirty="0"/>
              <a:t>Prøve å være det «bra» barnet</a:t>
            </a:r>
          </a:p>
          <a:p>
            <a:r>
              <a:rPr lang="nb-NO" altLang="nb-NO" dirty="0"/>
              <a:t>Unnvike sin bror/søster</a:t>
            </a:r>
          </a:p>
          <a:p>
            <a:r>
              <a:rPr lang="nb-NO" altLang="nb-NO" dirty="0"/>
              <a:t>Unnvike familien og isolere seg</a:t>
            </a:r>
          </a:p>
          <a:p>
            <a:r>
              <a:rPr lang="nb-NO" altLang="nb-NO" dirty="0"/>
              <a:t>Kan føle seg flau</a:t>
            </a:r>
          </a:p>
          <a:p>
            <a:r>
              <a:rPr lang="nb-NO" altLang="nb-NO" dirty="0"/>
              <a:t>Angre, etter for eksempel krangler </a:t>
            </a:r>
          </a:p>
          <a:p>
            <a:r>
              <a:rPr lang="nb-NO" altLang="nb-NO" dirty="0"/>
              <a:t>Benekte egne behov</a:t>
            </a:r>
          </a:p>
          <a:p>
            <a:r>
              <a:rPr lang="nb-NO" altLang="nb-NO" dirty="0"/>
              <a:t>Ta ansvar for å holde familien samlet</a:t>
            </a:r>
          </a:p>
          <a:p>
            <a:r>
              <a:rPr lang="nb-NO" altLang="nb-NO" dirty="0"/>
              <a:t>Være stille</a:t>
            </a:r>
          </a:p>
        </p:txBody>
      </p:sp>
      <p:pic>
        <p:nvPicPr>
          <p:cNvPr id="5" name="Bilde 4">
            <a:extLst>
              <a:ext uri="{FF2B5EF4-FFF2-40B4-BE49-F238E27FC236}">
                <a16:creationId xmlns:a16="http://schemas.microsoft.com/office/drawing/2014/main" id="{03C3C379-0CAE-1C0F-3EB5-26ABB6BDFA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42589" y="1448193"/>
            <a:ext cx="4860532" cy="4860532"/>
          </a:xfrm>
          <a:prstGeom prst="rect">
            <a:avLst/>
          </a:prstGeom>
        </p:spPr>
      </p:pic>
    </p:spTree>
    <p:extLst>
      <p:ext uri="{BB962C8B-B14F-4D97-AF65-F5344CB8AC3E}">
        <p14:creationId xmlns:p14="http://schemas.microsoft.com/office/powerpoint/2010/main" val="99734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6D41FE-D24C-2CC6-24D7-68E8BDE5A302}"/>
              </a:ext>
            </a:extLst>
          </p:cNvPr>
          <p:cNvSpPr>
            <a:spLocks noGrp="1"/>
          </p:cNvSpPr>
          <p:nvPr>
            <p:ph type="title"/>
          </p:nvPr>
        </p:nvSpPr>
        <p:spPr/>
        <p:txBody>
          <a:bodyPr anchor="t"/>
          <a:lstStyle/>
          <a:p>
            <a:r>
              <a:rPr lang="nb-NO" altLang="nb-NO" dirty="0"/>
              <a:t>Søsken/barn </a:t>
            </a:r>
            <a:endParaRPr lang="nb-NO" dirty="0"/>
          </a:p>
        </p:txBody>
      </p:sp>
      <p:sp>
        <p:nvSpPr>
          <p:cNvPr id="3" name="Plassholder for innhold 2">
            <a:extLst>
              <a:ext uri="{FF2B5EF4-FFF2-40B4-BE49-F238E27FC236}">
                <a16:creationId xmlns:a16="http://schemas.microsoft.com/office/drawing/2014/main" id="{043EFA97-8923-18B1-0BFA-3A6C10D89E41}"/>
              </a:ext>
            </a:extLst>
          </p:cNvPr>
          <p:cNvSpPr>
            <a:spLocks noGrp="1"/>
          </p:cNvSpPr>
          <p:nvPr>
            <p:ph idx="1"/>
          </p:nvPr>
        </p:nvSpPr>
        <p:spPr/>
        <p:txBody>
          <a:bodyPr anchor="b">
            <a:normAutofit/>
          </a:bodyPr>
          <a:lstStyle/>
          <a:p>
            <a:pPr marL="0" indent="0">
              <a:buFont typeface="Arial" charset="0"/>
              <a:buNone/>
              <a:defRPr/>
            </a:pPr>
            <a:r>
              <a:rPr lang="nb-NO" altLang="nb-NO" dirty="0"/>
              <a:t>Helsepersonell har uttrykt:</a:t>
            </a:r>
          </a:p>
          <a:p>
            <a:pPr marL="0" indent="0">
              <a:buNone/>
            </a:pPr>
            <a:r>
              <a:rPr lang="nb-NO" altLang="nb-NO" i="1" dirty="0"/>
              <a:t>« Som behandler snakker jeg med mange søsken i klinikken som bærer mye fordi de ønsker å ta vare både på sine foreldre og sin syke bror/søster og at det kan bli for mye for noen….»</a:t>
            </a:r>
          </a:p>
          <a:p>
            <a:pPr marL="0" indent="0">
              <a:buFont typeface="Arial" charset="0"/>
              <a:buNone/>
              <a:defRPr/>
            </a:pPr>
            <a:endParaRPr lang="nb-NO" altLang="nb-NO" dirty="0"/>
          </a:p>
          <a:p>
            <a:pPr marL="0" indent="0">
              <a:buFont typeface="Arial" charset="0"/>
              <a:buNone/>
              <a:defRPr/>
            </a:pPr>
            <a:r>
              <a:rPr lang="nb-NO" altLang="nb-NO" dirty="0"/>
              <a:t>Søsken/barn trenger:</a:t>
            </a:r>
          </a:p>
          <a:p>
            <a:pPr>
              <a:buFont typeface="Arial" charset="0"/>
              <a:buChar char="•"/>
              <a:defRPr/>
            </a:pPr>
            <a:r>
              <a:rPr lang="nb-NO" altLang="nb-NO" dirty="0"/>
              <a:t>Informasjon og kunnskap</a:t>
            </a:r>
          </a:p>
          <a:p>
            <a:pPr>
              <a:buFont typeface="Arial" charset="0"/>
              <a:buChar char="•"/>
              <a:defRPr/>
            </a:pPr>
            <a:r>
              <a:rPr lang="nb-NO" altLang="nb-NO" dirty="0"/>
              <a:t>Å få uttrykke egne bekymringer og følelser</a:t>
            </a:r>
          </a:p>
          <a:p>
            <a:pPr>
              <a:buFont typeface="Arial" charset="0"/>
              <a:buChar char="•"/>
              <a:defRPr/>
            </a:pPr>
            <a:r>
              <a:rPr lang="nb-NO" altLang="nb-NO" dirty="0"/>
              <a:t>Forstå hvordan hverdagen i familien påvirkes</a:t>
            </a:r>
          </a:p>
        </p:txBody>
      </p:sp>
    </p:spTree>
    <p:extLst>
      <p:ext uri="{BB962C8B-B14F-4D97-AF65-F5344CB8AC3E}">
        <p14:creationId xmlns:p14="http://schemas.microsoft.com/office/powerpoint/2010/main" val="24097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latin typeface="+mj-lt"/>
              </a:rPr>
              <a:t>Vanlige belastninger hos pårørende</a:t>
            </a:r>
          </a:p>
        </p:txBody>
      </p:sp>
      <p:sp>
        <p:nvSpPr>
          <p:cNvPr id="3" name="Plassholder for innhold 2"/>
          <p:cNvSpPr>
            <a:spLocks noGrp="1"/>
          </p:cNvSpPr>
          <p:nvPr>
            <p:ph idx="1"/>
          </p:nvPr>
        </p:nvSpPr>
        <p:spPr/>
        <p:txBody>
          <a:bodyPr anchor="b">
            <a:normAutofit/>
          </a:bodyPr>
          <a:lstStyle/>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Nedsatt kognitiv fungering</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Somatiske plager </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Følelsesmessige belastinger </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Opplevelse av stigmatisering</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Bekymringer om økonomi og fremtid</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Lite energi og overskudd</a:t>
            </a:r>
          </a:p>
        </p:txBody>
      </p:sp>
    </p:spTree>
    <p:extLst>
      <p:ext uri="{BB962C8B-B14F-4D97-AF65-F5344CB8AC3E}">
        <p14:creationId xmlns:p14="http://schemas.microsoft.com/office/powerpoint/2010/main" val="11185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sz="3600" b="0" dirty="0">
                <a:latin typeface="+mj-lt"/>
              </a:rPr>
              <a:t>Hva kan hjelpe?</a:t>
            </a:r>
          </a:p>
        </p:txBody>
      </p:sp>
      <p:sp>
        <p:nvSpPr>
          <p:cNvPr id="4" name="Plassholder for innhold 3"/>
          <p:cNvSpPr>
            <a:spLocks noGrp="1"/>
          </p:cNvSpPr>
          <p:nvPr>
            <p:ph idx="1"/>
          </p:nvPr>
        </p:nvSpPr>
        <p:spPr>
          <a:xfrm>
            <a:off x="695325" y="1114697"/>
            <a:ext cx="10801350" cy="5194029"/>
          </a:xfrm>
        </p:spPr>
        <p:txBody>
          <a:bodyPr anchor="b">
            <a:normAutofit fontScale="85000" lnSpcReduction="20000"/>
          </a:bodyPr>
          <a:lstStyle/>
          <a:p>
            <a:r>
              <a:rPr lang="nb-NO" dirty="0">
                <a:solidFill>
                  <a:schemeClr val="tx1"/>
                </a:solidFill>
              </a:rPr>
              <a:t>Erkjenn at rollen kan være utfordrende</a:t>
            </a:r>
          </a:p>
          <a:p>
            <a:r>
              <a:rPr lang="nb-NO" dirty="0">
                <a:solidFill>
                  <a:schemeClr val="tx1"/>
                </a:solidFill>
              </a:rPr>
              <a:t>Ikke glem din egen helse</a:t>
            </a:r>
          </a:p>
          <a:p>
            <a:r>
              <a:rPr lang="nb-NO" dirty="0">
                <a:solidFill>
                  <a:schemeClr val="tx1"/>
                </a:solidFill>
              </a:rPr>
              <a:t>Treff andre i samme situasjon </a:t>
            </a:r>
          </a:p>
          <a:p>
            <a:r>
              <a:rPr lang="nb-NO" dirty="0">
                <a:solidFill>
                  <a:schemeClr val="tx1"/>
                </a:solidFill>
              </a:rPr>
              <a:t>Søk kunnskap om lidelsen</a:t>
            </a:r>
          </a:p>
          <a:p>
            <a:r>
              <a:rPr lang="nb-NO" dirty="0">
                <a:solidFill>
                  <a:schemeClr val="tx1"/>
                </a:solidFill>
              </a:rPr>
              <a:t>Vær i dialog med helsetjenesten, etterspør behandlingstilbud </a:t>
            </a:r>
            <a:br>
              <a:rPr lang="nb-NO" dirty="0">
                <a:solidFill>
                  <a:schemeClr val="tx1"/>
                </a:solidFill>
              </a:rPr>
            </a:br>
            <a:r>
              <a:rPr lang="nb-NO" dirty="0">
                <a:solidFill>
                  <a:schemeClr val="tx1"/>
                </a:solidFill>
              </a:rPr>
              <a:t>som involverer familien</a:t>
            </a:r>
          </a:p>
          <a:p>
            <a:r>
              <a:rPr lang="nb-NO" dirty="0">
                <a:solidFill>
                  <a:schemeClr val="tx1"/>
                </a:solidFill>
              </a:rPr>
              <a:t>Når den som er syk ikke ønsker å involvere deg, be om </a:t>
            </a:r>
            <a:br>
              <a:rPr lang="nb-NO" dirty="0">
                <a:solidFill>
                  <a:schemeClr val="tx1"/>
                </a:solidFill>
              </a:rPr>
            </a:br>
            <a:r>
              <a:rPr lang="nb-NO" dirty="0">
                <a:solidFill>
                  <a:schemeClr val="tx1"/>
                </a:solidFill>
              </a:rPr>
              <a:t>generell informasjon</a:t>
            </a:r>
          </a:p>
          <a:p>
            <a:r>
              <a:rPr lang="nb-NO" dirty="0">
                <a:solidFill>
                  <a:schemeClr val="tx1"/>
                </a:solidFill>
              </a:rPr>
              <a:t>Hold deg aktiv, og hold på sosialt nettverk </a:t>
            </a:r>
          </a:p>
          <a:p>
            <a:r>
              <a:rPr lang="nb-NO" dirty="0">
                <a:solidFill>
                  <a:schemeClr val="tx1"/>
                </a:solidFill>
              </a:rPr>
              <a:t>Vær åpen om situasjonen din</a:t>
            </a:r>
          </a:p>
          <a:p>
            <a:r>
              <a:rPr lang="nb-NO" dirty="0">
                <a:solidFill>
                  <a:schemeClr val="tx1"/>
                </a:solidFill>
              </a:rPr>
              <a:t>Snakk med arbeidsgiver om muligheter for tilrettelegging </a:t>
            </a:r>
          </a:p>
          <a:p>
            <a:r>
              <a:rPr lang="nb-NO" dirty="0">
                <a:solidFill>
                  <a:schemeClr val="tx1"/>
                </a:solidFill>
              </a:rPr>
              <a:t>Undersøk muligheter for avlastning</a:t>
            </a:r>
          </a:p>
          <a:p>
            <a:r>
              <a:rPr lang="nb-NO" dirty="0">
                <a:solidFill>
                  <a:schemeClr val="tx1"/>
                </a:solidFill>
              </a:rPr>
              <a:t>Be om hjelp for egen </a:t>
            </a:r>
            <a:r>
              <a:rPr lang="nb-NO">
                <a:solidFill>
                  <a:schemeClr val="tx1"/>
                </a:solidFill>
              </a:rPr>
              <a:t>del </a:t>
            </a:r>
            <a:endParaRPr lang="nb-NO" dirty="0">
              <a:solidFill>
                <a:schemeClr val="tx1"/>
              </a:solidFill>
            </a:endParaRPr>
          </a:p>
        </p:txBody>
      </p:sp>
      <p:pic>
        <p:nvPicPr>
          <p:cNvPr id="6" name="Bilde 5" descr="Et bilde som inneholder skjermbilde, mønster, sort og hvit, maske&#10;&#10;Automatisk generert beskrivelse">
            <a:extLst>
              <a:ext uri="{FF2B5EF4-FFF2-40B4-BE49-F238E27FC236}">
                <a16:creationId xmlns:a16="http://schemas.microsoft.com/office/drawing/2014/main" id="{0588620D-6427-0F6B-CC9E-340728FFC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405" y="3555455"/>
            <a:ext cx="2753269" cy="2753269"/>
          </a:xfrm>
          <a:prstGeom prst="rect">
            <a:avLst/>
          </a:prstGeom>
        </p:spPr>
      </p:pic>
    </p:spTree>
    <p:extLst>
      <p:ext uri="{BB962C8B-B14F-4D97-AF65-F5344CB8AC3E}">
        <p14:creationId xmlns:p14="http://schemas.microsoft.com/office/powerpoint/2010/main" val="111889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308401"/>
          </a:xfrm>
        </p:spPr>
        <p:txBody>
          <a:bodyPr anchor="t">
            <a:noAutofit/>
          </a:bodyPr>
          <a:lstStyle/>
          <a:p>
            <a:r>
              <a:rPr lang="nb-NO" dirty="0"/>
              <a:t>Summegruppe   </a:t>
            </a:r>
            <a:br>
              <a:rPr lang="nb-NO" dirty="0"/>
            </a:br>
            <a:r>
              <a:rPr lang="nb-NO" sz="3600" dirty="0"/>
              <a:t>10 min</a:t>
            </a:r>
            <a:br>
              <a:rPr lang="nb-NO" dirty="0"/>
            </a:br>
            <a:endParaRPr lang="nb-NO" dirty="0">
              <a:latin typeface="+mn-lt"/>
            </a:endParaRPr>
          </a:p>
        </p:txBody>
      </p:sp>
      <p:sp>
        <p:nvSpPr>
          <p:cNvPr id="3" name="Plassholder for innhold 2"/>
          <p:cNvSpPr>
            <a:spLocks noGrp="1"/>
          </p:cNvSpPr>
          <p:nvPr>
            <p:ph idx="1"/>
          </p:nvPr>
        </p:nvSpPr>
        <p:spPr/>
        <p:txBody>
          <a:bodyPr anchor="b"/>
          <a:lstStyle/>
          <a:p>
            <a:r>
              <a:rPr lang="nb-NO" dirty="0"/>
              <a:t>Kjenner du deg igjen i noe av det som er presentert?</a:t>
            </a:r>
          </a:p>
          <a:p>
            <a:endParaRPr lang="nb-NO" dirty="0"/>
          </a:p>
          <a:p>
            <a:r>
              <a:rPr lang="nb-NO" dirty="0"/>
              <a:t>Hva har du erfart har vært til hjelp for å ta vare på egen helse?</a:t>
            </a:r>
          </a:p>
        </p:txBody>
      </p:sp>
      <p:pic>
        <p:nvPicPr>
          <p:cNvPr id="4" name="Bilde 3">
            <a:extLst>
              <a:ext uri="{FF2B5EF4-FFF2-40B4-BE49-F238E27FC236}">
                <a16:creationId xmlns:a16="http://schemas.microsoft.com/office/drawing/2014/main" id="{43AED59A-0A0F-553D-0AB1-4E14E6D139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45727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6975</TotalTime>
  <Words>3949</Words>
  <Application>Microsoft Office PowerPoint</Application>
  <PresentationFormat>Widescreen</PresentationFormat>
  <Paragraphs>364</Paragraphs>
  <Slides>21</Slides>
  <Notes>21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21</vt:i4>
      </vt:variant>
    </vt:vector>
  </HeadingPairs>
  <TitlesOfParts>
    <vt:vector size="25" baseType="lpstr">
      <vt:lpstr>Arial</vt:lpstr>
      <vt:lpstr>Calibri</vt:lpstr>
      <vt:lpstr>Calibri Light</vt:lpstr>
      <vt:lpstr>Bipolarkurs tema 2024</vt:lpstr>
      <vt:lpstr>Kurs for pårørende til personer med bipolar lidelse</vt:lpstr>
      <vt:lpstr>Kursets innhold</vt:lpstr>
      <vt:lpstr>Pårørendes betydning og situasjon</vt:lpstr>
      <vt:lpstr>Barn og ungdom i familien bør involveres </vt:lpstr>
      <vt:lpstr>Erfaringer som søsken/barn kan ha</vt:lpstr>
      <vt:lpstr>Søsken/barn </vt:lpstr>
      <vt:lpstr>Vanlige belastninger hos pårørende</vt:lpstr>
      <vt:lpstr>Hva kan hjelpe?</vt:lpstr>
      <vt:lpstr>Summegruppe    10 min </vt:lpstr>
      <vt:lpstr>Hva kan pårørende bidra med?</vt:lpstr>
      <vt:lpstr>Hva kan være til hjelp for pårørende?</vt:lpstr>
      <vt:lpstr>Noen områder for å finne varseltegn </vt:lpstr>
      <vt:lpstr>Pause 10 min</vt:lpstr>
      <vt:lpstr>Kommunikasjon i familien </vt:lpstr>
      <vt:lpstr>Er personen mottagelig for kommunikasjon nå? </vt:lpstr>
      <vt:lpstr>Tydelig kommunikasjon ved å… </vt:lpstr>
      <vt:lpstr> </vt:lpstr>
      <vt:lpstr>Summegruppe   15 min</vt:lpstr>
      <vt:lpstr>Nettsider, filmer og podkaster for pårørende</vt:lpstr>
      <vt:lpstr>Erfaringsformidler</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Marita Grande Hegstad</cp:lastModifiedBy>
  <cp:revision>278</cp:revision>
  <cp:lastPrinted>2023-02-28T15:23:07Z</cp:lastPrinted>
  <dcterms:created xsi:type="dcterms:W3CDTF">2022-11-09T14:10:29Z</dcterms:created>
  <dcterms:modified xsi:type="dcterms:W3CDTF">2024-11-04T10:43:56Z</dcterms:modified>
</cp:coreProperties>
</file>