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8"/>
  </p:notesMasterIdLst>
  <p:sldIdLst>
    <p:sldId id="268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5651" autoAdjust="0"/>
  </p:normalViewPr>
  <p:slideViewPr>
    <p:cSldViewPr snapToGrid="0">
      <p:cViewPr varScale="1">
        <p:scale>
          <a:sx n="49" d="100"/>
          <a:sy n="49" d="100"/>
        </p:scale>
        <p:origin x="20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BB482-3E16-446F-9BB6-9C7658B75C64}" type="datetimeFigureOut">
              <a:rPr lang="nb-NO" smtClean="0"/>
              <a:t>24.11.2023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F176-AE56-4DD0-9688-64DB8CECD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88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3F176-AE56-4DD0-9688-64DB8CECD1B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55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/>
              <a:t>Forberedelse:</a:t>
            </a:r>
            <a:r>
              <a:rPr lang="nb-NO" b="1" baseline="0" dirty="0" smtClean="0"/>
              <a:t> </a:t>
            </a:r>
            <a:r>
              <a:rPr lang="nb-NO" baseline="0" dirty="0" smtClean="0"/>
              <a:t>Elevene setter seg i makkergrupper eller deles inn i grupper på 4-5 personer. Hver person får utdelt noen lapper.</a:t>
            </a:r>
          </a:p>
          <a:p>
            <a:endParaRPr lang="nb-NO" baseline="0" dirty="0" smtClean="0"/>
          </a:p>
          <a:p>
            <a:r>
              <a:rPr lang="nb-NO" b="1" baseline="0" dirty="0" smtClean="0"/>
              <a:t>Oppgave 1: </a:t>
            </a:r>
            <a:r>
              <a:rPr lang="nb-NO" baseline="0" dirty="0" smtClean="0"/>
              <a:t>Elevene får 1 minutt hvor de blir bedt om å skrive ned hva de forbinder med psykisk helse. Dette kan være ett ord eller en hel setning. Elevene skal skrive så mange lapper de klarer.</a:t>
            </a:r>
          </a:p>
          <a:p>
            <a:endParaRPr lang="nb-NO" baseline="0" dirty="0" smtClean="0"/>
          </a:p>
          <a:p>
            <a:r>
              <a:rPr lang="nb-NO" b="1" baseline="0" dirty="0" smtClean="0"/>
              <a:t>Oppgave 2: </a:t>
            </a:r>
            <a:r>
              <a:rPr lang="nb-NO" baseline="0" dirty="0" smtClean="0"/>
              <a:t>Når gruppa er ferdig med å skrive lapper skal de plassere de ulike lappene i kategorier de lager selv. Dette kan være en fin øvelse for å finne ulike fellestrekk ved det de har skrevet. Eksempler på kategorier: «positive følelser»,  «negative følelser», «årsaker» og «diagnoser,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F176-AE56-4DD0-9688-64DB8CECD1B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0930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 smtClean="0">
                <a:solidFill>
                  <a:srgbClr val="393D7B"/>
                </a:solidFill>
              </a:rPr>
              <a:t>Fremgangsmåte: </a:t>
            </a:r>
            <a:r>
              <a:rPr lang="nb-NO" sz="1200" dirty="0" smtClean="0">
                <a:solidFill>
                  <a:srgbClr val="393D7B"/>
                </a:solidFill>
              </a:rPr>
              <a:t>Klassen ser først utdraget av videoen</a:t>
            </a:r>
            <a:r>
              <a:rPr lang="nb-NO" sz="1200" baseline="0" dirty="0" smtClean="0">
                <a:solidFill>
                  <a:srgbClr val="393D7B"/>
                </a:solidFill>
              </a:rPr>
              <a:t> fra Rådebank</a:t>
            </a:r>
            <a:r>
              <a:rPr lang="nb-NO" sz="1200" dirty="0" smtClean="0">
                <a:solidFill>
                  <a:srgbClr val="393D7B"/>
                </a:solidFill>
              </a:rPr>
              <a:t>,</a:t>
            </a:r>
            <a:r>
              <a:rPr lang="nb-NO" sz="1200" baseline="0" dirty="0" smtClean="0">
                <a:solidFill>
                  <a:srgbClr val="393D7B"/>
                </a:solidFill>
              </a:rPr>
              <a:t> og blir deretter presentert for refleksjonsspørsmålene på neste slide.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F176-AE56-4DD0-9688-64DB8CECD1B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997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/>
              <a:t>Forslag</a:t>
            </a:r>
            <a:r>
              <a:rPr lang="nb-NO" b="1" baseline="0" dirty="0" smtClean="0"/>
              <a:t> til gjennomføring: </a:t>
            </a:r>
            <a:r>
              <a:rPr lang="nb-NO" b="0" baseline="0" dirty="0" smtClean="0"/>
              <a:t>Hvis du tenker at det blir for mange spørsmål å diskutere for hver gruppe, kan du be gruppene velge ut tre spørsmål hver.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F176-AE56-4DD0-9688-64DB8CECD1B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786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 smtClean="0"/>
              <a:t>Framgangsmåte: </a:t>
            </a: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Klassen setter seg  sammen i makkerpar (2) eller makkergrupper (3-4)</a:t>
            </a:r>
            <a:r>
              <a:rPr lang="nb-NO" b="0" baseline="0" dirty="0" smtClean="0"/>
              <a:t>, og s</a:t>
            </a:r>
            <a:r>
              <a:rPr lang="nb-NO" baseline="0" dirty="0" smtClean="0"/>
              <a:t>kriver ned svar på spørsmålene fra sliden. Svarene skal legges frem foran resten av klassen til slutt.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Gruppen blir enig om en historie fra spørsmål 4 de vil dele med resten av klassen, Gruppen blir selv enige om hvordan de vil legge frem opplegget, men oppfordre gjerne til å benytte noe av det de selv har kommet frem til at tidligere har fungert ved presentasjoner. </a:t>
            </a:r>
          </a:p>
          <a:p>
            <a:endParaRPr lang="nb-NO" baseline="0" dirty="0" smtClean="0"/>
          </a:p>
          <a:p>
            <a:r>
              <a:rPr lang="nb-NO" b="1" baseline="0" dirty="0" smtClean="0"/>
              <a:t>Tips: </a:t>
            </a:r>
            <a:r>
              <a:rPr lang="nb-NO" baseline="0" dirty="0" smtClean="0"/>
              <a:t>Du kan selv lese og/eller be elevene lese mer om forskjellen på frykt og angst i elevheftet på side 35.</a:t>
            </a:r>
          </a:p>
          <a:p>
            <a:endParaRPr lang="nb-NO" baseline="0" dirty="0" smtClean="0"/>
          </a:p>
          <a:p>
            <a:r>
              <a:rPr lang="nb-NO" b="1" dirty="0" smtClean="0"/>
              <a:t>NB:</a:t>
            </a:r>
            <a:r>
              <a:rPr lang="nb-NO" b="1" baseline="0" dirty="0" smtClean="0"/>
              <a:t> </a:t>
            </a:r>
            <a:r>
              <a:rPr lang="nb-NO" b="0" baseline="0" dirty="0" smtClean="0"/>
              <a:t>For å lese mer om tips til å hjelpe elever som synes det er utfordrende å holde </a:t>
            </a:r>
            <a:r>
              <a:rPr lang="nb-NO" b="0" baseline="0" dirty="0" smtClean="0"/>
              <a:t>fremføring</a:t>
            </a:r>
            <a:r>
              <a:rPr lang="nb-NO" b="0" baseline="0" dirty="0" smtClean="0"/>
              <a:t>, se oppgaven som ligger på vår hjemmeside (bruk QR-koden i sliden over). </a:t>
            </a:r>
            <a:endParaRPr lang="nb-NO" b="1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F176-AE56-4DD0-9688-64DB8CECD1B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530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riesider_lilla_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6029ED-004C-1253-018D-4EE22D844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16742"/>
            <a:ext cx="10363200" cy="913471"/>
          </a:xfrm>
        </p:spPr>
        <p:txBody>
          <a:bodyPr anchor="b">
            <a:normAutofit/>
          </a:bodyPr>
          <a:lstStyle>
            <a:lvl1pPr algn="ctr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33B9C5D-6835-B86C-6F5E-5F529F8A8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316189"/>
            <a:ext cx="10363200" cy="261600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1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riesider_turkis_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6029ED-004C-1253-018D-4EE22D844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16742"/>
            <a:ext cx="10363200" cy="913471"/>
          </a:xfrm>
        </p:spPr>
        <p:txBody>
          <a:bodyPr anchor="b">
            <a:normAutofit/>
          </a:bodyPr>
          <a:lstStyle>
            <a:lvl1pPr algn="ctr">
              <a:defRPr sz="5500">
                <a:solidFill>
                  <a:srgbClr val="79B1B3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33B9C5D-6835-B86C-6F5E-5F529F8A8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316189"/>
            <a:ext cx="10363200" cy="261600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79B1B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4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riesider_lilla_overskrift_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91347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21811"/>
            <a:ext cx="10363200" cy="2939850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tside_lilla_overskrift_punkter_et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91347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21811"/>
            <a:ext cx="10363200" cy="2939850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5B9B7813-B1B6-103A-9DAB-0A56BC91AA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09478" y="2409237"/>
            <a:ext cx="3326400" cy="3326400"/>
          </a:xfrm>
          <a:prstGeom prst="flowChartConnector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05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tside_turkis_overskrift_punkter_to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91347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21811"/>
            <a:ext cx="10363200" cy="2939850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7EC89A7-839D-E5B2-1840-22F3D4985A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55288" y="3320105"/>
            <a:ext cx="3326400" cy="3326400"/>
          </a:xfrm>
          <a:prstGeom prst="flowChartConnector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3F77C4C7-ACCC-1454-66A0-D3F8AE918C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07641" y="2035834"/>
            <a:ext cx="2034000" cy="2034000"/>
          </a:xfrm>
          <a:prstGeom prst="flowChartConnector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60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riesider_turkis_overskrift_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91347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rgbClr val="79B1B3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21811"/>
            <a:ext cx="10363200" cy="2845846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1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riesider_lilla_overskrift_punkter_to_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DE9839-86A6-4CB1-BD4F-67FAF4457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393D7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B0675DC-6917-4E4E-8185-5DA5334EC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9147" y="2376066"/>
            <a:ext cx="5220000" cy="2736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A95D7CE6-8F09-407E-B223-6F3DF2E7B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3800" y="2376066"/>
            <a:ext cx="5220000" cy="2736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059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riesider_turkis_overskrift_punkter_to_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DE9839-86A6-4CB1-BD4F-67FAF4457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79B1B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B0675DC-6917-4E4E-8185-5DA5334EC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9147" y="2376066"/>
            <a:ext cx="5220000" cy="273431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A95D7CE6-8F09-407E-B223-6F3DF2E7B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3800" y="2376067"/>
            <a:ext cx="5220000" cy="273431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391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755F324-AE59-3439-5062-E3F9351450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324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92985"/>
            <a:ext cx="10515600" cy="2837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5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rk.no/video/kort-fortalt---hva-er-psykisk-helse_a39f9d93-0edd-47d1-840f-c173c92aabc0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v.nrk.no/serie/raadebank/sesong/1/episode/8/avspille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DD48A3B-9069-63B6-AA1B-00318F0CF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784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Et </a:t>
            </a:r>
            <a:r>
              <a:rPr lang="en-US" dirty="0" err="1" smtClean="0"/>
              <a:t>tretimersopplegg</a:t>
            </a:r>
            <a:r>
              <a:rPr lang="en-US" dirty="0" smtClean="0"/>
              <a:t> med </a:t>
            </a:r>
            <a:r>
              <a:rPr lang="en-US" dirty="0" err="1" smtClean="0"/>
              <a:t>oppgaver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VIP </a:t>
            </a:r>
            <a:r>
              <a:rPr lang="en-US" dirty="0" err="1" smtClean="0"/>
              <a:t>Snakk</a:t>
            </a:r>
            <a:r>
              <a:rPr lang="en-US" dirty="0" smtClean="0"/>
              <a:t> om </a:t>
            </a:r>
            <a:r>
              <a:rPr lang="en-US" dirty="0" err="1" smtClean="0"/>
              <a:t>det</a:t>
            </a:r>
            <a:endParaRPr lang="en-US" sz="31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386151C-F498-F4C0-E508-7650BF013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221811"/>
            <a:ext cx="10363200" cy="2939850"/>
          </a:xfrm>
        </p:spPr>
        <p:txBody>
          <a:bodyPr>
            <a:normAutofit fontScale="92500"/>
          </a:bodyPr>
          <a:lstStyle/>
          <a:p>
            <a:r>
              <a:rPr lang="nb-NO" sz="3600" dirty="0" smtClean="0"/>
              <a:t>Hva </a:t>
            </a:r>
            <a:r>
              <a:rPr lang="nb-NO" sz="3600" dirty="0"/>
              <a:t>er psykisk helse?</a:t>
            </a:r>
          </a:p>
          <a:p>
            <a:r>
              <a:rPr lang="nb-NO" sz="3600" dirty="0" smtClean="0"/>
              <a:t>Å </a:t>
            </a:r>
            <a:r>
              <a:rPr lang="nb-NO" sz="3600" dirty="0"/>
              <a:t>snakke </a:t>
            </a:r>
            <a:r>
              <a:rPr lang="nb-NO" sz="3600" dirty="0" smtClean="0"/>
              <a:t>sammen om </a:t>
            </a:r>
            <a:r>
              <a:rPr lang="nb-NO" sz="3600" dirty="0"/>
              <a:t>det som er vanskelig - Rådebank</a:t>
            </a:r>
          </a:p>
          <a:p>
            <a:r>
              <a:rPr lang="nb-NO" sz="3600" dirty="0" smtClean="0"/>
              <a:t>Å </a:t>
            </a:r>
            <a:r>
              <a:rPr lang="nb-NO" sz="3600" dirty="0"/>
              <a:t>grue seg til å holde framføring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NB</a:t>
            </a:r>
            <a:r>
              <a:rPr lang="nb-NO" b="1" dirty="0"/>
              <a:t>: </a:t>
            </a:r>
            <a:r>
              <a:rPr lang="nb-NO" dirty="0"/>
              <a:t>Tips til framgangsmåter for oppgavene ligger i notatfeltet i </a:t>
            </a:r>
            <a:r>
              <a:rPr lang="nb-NO" dirty="0" err="1"/>
              <a:t>PowerPointen</a:t>
            </a:r>
            <a:endParaRPr lang="nb-NO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47C31A4-6288-4717-9443-CD3484FD57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70725" y="4468483"/>
            <a:ext cx="1906875" cy="2066574"/>
          </a:xfrm>
        </p:spPr>
      </p:sp>
    </p:spTree>
    <p:extLst>
      <p:ext uri="{BB962C8B-B14F-4D97-AF65-F5344CB8AC3E}">
        <p14:creationId xmlns:p14="http://schemas.microsoft.com/office/powerpoint/2010/main" val="8928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DD48A3B-9069-63B6-AA1B-00318F0CF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91347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Øvelse</a:t>
            </a:r>
            <a:r>
              <a:rPr lang="en-US" dirty="0" smtClean="0"/>
              <a:t>: </a:t>
            </a:r>
            <a:r>
              <a:rPr lang="en-US" dirty="0" err="1" smtClean="0"/>
              <a:t>Hva</a:t>
            </a:r>
            <a:r>
              <a:rPr lang="en-US" dirty="0" smtClean="0"/>
              <a:t> </a:t>
            </a:r>
            <a:r>
              <a:rPr lang="en-US" dirty="0"/>
              <a:t>er </a:t>
            </a:r>
            <a:r>
              <a:rPr lang="en-US" dirty="0" err="1"/>
              <a:t>psykisk</a:t>
            </a:r>
            <a:r>
              <a:rPr lang="en-US" dirty="0"/>
              <a:t> </a:t>
            </a:r>
            <a:r>
              <a:rPr lang="en-US" dirty="0" err="1"/>
              <a:t>helse</a:t>
            </a:r>
            <a:r>
              <a:rPr lang="en-US" dirty="0" smtClean="0"/>
              <a:t>?                 </a:t>
            </a:r>
            <a:r>
              <a:rPr lang="en-US" sz="3100" dirty="0" smtClean="0"/>
              <a:t>(se s. 25 </a:t>
            </a:r>
            <a:r>
              <a:rPr lang="en-US" sz="3100" dirty="0" err="1" smtClean="0"/>
              <a:t>i</a:t>
            </a:r>
            <a:r>
              <a:rPr lang="en-US" sz="3100" dirty="0" smtClean="0"/>
              <a:t> </a:t>
            </a:r>
            <a:r>
              <a:rPr lang="en-US" sz="3100" dirty="0" err="1" smtClean="0"/>
              <a:t>Veiledningsheftet</a:t>
            </a:r>
            <a:r>
              <a:rPr lang="en-US" sz="3100" dirty="0" smtClean="0"/>
              <a:t>) </a:t>
            </a:r>
            <a:endParaRPr lang="en-US" sz="31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386151C-F498-F4C0-E508-7650BF013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221811"/>
            <a:ext cx="10363200" cy="29398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/>
              <a:t>Forberedelse:</a:t>
            </a:r>
          </a:p>
          <a:p>
            <a:r>
              <a:rPr lang="nb-NO" dirty="0"/>
              <a:t>Sett dere i grupper</a:t>
            </a:r>
          </a:p>
          <a:p>
            <a:r>
              <a:rPr lang="nb-NO" dirty="0"/>
              <a:t>Hver person trenger en penn og lapper til å skrive på </a:t>
            </a:r>
          </a:p>
          <a:p>
            <a:pPr marL="0" indent="0">
              <a:buNone/>
            </a:pPr>
            <a:r>
              <a:rPr lang="nb-NO" b="1" dirty="0"/>
              <a:t>Oppgave 1 </a:t>
            </a:r>
          </a:p>
          <a:p>
            <a:r>
              <a:rPr lang="nb-NO" dirty="0"/>
              <a:t>Skriv ned så mange ord eller setninger dere forbinder med psykisk helse på 1 minutt.</a:t>
            </a:r>
          </a:p>
          <a:p>
            <a:pPr marL="0" indent="0">
              <a:buNone/>
            </a:pPr>
            <a:r>
              <a:rPr lang="nb-NO" b="1" dirty="0"/>
              <a:t>Oppgave 2 </a:t>
            </a:r>
          </a:p>
          <a:p>
            <a:r>
              <a:rPr lang="nb-NO" dirty="0"/>
              <a:t>Plasser de ulike lappene i kategorier dere lager selv. 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47C31A4-6288-4717-9443-CD3484FD57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70725" y="4468483"/>
            <a:ext cx="1906875" cy="2066574"/>
          </a:xfrm>
        </p:spPr>
      </p:sp>
    </p:spTree>
    <p:extLst>
      <p:ext uri="{BB962C8B-B14F-4D97-AF65-F5344CB8AC3E}">
        <p14:creationId xmlns:p14="http://schemas.microsoft.com/office/powerpoint/2010/main" val="15867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3EDF4A-0C03-1762-5376-7C824D5D0F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Fortsettelse: «Hva er psykisk helse»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E3FE8AF-A19C-4166-1F46-02F5BF9786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Etter oppgave 2, se </a:t>
            </a:r>
            <a:r>
              <a:rPr lang="nb-NO" dirty="0"/>
              <a:t>filmen «</a:t>
            </a:r>
            <a:r>
              <a:rPr lang="nb-NO" dirty="0">
                <a:hlinkClick r:id="rId2"/>
              </a:rPr>
              <a:t>Kort fortalt – hva er psykisk helse?</a:t>
            </a:r>
            <a:r>
              <a:rPr lang="nb-NO" dirty="0"/>
              <a:t>» på NRK eller lese side 5 i elevheftet. </a:t>
            </a:r>
          </a:p>
          <a:p>
            <a:pPr marL="0" indent="0">
              <a:buNone/>
            </a:pPr>
            <a:r>
              <a:rPr lang="nb-NO" dirty="0" smtClean="0"/>
              <a:t>Diskuter så følgende spørsmål: </a:t>
            </a:r>
            <a:endParaRPr lang="nb-NO" dirty="0"/>
          </a:p>
          <a:p>
            <a:r>
              <a:rPr lang="nb-NO" dirty="0"/>
              <a:t>Hva betyr det å ha en god psykisk helse? </a:t>
            </a:r>
          </a:p>
          <a:p>
            <a:r>
              <a:rPr lang="nb-NO" dirty="0"/>
              <a:t>Hva er det som påvirker vår psykiske helse?</a:t>
            </a:r>
          </a:p>
          <a:p>
            <a:r>
              <a:rPr lang="nb-NO" dirty="0"/>
              <a:t>Tidligere var det lite åpenhet om psykisk helse. Hvordan tenker dere at det er i dag. Er det greit å snakke om psykisk helse i ditt lokalmiljø eller er det fremdeles noe som ikke blir snakket om?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C9B429BA-4B52-7660-B61D-15F2272419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12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400E99-DFEC-4D33-E046-5EC2DDEBA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15483"/>
            <a:ext cx="10363200" cy="680224"/>
          </a:xfrm>
        </p:spPr>
        <p:txBody>
          <a:bodyPr>
            <a:normAutofit fontScale="90000"/>
          </a:bodyPr>
          <a:lstStyle/>
          <a:p>
            <a:r>
              <a:rPr lang="nb-NO" sz="6000" dirty="0">
                <a:solidFill>
                  <a:srgbClr val="393D7B"/>
                </a:solidFill>
              </a:rPr>
              <a:t>VIP-oppgave: Å snakke sammen om det som er vanskelig – Rådebank</a:t>
            </a:r>
            <a:r>
              <a:rPr lang="nb-NO" sz="6000" b="0" dirty="0">
                <a:solidFill>
                  <a:srgbClr val="393D7B"/>
                </a:solidFill>
              </a:rPr>
              <a:t>.</a:t>
            </a:r>
            <a:endParaRPr lang="nb-NO" b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56D756F-6686-1C22-4EC4-B84B34856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97873"/>
            <a:ext cx="9937630" cy="36209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1800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D74BB425-F7DE-3F39-497E-00C25B88A8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4861" r="555" b="14197"/>
          <a:stretch/>
        </p:blipFill>
        <p:spPr>
          <a:xfrm>
            <a:off x="2221808" y="2196790"/>
            <a:ext cx="6589189" cy="287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lassholder for innhold 2"/>
          <p:cNvSpPr txBox="1">
            <a:spLocks/>
          </p:cNvSpPr>
          <p:nvPr/>
        </p:nvSpPr>
        <p:spPr>
          <a:xfrm>
            <a:off x="2622430" y="5330285"/>
            <a:ext cx="8229600" cy="331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3200" dirty="0" smtClean="0">
                <a:hlinkClick r:id="rId4"/>
              </a:rPr>
              <a:t>Sesong 1, episode 8: 10:40-14:28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5766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400E99-DFEC-4D33-E046-5EC2DDEBA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62310"/>
            <a:ext cx="10363200" cy="914399"/>
          </a:xfrm>
        </p:spPr>
        <p:txBody>
          <a:bodyPr>
            <a:normAutofit/>
          </a:bodyPr>
          <a:lstStyle/>
          <a:p>
            <a:r>
              <a:rPr lang="nb-NO" sz="4800" dirty="0">
                <a:solidFill>
                  <a:srgbClr val="393D7B"/>
                </a:solidFill>
              </a:rPr>
              <a:t>Eksempler på refleksjonsspørsmål</a:t>
            </a:r>
            <a:endParaRPr lang="nb-NO" sz="48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56D756F-6686-1C22-4EC4-B84B34856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85" y="1276709"/>
            <a:ext cx="9937630" cy="4842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800" b="1" dirty="0" smtClean="0"/>
              <a:t>Klassen </a:t>
            </a:r>
            <a:r>
              <a:rPr lang="nb-NO" sz="1800" b="1" dirty="0"/>
              <a:t>setter seg deretter sammen i makkerpar (2) eller makkergrupper (3-4) og diskuterer følgende </a:t>
            </a:r>
            <a:r>
              <a:rPr lang="nb-NO" sz="1800" b="1" dirty="0" smtClean="0"/>
              <a:t>spørsmål.</a:t>
            </a:r>
            <a:endParaRPr lang="nb-NO" sz="1800" dirty="0" smtClean="0"/>
          </a:p>
          <a:p>
            <a:r>
              <a:rPr lang="nb-NO" sz="1700" dirty="0" smtClean="0"/>
              <a:t>Hva gjør at praten ser ut til å få GT til å føle seg bedre? </a:t>
            </a:r>
          </a:p>
          <a:p>
            <a:pPr lvl="0"/>
            <a:r>
              <a:rPr lang="nb-NO" sz="1700" dirty="0" smtClean="0"/>
              <a:t>Hvorfor </a:t>
            </a:r>
            <a:r>
              <a:rPr lang="nb-NO" sz="1700" dirty="0"/>
              <a:t>ber sjefen til Glenn Tore (GT) om en prat? Hva er det sjefen vil snakke med ham om? </a:t>
            </a:r>
          </a:p>
          <a:p>
            <a:pPr lvl="0"/>
            <a:r>
              <a:rPr lang="nb-NO" sz="1700" dirty="0"/>
              <a:t>Det virker ikke som GT synes det er lett å sette ord på hvordan han har det. Hvorfor kan det være vanskelig å snakke med andre når man har det tøft?</a:t>
            </a:r>
          </a:p>
          <a:p>
            <a:pPr lvl="0"/>
            <a:r>
              <a:rPr lang="nb-NO" sz="1700" dirty="0"/>
              <a:t>GT har kjærlighetssorg. Hva gjør det med hverdagen hans? </a:t>
            </a:r>
          </a:p>
          <a:p>
            <a:pPr lvl="0"/>
            <a:r>
              <a:rPr lang="nb-NO" sz="1700" dirty="0"/>
              <a:t>Hva kan man gjøre når vanskelige følelser blir så sterke at de påvirker hvordan man fungerer i hverdagen?</a:t>
            </a:r>
          </a:p>
          <a:p>
            <a:pPr lvl="0"/>
            <a:r>
              <a:rPr lang="nb-NO" sz="1700" dirty="0"/>
              <a:t>Hva kan man gjøre for å være en god venn når noen man kjenner sliter? </a:t>
            </a:r>
          </a:p>
          <a:p>
            <a:pPr lvl="0"/>
            <a:r>
              <a:rPr lang="nb-NO" sz="1700" dirty="0"/>
              <a:t>Noen sier at «det går bare over», at man ikke trenger å snakke om alt. Hvorfor kan det være nyttig å snakke med andre når man har det </a:t>
            </a:r>
            <a:r>
              <a:rPr lang="nb-NO" sz="1700" dirty="0" smtClean="0"/>
              <a:t>vanskelig?</a:t>
            </a:r>
          </a:p>
          <a:p>
            <a:pPr marL="0" lvl="0" indent="0">
              <a:buNone/>
            </a:pPr>
            <a:r>
              <a:rPr lang="nb-NO" sz="1700" b="1" dirty="0" smtClean="0"/>
              <a:t>Oppsummer </a:t>
            </a:r>
            <a:r>
              <a:rPr lang="nb-NO" sz="1700" b="1" dirty="0"/>
              <a:t>i plenum. Her kan lærer avgjøre hvilke grupper som deler hvilke svar</a:t>
            </a:r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D74BB425-F7DE-3F39-497E-00C25B88A8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855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400E99-DFEC-4D33-E046-5EC2DDEBA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62310"/>
            <a:ext cx="10363200" cy="914399"/>
          </a:xfrm>
        </p:spPr>
        <p:txBody>
          <a:bodyPr>
            <a:normAutofit/>
          </a:bodyPr>
          <a:lstStyle/>
          <a:p>
            <a:r>
              <a:rPr lang="nb-NO" sz="4000" dirty="0" smtClean="0">
                <a:solidFill>
                  <a:srgbClr val="393D7B"/>
                </a:solidFill>
              </a:rPr>
              <a:t>VIP-oppgave: Å grue seg til å holde </a:t>
            </a:r>
            <a:r>
              <a:rPr lang="nb-NO" sz="4000" dirty="0" smtClean="0">
                <a:solidFill>
                  <a:srgbClr val="393D7B"/>
                </a:solidFill>
              </a:rPr>
              <a:t>fremføring</a:t>
            </a:r>
            <a:endParaRPr lang="nb-NO" sz="40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56D756F-6686-1C22-4EC4-B84B34856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84" y="1438507"/>
            <a:ext cx="10711693" cy="468029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nb-NO" sz="1800" dirty="0">
                <a:solidFill>
                  <a:schemeClr val="tx1"/>
                </a:solidFill>
              </a:rPr>
              <a:t>Det er vanlig å grue seg til å fremføre noe foran klassen, og for en del  </a:t>
            </a:r>
            <a:r>
              <a:rPr lang="nb-NO" sz="1800" dirty="0" smtClean="0">
                <a:solidFill>
                  <a:schemeClr val="tx1"/>
                </a:solidFill>
              </a:rPr>
              <a:t>elever </a:t>
            </a:r>
            <a:r>
              <a:rPr lang="nb-NO" sz="1800" dirty="0">
                <a:solidFill>
                  <a:schemeClr val="tx1"/>
                </a:solidFill>
              </a:rPr>
              <a:t>går dette utover </a:t>
            </a:r>
            <a:r>
              <a:rPr lang="nb-NO" sz="1800" dirty="0" smtClean="0">
                <a:solidFill>
                  <a:schemeClr val="tx1"/>
                </a:solidFill>
              </a:rPr>
              <a:t>deres læring.</a:t>
            </a:r>
            <a:r>
              <a:rPr lang="nb-NO" sz="1800" dirty="0" smtClean="0"/>
              <a:t>                          </a:t>
            </a:r>
            <a:endParaRPr lang="nb-NO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nb-NO" sz="1600" dirty="0">
                <a:solidFill>
                  <a:schemeClr val="tx1"/>
                </a:solidFill>
              </a:rPr>
              <a:t>Hva kan klassen bidra med for å gjøre det lettere for den enkelte elev å fremføre? 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nb-NO" sz="1600" dirty="0">
                <a:solidFill>
                  <a:schemeClr val="tx1"/>
                </a:solidFill>
              </a:rPr>
              <a:t>På hvilke måter kan den enkelte elev forberede seg for å minske engstelsen? 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nb-NO" sz="1600" dirty="0">
                <a:solidFill>
                  <a:schemeClr val="tx1"/>
                </a:solidFill>
              </a:rPr>
              <a:t>Hva kan lærer bidra med for å legge til rette for den enkelte elev som skal fremføre? 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nb-NO" sz="1600" dirty="0">
                <a:solidFill>
                  <a:schemeClr val="tx1"/>
                </a:solidFill>
              </a:rPr>
              <a:t>Fortell for hverandre om en fremføring dere opplevde som en god mestring. Hva var det som fungerte? Hvordan ble du møtt? Hvordan hadde du forberedt deg?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600" dirty="0">
                <a:solidFill>
                  <a:schemeClr val="tx1"/>
                </a:solidFill>
              </a:rPr>
              <a:t>Gruppen deler sine spørsmål med resten av klassen. De blir enige om en historie fra spørsmål 4.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600" dirty="0"/>
              <a:t>Samle sammen gruppens forslag og gjør dem tilgjengelig for klassen på Teams eller annen elevportal som tips og råd hvis man gruer seg til fremføring.</a:t>
            </a:r>
            <a:endParaRPr lang="nb-NO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sz="1800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4" b="24"/>
          <a:stretch>
            <a:fillRect/>
          </a:stretch>
        </p:blipFill>
        <p:spPr>
          <a:xfrm>
            <a:off x="4698438" y="4933640"/>
            <a:ext cx="2167771" cy="1866341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047081" y="5174312"/>
            <a:ext cx="3162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Gå inn på </a:t>
            </a:r>
            <a:r>
              <a:rPr kumimoji="0" lang="nb-N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«Generelle oppgaver»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Velg </a:t>
            </a:r>
            <a:r>
              <a:rPr kumimoji="0" lang="nb-NO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FoL</a:t>
            </a:r>
            <a:r>
              <a:rPr kumimoji="0" lang="nb-N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-område</a:t>
            </a:r>
            <a:r>
              <a:rPr kumimoji="0" lang="nb-N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«Å kunne håndtere tanker, følelser og relasjoner»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Velg oppgaven </a:t>
            </a:r>
            <a:r>
              <a:rPr kumimoji="0" lang="nb-N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 Å grue seg til å holde fremføring».</a:t>
            </a:r>
            <a:r>
              <a:rPr kumimoji="0" lang="nb-NO" sz="1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b-NO" sz="1400" i="0" u="sng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NB: </a:t>
            </a:r>
            <a:r>
              <a:rPr kumimoji="0" lang="nb-NO" sz="1400" i="0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Denne inneholder også tips for å hjelpe elevene å framføre</a:t>
            </a:r>
            <a:endParaRPr kumimoji="0" lang="nb-NO" sz="1400" i="0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07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esider">
  <a:themeElements>
    <a:clrScheme name="VIP_FARGER">
      <a:dk1>
        <a:srgbClr val="262626"/>
      </a:dk1>
      <a:lt1>
        <a:srgbClr val="7F7F7F"/>
      </a:lt1>
      <a:dk2>
        <a:srgbClr val="000000"/>
      </a:dk2>
      <a:lt2>
        <a:srgbClr val="E6E2E8"/>
      </a:lt2>
      <a:accent1>
        <a:srgbClr val="39337B"/>
      </a:accent1>
      <a:accent2>
        <a:srgbClr val="79B1B3"/>
      </a:accent2>
      <a:accent3>
        <a:srgbClr val="387933"/>
      </a:accent3>
      <a:accent4>
        <a:srgbClr val="EDCAD0"/>
      </a:accent4>
      <a:accent5>
        <a:srgbClr val="FFFFFF"/>
      </a:accent5>
      <a:accent6>
        <a:srgbClr val="FFFFFF"/>
      </a:accent6>
      <a:hlink>
        <a:srgbClr val="262626"/>
      </a:hlink>
      <a:folHlink>
        <a:srgbClr val="7F7F7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E2B0B277-940E-41DB-AADA-231399E1778A}" vid="{F1B22A29-0E78-4A91-8D1B-A843C34F466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935</Words>
  <Application>Microsoft Office PowerPoint</Application>
  <PresentationFormat>Widescreen</PresentationFormat>
  <Paragraphs>62</Paragraphs>
  <Slides>6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Materiesider</vt:lpstr>
      <vt:lpstr>Et tretimersopplegg med oppgaver i VIP Snakk om det</vt:lpstr>
      <vt:lpstr>Øvelse: Hva er psykisk helse?                 (se s. 25 i Veiledningsheftet) </vt:lpstr>
      <vt:lpstr>Fortsettelse: «Hva er psykisk helse»</vt:lpstr>
      <vt:lpstr>VIP-oppgave: Å snakke sammen om det som er vanskelig – Rådebank.</vt:lpstr>
      <vt:lpstr>Eksempler på refleksjonsspørsmål</vt:lpstr>
      <vt:lpstr>VIP-oppgave: Å grue seg til å holde fremføring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Tarjei Koren Flægstad</dc:creator>
  <cp:lastModifiedBy>Tarjei Koren Flægstad</cp:lastModifiedBy>
  <cp:revision>19</cp:revision>
  <dcterms:created xsi:type="dcterms:W3CDTF">2023-10-02T10:15:23Z</dcterms:created>
  <dcterms:modified xsi:type="dcterms:W3CDTF">2023-11-24T11:32:57Z</dcterms:modified>
</cp:coreProperties>
</file>