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  <p:sldMasterId id="2147483678" r:id="rId6"/>
  </p:sldMasterIdLst>
  <p:notesMasterIdLst>
    <p:notesMasterId r:id="rId30"/>
  </p:notesMasterIdLst>
  <p:sldIdLst>
    <p:sldId id="262" r:id="rId7"/>
    <p:sldId id="263" r:id="rId8"/>
    <p:sldId id="264" r:id="rId9"/>
    <p:sldId id="284" r:id="rId10"/>
    <p:sldId id="425" r:id="rId11"/>
    <p:sldId id="268" r:id="rId12"/>
    <p:sldId id="280" r:id="rId13"/>
    <p:sldId id="411" r:id="rId14"/>
    <p:sldId id="403" r:id="rId15"/>
    <p:sldId id="317" r:id="rId16"/>
    <p:sldId id="428" r:id="rId17"/>
    <p:sldId id="316" r:id="rId18"/>
    <p:sldId id="399" r:id="rId19"/>
    <p:sldId id="260" r:id="rId20"/>
    <p:sldId id="348" r:id="rId21"/>
    <p:sldId id="357" r:id="rId22"/>
    <p:sldId id="358" r:id="rId23"/>
    <p:sldId id="279" r:id="rId24"/>
    <p:sldId id="426" r:id="rId25"/>
    <p:sldId id="427" r:id="rId26"/>
    <p:sldId id="313" r:id="rId27"/>
    <p:sldId id="422" r:id="rId28"/>
    <p:sldId id="330" r:id="rId2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5F75"/>
    <a:srgbClr val="7BA296"/>
    <a:srgbClr val="F2F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EACD6F-8D29-AD91-5798-45A6662B2BAE}" v="21" dt="2024-04-07T14:57:17.126"/>
    <p1510:client id="{C326EEFD-5CEB-9510-9693-0EC80E928344}" v="164" dt="2024-04-07T15:28:04.7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7" autoAdjust="0"/>
    <p:restoredTop sz="82371" autoAdjust="0"/>
  </p:normalViewPr>
  <p:slideViewPr>
    <p:cSldViewPr snapToGrid="0">
      <p:cViewPr varScale="1">
        <p:scale>
          <a:sx n="52" d="100"/>
          <a:sy n="52" d="100"/>
        </p:scale>
        <p:origin x="9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CE1762-5DAC-42E8-86D7-0E70F45FBDEE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6C6B36-1A62-43BA-A9C5-4E664C9A2C3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b="0" dirty="0"/>
        </a:p>
      </dgm:t>
    </dgm:pt>
    <dgm:pt modelId="{77983B41-2990-47BC-85EE-B8E1AD1464E0}" type="parTrans" cxnId="{69652D24-4ED8-41C7-8914-96EB3627285F}">
      <dgm:prSet/>
      <dgm:spPr/>
      <dgm:t>
        <a:bodyPr/>
        <a:lstStyle/>
        <a:p>
          <a:endParaRPr lang="en-US"/>
        </a:p>
      </dgm:t>
    </dgm:pt>
    <dgm:pt modelId="{747706AF-54C4-47C4-AE06-F6DFB4407649}" type="sibTrans" cxnId="{69652D24-4ED8-41C7-8914-96EB3627285F}">
      <dgm:prSet/>
      <dgm:spPr/>
      <dgm:t>
        <a:bodyPr/>
        <a:lstStyle/>
        <a:p>
          <a:endParaRPr lang="en-US"/>
        </a:p>
      </dgm:t>
    </dgm:pt>
    <dgm:pt modelId="{6DA60F6C-23AC-4C9E-B66D-855179A81788}">
      <dgm:prSet/>
      <dgm:spPr/>
      <dgm:t>
        <a:bodyPr/>
        <a:lstStyle/>
        <a:p>
          <a:pPr rtl="0">
            <a:lnSpc>
              <a:spcPct val="100000"/>
            </a:lnSpc>
            <a:defRPr cap="all"/>
          </a:pPr>
          <a:endParaRPr lang="en-US" dirty="0"/>
        </a:p>
      </dgm:t>
    </dgm:pt>
    <dgm:pt modelId="{700EC013-9E68-4B7A-BE51-6A72049F7664}" type="parTrans" cxnId="{71B15840-8186-4FC0-8EB9-9F04C143FD86}">
      <dgm:prSet/>
      <dgm:spPr/>
      <dgm:t>
        <a:bodyPr/>
        <a:lstStyle/>
        <a:p>
          <a:endParaRPr lang="en-US"/>
        </a:p>
      </dgm:t>
    </dgm:pt>
    <dgm:pt modelId="{C515BE8C-19C1-4DC0-A205-27C10D09C390}" type="sibTrans" cxnId="{71B15840-8186-4FC0-8EB9-9F04C143FD86}">
      <dgm:prSet/>
      <dgm:spPr/>
      <dgm:t>
        <a:bodyPr/>
        <a:lstStyle/>
        <a:p>
          <a:endParaRPr lang="en-US"/>
        </a:p>
      </dgm:t>
    </dgm:pt>
    <dgm:pt modelId="{41478B67-F8D9-46A1-A755-6B88F2C9C59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nb-NO" dirty="0">
            <a:solidFill>
              <a:srgbClr val="000000"/>
            </a:solidFill>
            <a:latin typeface="Calibri"/>
            <a:cs typeface="Calibri"/>
          </a:endParaRPr>
        </a:p>
      </dgm:t>
    </dgm:pt>
    <dgm:pt modelId="{C99A69AF-89A8-4313-865F-5C1E841A0209}" type="parTrans" cxnId="{52DD3C07-D723-452C-B4D4-0E761C7FDF7F}">
      <dgm:prSet/>
      <dgm:spPr/>
      <dgm:t>
        <a:bodyPr/>
        <a:lstStyle/>
        <a:p>
          <a:endParaRPr lang="en-US"/>
        </a:p>
      </dgm:t>
    </dgm:pt>
    <dgm:pt modelId="{018071B2-CE41-48FC-999E-DE51A8E64769}" type="sibTrans" cxnId="{52DD3C07-D723-452C-B4D4-0E761C7FDF7F}">
      <dgm:prSet/>
      <dgm:spPr/>
      <dgm:t>
        <a:bodyPr/>
        <a:lstStyle/>
        <a:p>
          <a:endParaRPr lang="en-US"/>
        </a:p>
      </dgm:t>
    </dgm:pt>
    <dgm:pt modelId="{664D056C-FB0B-41D0-B1C0-CD36B657D1AF}" type="pres">
      <dgm:prSet presAssocID="{17CE1762-5DAC-42E8-86D7-0E70F45FBDEE}" presName="root" presStyleCnt="0">
        <dgm:presLayoutVars>
          <dgm:dir/>
          <dgm:resizeHandles val="exact"/>
        </dgm:presLayoutVars>
      </dgm:prSet>
      <dgm:spPr/>
    </dgm:pt>
    <dgm:pt modelId="{B3D5776F-E508-41FE-BB9B-363C28DAC21A}" type="pres">
      <dgm:prSet presAssocID="{486C6B36-1A62-43BA-A9C5-4E664C9A2C30}" presName="compNode" presStyleCnt="0"/>
      <dgm:spPr/>
    </dgm:pt>
    <dgm:pt modelId="{7A836C65-6D30-46FD-898D-9197D5E9AE2B}" type="pres">
      <dgm:prSet presAssocID="{486C6B36-1A62-43BA-A9C5-4E664C9A2C30}" presName="iconBgRect" presStyleLbl="bgShp" presStyleIdx="0" presStyleCnt="3"/>
      <dgm:spPr>
        <a:solidFill>
          <a:srgbClr val="F4B183"/>
        </a:solidFill>
      </dgm:spPr>
    </dgm:pt>
    <dgm:pt modelId="{ADDF540D-D7C6-4660-8C7B-A4B5EE60C077}" type="pres">
      <dgm:prSet presAssocID="{486C6B36-1A62-43BA-A9C5-4E664C9A2C30}" presName="iconRect" presStyleLbl="node1" presStyleIdx="0" presStyleCnt="3"/>
      <dgm:spPr>
        <a:blipFill>
          <a:blip xmlns:r="http://schemas.openxmlformats.org/officeDocument/2006/relationships" r:embed="rId1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ller"/>
        </a:ext>
      </dgm:extLst>
    </dgm:pt>
    <dgm:pt modelId="{71CD2984-2393-4DCB-9DB7-0781561BA9B9}" type="pres">
      <dgm:prSet presAssocID="{486C6B36-1A62-43BA-A9C5-4E664C9A2C30}" presName="spaceRect" presStyleCnt="0"/>
      <dgm:spPr/>
    </dgm:pt>
    <dgm:pt modelId="{144EC58A-88AA-4758-9552-EEF5D44A7BD2}" type="pres">
      <dgm:prSet presAssocID="{486C6B36-1A62-43BA-A9C5-4E664C9A2C30}" presName="textRect" presStyleLbl="revTx" presStyleIdx="0" presStyleCnt="3" custLinFactY="17140" custLinFactNeighborX="64" custLinFactNeighborY="100000">
        <dgm:presLayoutVars>
          <dgm:chMax val="1"/>
          <dgm:chPref val="1"/>
        </dgm:presLayoutVars>
      </dgm:prSet>
      <dgm:spPr/>
    </dgm:pt>
    <dgm:pt modelId="{83E49BCA-75B5-4EA5-90BE-D1BC93906267}" type="pres">
      <dgm:prSet presAssocID="{747706AF-54C4-47C4-AE06-F6DFB4407649}" presName="sibTrans" presStyleCnt="0"/>
      <dgm:spPr/>
    </dgm:pt>
    <dgm:pt modelId="{9245F9C2-3F35-4D1E-8988-2D5C7C4D8B5A}" type="pres">
      <dgm:prSet presAssocID="{6DA60F6C-23AC-4C9E-B66D-855179A81788}" presName="compNode" presStyleCnt="0"/>
      <dgm:spPr/>
    </dgm:pt>
    <dgm:pt modelId="{A930265B-AE3B-4D64-91CF-AA32362267AF}" type="pres">
      <dgm:prSet presAssocID="{6DA60F6C-23AC-4C9E-B66D-855179A81788}" presName="iconBgRect" presStyleLbl="bgShp" presStyleIdx="1" presStyleCnt="3"/>
      <dgm:spPr>
        <a:solidFill>
          <a:srgbClr val="7BA296"/>
        </a:solidFill>
      </dgm:spPr>
    </dgm:pt>
    <dgm:pt modelId="{58147EE3-7D82-4151-9179-B10B54092DA1}" type="pres">
      <dgm:prSet presAssocID="{6DA60F6C-23AC-4C9E-B66D-855179A81788}" presName="iconRect" presStyleLbl="node1" presStyleIdx="1" presStyleCnt="3"/>
      <dgm:spPr>
        <a:blipFill>
          <a:blip xmlns:r="http://schemas.openxmlformats.org/officeDocument/2006/relationships"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e"/>
        </a:ext>
      </dgm:extLst>
    </dgm:pt>
    <dgm:pt modelId="{DA8E4598-E96A-4373-97EC-38562D6016F9}" type="pres">
      <dgm:prSet presAssocID="{6DA60F6C-23AC-4C9E-B66D-855179A81788}" presName="spaceRect" presStyleCnt="0"/>
      <dgm:spPr/>
    </dgm:pt>
    <dgm:pt modelId="{0ADCC591-FD99-4198-81B7-DA600D3B7592}" type="pres">
      <dgm:prSet presAssocID="{6DA60F6C-23AC-4C9E-B66D-855179A81788}" presName="textRect" presStyleLbl="revTx" presStyleIdx="1" presStyleCnt="3" custLinFactY="38939" custLinFactNeighborX="1497" custLinFactNeighborY="100000">
        <dgm:presLayoutVars>
          <dgm:chMax val="1"/>
          <dgm:chPref val="1"/>
        </dgm:presLayoutVars>
      </dgm:prSet>
      <dgm:spPr/>
    </dgm:pt>
    <dgm:pt modelId="{3D651DDE-A6D8-4CD8-9865-68B2F9084AFC}" type="pres">
      <dgm:prSet presAssocID="{C515BE8C-19C1-4DC0-A205-27C10D09C390}" presName="sibTrans" presStyleCnt="0"/>
      <dgm:spPr/>
    </dgm:pt>
    <dgm:pt modelId="{DD5C5954-26E1-496A-A2D2-C812A8ADBDCB}" type="pres">
      <dgm:prSet presAssocID="{41478B67-F8D9-46A1-A755-6B88F2C9C59D}" presName="compNode" presStyleCnt="0"/>
      <dgm:spPr/>
    </dgm:pt>
    <dgm:pt modelId="{2EC7BA38-D809-40FF-9545-86BE2E7C0876}" type="pres">
      <dgm:prSet presAssocID="{41478B67-F8D9-46A1-A755-6B88F2C9C59D}" presName="iconBgRect" presStyleLbl="bgShp" presStyleIdx="2" presStyleCnt="3"/>
      <dgm:spPr>
        <a:solidFill>
          <a:srgbClr val="CDBE7D"/>
        </a:solidFill>
      </dgm:spPr>
    </dgm:pt>
    <dgm:pt modelId="{9CFB6450-005E-40A2-A636-FB1A0C728A98}" type="pres">
      <dgm:prSet presAssocID="{41478B67-F8D9-46A1-A755-6B88F2C9C59D}" presName="iconRect" presStyleLbl="node1" presStyleIdx="2" presStyleCnt="3"/>
      <dgm:spPr>
        <a:blipFill>
          <a:blip xmlns:r="http://schemas.openxmlformats.org/officeDocument/2006/relationships"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521B829D-B2F0-4531-BAAD-9220EF9B272B}" type="pres">
      <dgm:prSet presAssocID="{41478B67-F8D9-46A1-A755-6B88F2C9C59D}" presName="spaceRect" presStyleCnt="0"/>
      <dgm:spPr/>
    </dgm:pt>
    <dgm:pt modelId="{E8AAD928-1AA0-4083-8DF7-EBE88DDE39F9}" type="pres">
      <dgm:prSet presAssocID="{41478B67-F8D9-46A1-A755-6B88F2C9C59D}" presName="textRect" presStyleLbl="revTx" presStyleIdx="2" presStyleCnt="3" custLinFactY="43268" custLinFactNeighborX="749" custLinFactNeighborY="100000">
        <dgm:presLayoutVars>
          <dgm:chMax val="1"/>
          <dgm:chPref val="1"/>
        </dgm:presLayoutVars>
      </dgm:prSet>
      <dgm:spPr/>
    </dgm:pt>
  </dgm:ptLst>
  <dgm:cxnLst>
    <dgm:cxn modelId="{52DD3C07-D723-452C-B4D4-0E761C7FDF7F}" srcId="{17CE1762-5DAC-42E8-86D7-0E70F45FBDEE}" destId="{41478B67-F8D9-46A1-A755-6B88F2C9C59D}" srcOrd="2" destOrd="0" parTransId="{C99A69AF-89A8-4313-865F-5C1E841A0209}" sibTransId="{018071B2-CE41-48FC-999E-DE51A8E64769}"/>
    <dgm:cxn modelId="{69652D24-4ED8-41C7-8914-96EB3627285F}" srcId="{17CE1762-5DAC-42E8-86D7-0E70F45FBDEE}" destId="{486C6B36-1A62-43BA-A9C5-4E664C9A2C30}" srcOrd="0" destOrd="0" parTransId="{77983B41-2990-47BC-85EE-B8E1AD1464E0}" sibTransId="{747706AF-54C4-47C4-AE06-F6DFB4407649}"/>
    <dgm:cxn modelId="{71B15840-8186-4FC0-8EB9-9F04C143FD86}" srcId="{17CE1762-5DAC-42E8-86D7-0E70F45FBDEE}" destId="{6DA60F6C-23AC-4C9E-B66D-855179A81788}" srcOrd="1" destOrd="0" parTransId="{700EC013-9E68-4B7A-BE51-6A72049F7664}" sibTransId="{C515BE8C-19C1-4DC0-A205-27C10D09C390}"/>
    <dgm:cxn modelId="{2B136361-984B-47C9-838F-28F7A09F6238}" type="presOf" srcId="{486C6B36-1A62-43BA-A9C5-4E664C9A2C30}" destId="{144EC58A-88AA-4758-9552-EEF5D44A7BD2}" srcOrd="0" destOrd="0" presId="urn:microsoft.com/office/officeart/2018/5/layout/IconCircleLabelList"/>
    <dgm:cxn modelId="{BCD97679-06F4-4556-8C41-9ADE8144A5C5}" type="presOf" srcId="{6DA60F6C-23AC-4C9E-B66D-855179A81788}" destId="{0ADCC591-FD99-4198-81B7-DA600D3B7592}" srcOrd="0" destOrd="0" presId="urn:microsoft.com/office/officeart/2018/5/layout/IconCircleLabelList"/>
    <dgm:cxn modelId="{DA87ED9E-0079-4585-AB1F-699FC4C31511}" type="presOf" srcId="{17CE1762-5DAC-42E8-86D7-0E70F45FBDEE}" destId="{664D056C-FB0B-41D0-B1C0-CD36B657D1AF}" srcOrd="0" destOrd="0" presId="urn:microsoft.com/office/officeart/2018/5/layout/IconCircleLabelList"/>
    <dgm:cxn modelId="{B4EEB29F-B73B-4ABB-86B5-8B596FAAEBAE}" type="presOf" srcId="{41478B67-F8D9-46A1-A755-6B88F2C9C59D}" destId="{E8AAD928-1AA0-4083-8DF7-EBE88DDE39F9}" srcOrd="0" destOrd="0" presId="urn:microsoft.com/office/officeart/2018/5/layout/IconCircleLabelList"/>
    <dgm:cxn modelId="{A32AA1D8-D6AF-4968-833E-65CBBF6F1CCA}" type="presParOf" srcId="{664D056C-FB0B-41D0-B1C0-CD36B657D1AF}" destId="{B3D5776F-E508-41FE-BB9B-363C28DAC21A}" srcOrd="0" destOrd="0" presId="urn:microsoft.com/office/officeart/2018/5/layout/IconCircleLabelList"/>
    <dgm:cxn modelId="{5C99263C-06DE-4B6C-AA71-86033B958760}" type="presParOf" srcId="{B3D5776F-E508-41FE-BB9B-363C28DAC21A}" destId="{7A836C65-6D30-46FD-898D-9197D5E9AE2B}" srcOrd="0" destOrd="0" presId="urn:microsoft.com/office/officeart/2018/5/layout/IconCircleLabelList"/>
    <dgm:cxn modelId="{8109E27F-5E5C-489C-9BC1-8A707A1B7F6C}" type="presParOf" srcId="{B3D5776F-E508-41FE-BB9B-363C28DAC21A}" destId="{ADDF540D-D7C6-4660-8C7B-A4B5EE60C077}" srcOrd="1" destOrd="0" presId="urn:microsoft.com/office/officeart/2018/5/layout/IconCircleLabelList"/>
    <dgm:cxn modelId="{5AE95D65-FABD-4FF6-B3D1-7E461945EFF6}" type="presParOf" srcId="{B3D5776F-E508-41FE-BB9B-363C28DAC21A}" destId="{71CD2984-2393-4DCB-9DB7-0781561BA9B9}" srcOrd="2" destOrd="0" presId="urn:microsoft.com/office/officeart/2018/5/layout/IconCircleLabelList"/>
    <dgm:cxn modelId="{8E52220E-1FF3-41B1-A4CE-2B32B5672F83}" type="presParOf" srcId="{B3D5776F-E508-41FE-BB9B-363C28DAC21A}" destId="{144EC58A-88AA-4758-9552-EEF5D44A7BD2}" srcOrd="3" destOrd="0" presId="urn:microsoft.com/office/officeart/2018/5/layout/IconCircleLabelList"/>
    <dgm:cxn modelId="{A5178827-3519-4D21-AE4B-2ED21A116D45}" type="presParOf" srcId="{664D056C-FB0B-41D0-B1C0-CD36B657D1AF}" destId="{83E49BCA-75B5-4EA5-90BE-D1BC93906267}" srcOrd="1" destOrd="0" presId="urn:microsoft.com/office/officeart/2018/5/layout/IconCircleLabelList"/>
    <dgm:cxn modelId="{928EE096-D3E2-4E0A-B1DE-680B4E951D96}" type="presParOf" srcId="{664D056C-FB0B-41D0-B1C0-CD36B657D1AF}" destId="{9245F9C2-3F35-4D1E-8988-2D5C7C4D8B5A}" srcOrd="2" destOrd="0" presId="urn:microsoft.com/office/officeart/2018/5/layout/IconCircleLabelList"/>
    <dgm:cxn modelId="{BFB696F5-C705-4230-B777-D695541BE1DF}" type="presParOf" srcId="{9245F9C2-3F35-4D1E-8988-2D5C7C4D8B5A}" destId="{A930265B-AE3B-4D64-91CF-AA32362267AF}" srcOrd="0" destOrd="0" presId="urn:microsoft.com/office/officeart/2018/5/layout/IconCircleLabelList"/>
    <dgm:cxn modelId="{A90224A3-7C00-465A-A824-33EA88DFD11A}" type="presParOf" srcId="{9245F9C2-3F35-4D1E-8988-2D5C7C4D8B5A}" destId="{58147EE3-7D82-4151-9179-B10B54092DA1}" srcOrd="1" destOrd="0" presId="urn:microsoft.com/office/officeart/2018/5/layout/IconCircleLabelList"/>
    <dgm:cxn modelId="{33CFB092-F106-494D-ADBD-99938B6465BF}" type="presParOf" srcId="{9245F9C2-3F35-4D1E-8988-2D5C7C4D8B5A}" destId="{DA8E4598-E96A-4373-97EC-38562D6016F9}" srcOrd="2" destOrd="0" presId="urn:microsoft.com/office/officeart/2018/5/layout/IconCircleLabelList"/>
    <dgm:cxn modelId="{CB08EE56-EA47-4C2A-A8CF-986763EFE656}" type="presParOf" srcId="{9245F9C2-3F35-4D1E-8988-2D5C7C4D8B5A}" destId="{0ADCC591-FD99-4198-81B7-DA600D3B7592}" srcOrd="3" destOrd="0" presId="urn:microsoft.com/office/officeart/2018/5/layout/IconCircleLabelList"/>
    <dgm:cxn modelId="{C77799C5-6FF4-4AF6-96CA-EFC64618C881}" type="presParOf" srcId="{664D056C-FB0B-41D0-B1C0-CD36B657D1AF}" destId="{3D651DDE-A6D8-4CD8-9865-68B2F9084AFC}" srcOrd="3" destOrd="0" presId="urn:microsoft.com/office/officeart/2018/5/layout/IconCircleLabelList"/>
    <dgm:cxn modelId="{D6CD0FCF-037B-493F-ADB2-7647F7C74966}" type="presParOf" srcId="{664D056C-FB0B-41D0-B1C0-CD36B657D1AF}" destId="{DD5C5954-26E1-496A-A2D2-C812A8ADBDCB}" srcOrd="4" destOrd="0" presId="urn:microsoft.com/office/officeart/2018/5/layout/IconCircleLabelList"/>
    <dgm:cxn modelId="{661F15B0-E05A-43DA-A75B-B8BEB6A4F489}" type="presParOf" srcId="{DD5C5954-26E1-496A-A2D2-C812A8ADBDCB}" destId="{2EC7BA38-D809-40FF-9545-86BE2E7C0876}" srcOrd="0" destOrd="0" presId="urn:microsoft.com/office/officeart/2018/5/layout/IconCircleLabelList"/>
    <dgm:cxn modelId="{870E2166-74B1-44FB-A693-18E77D16EE47}" type="presParOf" srcId="{DD5C5954-26E1-496A-A2D2-C812A8ADBDCB}" destId="{9CFB6450-005E-40A2-A636-FB1A0C728A98}" srcOrd="1" destOrd="0" presId="urn:microsoft.com/office/officeart/2018/5/layout/IconCircleLabelList"/>
    <dgm:cxn modelId="{5DD6A2B1-2230-4579-82B8-A5FFF4258A96}" type="presParOf" srcId="{DD5C5954-26E1-496A-A2D2-C812A8ADBDCB}" destId="{521B829D-B2F0-4531-BAAD-9220EF9B272B}" srcOrd="2" destOrd="0" presId="urn:microsoft.com/office/officeart/2018/5/layout/IconCircleLabelList"/>
    <dgm:cxn modelId="{7A9BE744-CB3B-47FE-BC8D-961D7DCDE2CA}" type="presParOf" srcId="{DD5C5954-26E1-496A-A2D2-C812A8ADBDCB}" destId="{E8AAD928-1AA0-4083-8DF7-EBE88DDE39F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36C65-6D30-46FD-898D-9197D5E9AE2B}">
      <dsp:nvSpPr>
        <dsp:cNvPr id="0" name=""/>
        <dsp:cNvSpPr/>
      </dsp:nvSpPr>
      <dsp:spPr>
        <a:xfrm>
          <a:off x="626451" y="1000357"/>
          <a:ext cx="1887187" cy="1887187"/>
        </a:xfrm>
        <a:prstGeom prst="ellipse">
          <a:avLst/>
        </a:prstGeom>
        <a:solidFill>
          <a:srgbClr val="F4B18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F540D-D7C6-4660-8C7B-A4B5EE60C077}">
      <dsp:nvSpPr>
        <dsp:cNvPr id="0" name=""/>
        <dsp:cNvSpPr/>
      </dsp:nvSpPr>
      <dsp:spPr>
        <a:xfrm>
          <a:off x="1028638" y="1402544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EC58A-88AA-4758-9552-EEF5D44A7BD2}">
      <dsp:nvSpPr>
        <dsp:cNvPr id="0" name=""/>
        <dsp:cNvSpPr/>
      </dsp:nvSpPr>
      <dsp:spPr>
        <a:xfrm>
          <a:off x="25150" y="4318765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4000" b="0" kern="1200" dirty="0"/>
        </a:p>
      </dsp:txBody>
      <dsp:txXfrm>
        <a:off x="25150" y="4318765"/>
        <a:ext cx="3093750" cy="720000"/>
      </dsp:txXfrm>
    </dsp:sp>
    <dsp:sp modelId="{A930265B-AE3B-4D64-91CF-AA32362267AF}">
      <dsp:nvSpPr>
        <dsp:cNvPr id="0" name=""/>
        <dsp:cNvSpPr/>
      </dsp:nvSpPr>
      <dsp:spPr>
        <a:xfrm>
          <a:off x="4261607" y="1000357"/>
          <a:ext cx="1887187" cy="1887187"/>
        </a:xfrm>
        <a:prstGeom prst="ellipse">
          <a:avLst/>
        </a:prstGeom>
        <a:solidFill>
          <a:srgbClr val="7BA29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47EE3-7D82-4151-9179-B10B54092DA1}">
      <dsp:nvSpPr>
        <dsp:cNvPr id="0" name=""/>
        <dsp:cNvSpPr/>
      </dsp:nvSpPr>
      <dsp:spPr>
        <a:xfrm>
          <a:off x="4663795" y="1402544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CC591-FD99-4198-81B7-DA600D3B7592}">
      <dsp:nvSpPr>
        <dsp:cNvPr id="0" name=""/>
        <dsp:cNvSpPr/>
      </dsp:nvSpPr>
      <dsp:spPr>
        <a:xfrm>
          <a:off x="3704639" y="4475714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4000" kern="1200" dirty="0"/>
        </a:p>
      </dsp:txBody>
      <dsp:txXfrm>
        <a:off x="3704639" y="4475714"/>
        <a:ext cx="3093750" cy="720000"/>
      </dsp:txXfrm>
    </dsp:sp>
    <dsp:sp modelId="{2EC7BA38-D809-40FF-9545-86BE2E7C0876}">
      <dsp:nvSpPr>
        <dsp:cNvPr id="0" name=""/>
        <dsp:cNvSpPr/>
      </dsp:nvSpPr>
      <dsp:spPr>
        <a:xfrm>
          <a:off x="7896764" y="1000357"/>
          <a:ext cx="1887187" cy="1887187"/>
        </a:xfrm>
        <a:prstGeom prst="ellipse">
          <a:avLst/>
        </a:prstGeom>
        <a:solidFill>
          <a:srgbClr val="CDBE7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B6450-005E-40A2-A636-FB1A0C728A98}">
      <dsp:nvSpPr>
        <dsp:cNvPr id="0" name=""/>
        <dsp:cNvSpPr/>
      </dsp:nvSpPr>
      <dsp:spPr>
        <a:xfrm>
          <a:off x="8298951" y="1402544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AD928-1AA0-4083-8DF7-EBE88DDE39F9}">
      <dsp:nvSpPr>
        <dsp:cNvPr id="0" name=""/>
        <dsp:cNvSpPr/>
      </dsp:nvSpPr>
      <dsp:spPr>
        <a:xfrm>
          <a:off x="7316653" y="4475714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nb-NO" sz="4000" kern="1200" dirty="0">
            <a:solidFill>
              <a:srgbClr val="000000"/>
            </a:solidFill>
            <a:latin typeface="Calibri"/>
            <a:cs typeface="Calibri"/>
          </a:endParaRPr>
        </a:p>
      </dsp:txBody>
      <dsp:txXfrm>
        <a:off x="7316653" y="4475714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F557E-265A-4AAC-B0F8-F7C2C3A20EE0}" type="datetimeFigureOut">
              <a:rPr lang="nb-NO" smtClean="0"/>
              <a:t>02.12.2024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DABBC-C724-472E-80FF-C222E8EE1D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9678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pPr>
              <a:lnSpc>
                <a:spcPct val="70000"/>
              </a:lnSpc>
            </a:pPr>
            <a:r>
              <a:rPr lang="nb-NO" dirty="0">
                <a:cs typeface="Calibri"/>
              </a:rPr>
              <a:t>Bakgrunn pårørendesamarbeid</a:t>
            </a:r>
            <a:endParaRPr lang="nb-NO" dirty="0">
              <a:solidFill>
                <a:srgbClr val="000000"/>
              </a:solidFill>
              <a:cs typeface="Calibri" panose="020F0502020204030204"/>
            </a:endParaRPr>
          </a:p>
          <a:p>
            <a:pPr lvl="1">
              <a:lnSpc>
                <a:spcPct val="70000"/>
              </a:lnSpc>
            </a:pPr>
            <a:r>
              <a:rPr lang="nb-NO" dirty="0">
                <a:cs typeface="Calibri" panose="020F0502020204030204"/>
              </a:rPr>
              <a:t>Nasjonale føringer</a:t>
            </a:r>
            <a:endParaRPr lang="nb-NO" dirty="0">
              <a:solidFill>
                <a:srgbClr val="000000"/>
              </a:solidFill>
              <a:cs typeface="Calibri" panose="020F0502020204030204"/>
            </a:endParaRPr>
          </a:p>
          <a:p>
            <a:pPr lvl="1">
              <a:lnSpc>
                <a:spcPct val="70000"/>
              </a:lnSpc>
            </a:pPr>
            <a:r>
              <a:rPr lang="nb-NO" dirty="0">
                <a:solidFill>
                  <a:srgbClr val="000000"/>
                </a:solidFill>
                <a:cs typeface="Calibri" panose="020F0502020204030204"/>
              </a:rPr>
              <a:t>Hva som skal til for å lykkes</a:t>
            </a:r>
            <a:endParaRPr lang="nb-NO" dirty="0">
              <a:solidFill>
                <a:srgbClr val="000000"/>
              </a:solidFill>
              <a:ea typeface="Calibri"/>
              <a:cs typeface="Calibri" panose="020F0502020204030204"/>
            </a:endParaRPr>
          </a:p>
          <a:p>
            <a:pPr lvl="1">
              <a:lnSpc>
                <a:spcPct val="70000"/>
              </a:lnSpc>
            </a:pPr>
            <a:endParaRPr lang="nb-NO" dirty="0">
              <a:cs typeface="Calibri" panose="020F0502020204030204"/>
            </a:endParaRPr>
          </a:p>
          <a:p>
            <a:r>
              <a:rPr lang="nb-NO" dirty="0">
                <a:cs typeface="Calibri" panose="020F0502020204030204"/>
              </a:rPr>
              <a:t>Fra E-læringsprogrammet og nettsiden veiviseren </a:t>
            </a:r>
            <a:endParaRPr lang="en-US" dirty="0">
              <a:solidFill>
                <a:srgbClr val="FF0000"/>
              </a:solidFill>
              <a:cs typeface="Calibri" panose="020F0502020204030204"/>
            </a:endParaRPr>
          </a:p>
          <a:p>
            <a:pPr lvl="1"/>
            <a:r>
              <a:rPr lang="nb-NO" dirty="0">
                <a:cs typeface="Calibri" panose="020F0502020204030204"/>
              </a:rPr>
              <a:t>Prosedyren</a:t>
            </a:r>
            <a:endParaRPr lang="nb-NO" dirty="0">
              <a:ea typeface="Calibri"/>
              <a:cs typeface="Calibri" panose="020F0502020204030204"/>
            </a:endParaRPr>
          </a:p>
          <a:p>
            <a:pPr lvl="1"/>
            <a:r>
              <a:rPr lang="nb-NO" dirty="0">
                <a:cs typeface="Calibri" panose="020F0502020204030204"/>
              </a:rPr>
              <a:t>De tre samtalene med utvalgte filmer </a:t>
            </a:r>
            <a:endParaRPr lang="nb-NO" dirty="0"/>
          </a:p>
          <a:p>
            <a:pPr lvl="1"/>
            <a:r>
              <a:rPr lang="nb-NO" dirty="0">
                <a:cs typeface="Calibri"/>
              </a:rPr>
              <a:t>Innhold i frasene</a:t>
            </a:r>
            <a:endParaRPr lang="nb-NO" dirty="0">
              <a:ea typeface="Calibri"/>
              <a:cs typeface="Calibri"/>
            </a:endParaRPr>
          </a:p>
          <a:p>
            <a:pPr lvl="1"/>
            <a:r>
              <a:rPr lang="nb-NO" dirty="0">
                <a:cs typeface="Calibri"/>
              </a:rPr>
              <a:t>Dokumentasjon</a:t>
            </a:r>
            <a:endParaRPr lang="nb-NO" dirty="0">
              <a:ea typeface="Calibri"/>
              <a:cs typeface="Calibri"/>
            </a:endParaRPr>
          </a:p>
          <a:p>
            <a:pPr lvl="1"/>
            <a:r>
              <a:rPr lang="nb-NO" dirty="0">
                <a:ea typeface="Calibri"/>
                <a:cs typeface="Calibri"/>
              </a:rPr>
              <a:t>Helsefaglig simulering </a:t>
            </a:r>
          </a:p>
          <a:p>
            <a:pPr lvl="1"/>
            <a:r>
              <a:rPr lang="nb-NO" dirty="0">
                <a:ea typeface="Calibri"/>
                <a:cs typeface="Calibri"/>
              </a:rPr>
              <a:t>Hva mer finner du på Veiviseren?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DABBC-C724-472E-80FF-C222E8EE1D1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7444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Vise hovedsiden boksene</a:t>
            </a:r>
          </a:p>
          <a:p>
            <a:r>
              <a:rPr lang="nb-NO" dirty="0"/>
              <a:t>Vise samtaleguiden og velge en film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DABBC-C724-472E-80FF-C222E8EE1D1A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947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Lage</a:t>
            </a:r>
            <a:r>
              <a:rPr lang="nb-NO" baseline="0"/>
              <a:t>s det diplom bekreftelse?</a:t>
            </a:r>
          </a:p>
          <a:p>
            <a:r>
              <a:rPr lang="nb-NO" baseline="0"/>
              <a:t>Sjekkliste?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0E005-FC52-4A65-847B-0772F6F4AB0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87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nb-NO" dirty="0" err="1"/>
              <a:t>SIMInnlandet</a:t>
            </a:r>
            <a:r>
              <a:rPr lang="nb-NO" dirty="0"/>
              <a:t> har utviklet VR-SIMI modellen som metode i opplæring av helsepersonell</a:t>
            </a:r>
          </a:p>
          <a:p>
            <a:pPr marL="171450" indent="-171450">
              <a:buFont typeface="Arial"/>
              <a:buChar char="•"/>
            </a:pPr>
            <a:r>
              <a:rPr lang="nb-NO" dirty="0" err="1"/>
              <a:t>Forstadie</a:t>
            </a:r>
            <a:r>
              <a:rPr lang="nb-NO" dirty="0"/>
              <a:t> til helsefaglig simulering. Fokus på refleksjon fremfor ferdighetstrening</a:t>
            </a:r>
          </a:p>
          <a:p>
            <a:pPr marL="171450" indent="-171450">
              <a:buFont typeface="Arial"/>
              <a:buChar char="•"/>
            </a:pPr>
            <a:r>
              <a:rPr lang="nb-NO" dirty="0"/>
              <a:t>Anbefaler helsefaglig simulering i etterkant for å få ferdighetstrening i samtaler</a:t>
            </a:r>
            <a:endParaRPr lang="en-US" dirty="0"/>
          </a:p>
          <a:p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74793-9711-4460-BCA8-84E2D9DB7DD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626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Sammenhengen -en </a:t>
            </a:r>
            <a:r>
              <a:rPr lang="nb-NO" dirty="0" err="1"/>
              <a:t>infalllsport</a:t>
            </a:r>
            <a:r>
              <a:rPr lang="nb-NO" dirty="0"/>
              <a:t> til alle</a:t>
            </a:r>
            <a:r>
              <a:rPr lang="nb-NO" baseline="0" dirty="0"/>
              <a:t> pasienter og pårørende.</a:t>
            </a:r>
          </a:p>
          <a:p>
            <a:endParaRPr lang="nb-NO" baseline="0" dirty="0"/>
          </a:p>
          <a:p>
            <a:r>
              <a:rPr lang="nb-NO" baseline="0" dirty="0"/>
              <a:t>Kort presentasjon av oss tre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DABBC-C724-472E-80FF-C222E8EE1D1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573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b-NO" baseline="0" dirty="0"/>
              <a:t>Handler om hvordan ivareta barn som pårørende.</a:t>
            </a:r>
          </a:p>
          <a:p>
            <a:pPr marL="0" indent="0">
              <a:buNone/>
            </a:pPr>
            <a:r>
              <a:rPr lang="nb-NO" baseline="0" dirty="0"/>
              <a:t>      Like viktig som barn under 18 år, er også de over 18 år. I filmen møter dere en som er 19 år.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baseline="0" dirty="0"/>
              <a:t>2: </a:t>
            </a:r>
            <a:r>
              <a:rPr lang="nb-NO" b="0" baseline="0" dirty="0"/>
              <a:t>Fi</a:t>
            </a:r>
            <a:r>
              <a:rPr lang="nb-NO" baseline="0" dirty="0"/>
              <a:t>lm om psykoedukasjon – hvordan gi kunnskap om sykdom/lidelse på en enkel/forståelig måte, samt hvordan leve med lidelsen på en helsefremmende måte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3CAA4-DA0C-48F7-A9CB-5AE975FF1ED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934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3. </a:t>
            </a:r>
            <a:r>
              <a:rPr lang="nb-NO" b="0" dirty="0"/>
              <a:t>Mestringsplan/kriseforebyggende plan lages ofte sammen med kun pasient. Viktig at pårørende er delaktige. I  filmen ser vi hvordan erfaringskonsulenten bruker egne erfaringer i møte med pasient og pårørende når kriseplan skal utarbeides.</a:t>
            </a:r>
            <a:endParaRPr lang="nb-NO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4:</a:t>
            </a:r>
            <a:r>
              <a:rPr lang="nb-NO" b="1" baseline="0" dirty="0"/>
              <a:t> 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enerell informasjon om årsaker, symptomer, behandling og prognose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Det er denne filmen som skal sees etterpå. Der møter dere pasientens kjæreste og bror.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3CAA4-DA0C-48F7-A9CB-5AE975FF1ED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87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DABBC-C724-472E-80FF-C222E8EE1D1A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0651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En bild med fraser og en med kompetanseplanen.</a:t>
            </a:r>
          </a:p>
          <a:p>
            <a:r>
              <a:rPr lang="nb-NO" dirty="0"/>
              <a:t>Vise til oversikt over fraser. Gi en innføring i bruk av frasene. Slette det som ikke er aktuelt. Si noe om hensikten m fraser.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DABBC-C724-472E-80FF-C222E8EE1D1A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1377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En bild med fraser og en med kompetanseplanen.</a:t>
            </a:r>
          </a:p>
          <a:p>
            <a:r>
              <a:rPr lang="nb-NO" dirty="0"/>
              <a:t>Vise til oversikt over fraser. Gi en innføring i bruk av frasene. Slette det som ikke er aktuelt. Si noe om hensikten m fraser.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DABBC-C724-472E-80FF-C222E8EE1D1A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7896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Trude: og nå håper vi</a:t>
            </a:r>
            <a:r>
              <a:rPr lang="nb-NO" baseline="0" dirty="0"/>
              <a:t> det kommer tydelig fram at vår påstand fra </a:t>
            </a:r>
            <a:r>
              <a:rPr lang="nb-NO" baseline="0" dirty="0" err="1"/>
              <a:t>inntroduksjonen</a:t>
            </a:r>
            <a:r>
              <a:rPr lang="nb-NO" baseline="0" dirty="0"/>
              <a:t> om at BISP svarer opp for alle hindringene for et godt familiesamarbeid er blitt imøtegått og ivaretatt.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DABBC-C724-472E-80FF-C222E8EE1D1A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0503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Å involvere pårørende i behandling for pasienter med rus og/eller alvorlige psykiske lidelser bedrer funksjon, og reduserer tilbakefall og sykehusinnleggelser. </a:t>
            </a:r>
          </a:p>
          <a:p>
            <a:pPr lvl="1"/>
            <a:r>
              <a:rPr lang="nb-NO" dirty="0"/>
              <a:t>Store variasjoner på kvalitet/systematikk i pårørendesamarbeid (referanse)</a:t>
            </a:r>
          </a:p>
          <a:p>
            <a:pPr lvl="1"/>
            <a:r>
              <a:rPr lang="nb-NO" dirty="0"/>
              <a:t>Største flaskehals er iverksetting, igangsetting av pårørendesamarbeid</a:t>
            </a:r>
          </a:p>
          <a:p>
            <a:pPr lvl="1"/>
            <a:r>
              <a:rPr lang="nb-NO" dirty="0"/>
              <a:t>Helsepersonell opplever utrygghet i møte med pårørende på grunn av taushetsplikten, og de mangler kunnskap og verktøy for hvordan de konkret kan gå frem for å involvere pårørende</a:t>
            </a:r>
          </a:p>
          <a:p>
            <a:r>
              <a:rPr lang="nb-NO" dirty="0"/>
              <a:t>Pårørendesamarbeid sikrer ivaretakelse av pårørende som ofte står i krevende omsorgsroller </a:t>
            </a:r>
          </a:p>
          <a:p>
            <a:pPr lvl="1"/>
            <a:r>
              <a:rPr lang="nb-NO" dirty="0"/>
              <a:t>Mange pårørende opplever ikke at de blir godt nok sett, hørt og ivaretatt av helseforetakene (referanse)</a:t>
            </a:r>
          </a:p>
          <a:p>
            <a:r>
              <a:rPr lang="nb-NO" dirty="0"/>
              <a:t>Barn som pårørende er en spesielt sårbar gruppe pårørende</a:t>
            </a:r>
          </a:p>
          <a:p>
            <a:pPr lvl="1"/>
            <a:r>
              <a:rPr lang="nb-NO" dirty="0"/>
              <a:t> Barna blir ikke godt nok ivaretatt av helseforetakene (referanse)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DABBC-C724-472E-80FF-C222E8EE1D1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4701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DABBC-C724-472E-80FF-C222E8EE1D1A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7037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0"/>
            <a:r>
              <a:rPr lang="nb-NO" sz="1200" b="1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Helse- og omsorgstjenesten skal ha systemer og rutiner som legger til rette for informasjon og dialog med pårørende. </a:t>
            </a:r>
            <a:r>
              <a:rPr lang="nb-NO" sz="1200" baseline="0" dirty="0"/>
              <a:t>Dette gjelder enten pårørende har rollen som informasjonskilde, representant for pasienten/brukeren, omsorgsgiver eller støtte for pasienten/brukeren. </a:t>
            </a:r>
            <a:endParaRPr lang="en-US" sz="1200" dirty="0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DABBC-C724-472E-80FF-C222E8EE1D1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3419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DABBC-C724-472E-80FF-C222E8EE1D1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8781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DABBC-C724-472E-80FF-C222E8EE1D1A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6062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DABBC-C724-472E-80FF-C222E8EE1D1A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5885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Prosedyre vise inne i E-læring. Forbered linken, klikke inn på 1, 5. (samt) og siste 7 epikrise)</a:t>
            </a:r>
          </a:p>
          <a:p>
            <a:r>
              <a:rPr lang="nb-NO" dirty="0"/>
              <a:t>Deretter samtaleguiden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DABBC-C724-472E-80FF-C222E8EE1D1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988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Tilbudt istedenfor avklart?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0E005-FC52-4A65-847B-0772F6F4AB0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592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BD11-A354-420C-8E34-1E342B4D7385}" type="datetimeFigureOut">
              <a:rPr lang="nb-NO" smtClean="0"/>
              <a:t>02.12.2024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270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BD11-A354-420C-8E34-1E342B4D7385}" type="datetimeFigureOut">
              <a:rPr lang="nb-NO" smtClean="0"/>
              <a:t>02.12.2024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147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BD11-A354-420C-8E34-1E342B4D7385}" type="datetimeFigureOut">
              <a:rPr lang="nb-NO" smtClean="0"/>
              <a:t>02.12.2024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528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  <p:sp>
        <p:nvSpPr>
          <p:cNvPr id="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84267" y="2405582"/>
            <a:ext cx="4832213" cy="36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støttetittel</a:t>
            </a:r>
          </a:p>
          <a:p>
            <a:endParaRPr lang="nb-NO"/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684268" y="2973666"/>
            <a:ext cx="4832212" cy="116519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10304" r="5072" b="13886"/>
          <a:stretch/>
        </p:blipFill>
        <p:spPr>
          <a:xfrm>
            <a:off x="5606716" y="2104013"/>
            <a:ext cx="6489902" cy="2731167"/>
          </a:xfrm>
          <a:prstGeom prst="rect">
            <a:avLst/>
          </a:prstGeom>
        </p:spPr>
      </p:pic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684266" y="4277227"/>
            <a:ext cx="4832213" cy="35493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 b="0">
                <a:solidFill>
                  <a:srgbClr val="000000"/>
                </a:solidFill>
              </a:defRPr>
            </a:lvl2pPr>
            <a:lvl3pPr marL="914400" indent="0">
              <a:buNone/>
              <a:defRPr sz="1600" b="0">
                <a:solidFill>
                  <a:srgbClr val="000000"/>
                </a:solidFill>
              </a:defRPr>
            </a:lvl3pPr>
            <a:lvl4pPr marL="1371600" indent="0">
              <a:buNone/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navn og dato</a:t>
            </a:r>
          </a:p>
        </p:txBody>
      </p:sp>
    </p:spTree>
    <p:extLst>
      <p:ext uri="{BB962C8B-B14F-4D97-AF65-F5344CB8AC3E}">
        <p14:creationId xmlns:p14="http://schemas.microsoft.com/office/powerpoint/2010/main" val="2095956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støttetittel</a:t>
            </a:r>
          </a:p>
          <a:p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11363864" cy="4516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aseline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6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2181534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/>
          <p:cNvSpPr>
            <a:spLocks noGrp="1"/>
          </p:cNvSpPr>
          <p:nvPr>
            <p:ph idx="16" hasCustomPrompt="1"/>
          </p:nvPr>
        </p:nvSpPr>
        <p:spPr>
          <a:xfrm>
            <a:off x="6215314" y="1606216"/>
            <a:ext cx="5585622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legge til en støttetittel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5699033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000000"/>
                </a:solidFill>
              </a:defRPr>
            </a:lvl1pPr>
            <a:lvl2pPr>
              <a:defRPr sz="1800" b="0">
                <a:solidFill>
                  <a:srgbClr val="000000"/>
                </a:solidFill>
              </a:defRPr>
            </a:lvl2pPr>
            <a:lvl3pPr>
              <a:defRPr sz="1600" b="0">
                <a:solidFill>
                  <a:srgbClr val="000000"/>
                </a:solidFill>
              </a:defRPr>
            </a:lvl3pPr>
            <a:lvl4pPr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2166741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AE54-D82D-4793-92E3-6B22A02DCCBF}" type="datetime1">
              <a:rPr lang="nb-NO" smtClean="0"/>
              <a:t>02.12.2024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3751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9319-954C-410F-85BE-0C6B766FFE0F}" type="datetime1">
              <a:rPr lang="nb-NO" smtClean="0"/>
              <a:t>02.12.2024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6489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9907-CCD5-4A28-A093-03A50ADEF5DC}" type="datetime1">
              <a:rPr lang="nb-NO" smtClean="0"/>
              <a:t>02.12.2024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2856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1E18-FB97-4A64-A577-BFE19DEE4D6A}" type="datetime1">
              <a:rPr lang="nb-NO" smtClean="0"/>
              <a:t>02.12.2024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760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DB3E-26BF-4265-B8D2-687CA3DB50B1}" type="datetime1">
              <a:rPr lang="nb-NO" smtClean="0"/>
              <a:t>02.12.2024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794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BD11-A354-420C-8E34-1E342B4D7385}" type="datetimeFigureOut">
              <a:rPr lang="nb-NO" smtClean="0"/>
              <a:t>02.12.2024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2569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C22C-01F9-47B2-9F7F-880F8622D477}" type="datetime1">
              <a:rPr lang="nb-NO" smtClean="0"/>
              <a:t>02.12.2024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0059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E3B5-EE1F-49D3-BFDF-07A305CE59B8}" type="datetime1">
              <a:rPr lang="nb-NO" smtClean="0"/>
              <a:t>02.12.2024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3955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A28B-41F8-4385-B21B-360113987EB4}" type="datetime1">
              <a:rPr lang="nb-NO" smtClean="0"/>
              <a:t>02.12.2024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7890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3653-B480-49B5-A897-BC330AC0D898}" type="datetime1">
              <a:rPr lang="nb-NO" smtClean="0"/>
              <a:t>02.12.2024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2141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4A00-E3FE-4094-91FD-1B1B6FDA6BC9}" type="datetime1">
              <a:rPr lang="nb-NO" smtClean="0"/>
              <a:t>02.12.2024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2104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9A4C-4420-4B97-B91F-D3D03A303B2E}" type="datetime1">
              <a:rPr lang="nb-NO" smtClean="0"/>
              <a:t>02.12.2024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1692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/>
          <p:cNvSpPr>
            <a:spLocks noGrp="1"/>
          </p:cNvSpPr>
          <p:nvPr>
            <p:ph idx="16" hasCustomPrompt="1"/>
          </p:nvPr>
        </p:nvSpPr>
        <p:spPr>
          <a:xfrm>
            <a:off x="6215314" y="1606216"/>
            <a:ext cx="5585622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Legg til tekst</a:t>
            </a:r>
          </a:p>
          <a:p>
            <a:pPr lvl="1"/>
            <a:r>
              <a:rPr lang="nb-NO" dirty="0"/>
              <a:t>Første nivå punktliste</a:t>
            </a:r>
          </a:p>
          <a:p>
            <a:pPr lvl="2"/>
            <a:r>
              <a:rPr lang="nb-NO" dirty="0"/>
              <a:t>Andre nivå punktliste</a:t>
            </a:r>
          </a:p>
          <a:p>
            <a:pPr lvl="3"/>
            <a:r>
              <a:rPr lang="nb-NO" dirty="0"/>
              <a:t>Tredje nivå punktliste</a:t>
            </a:r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legge til en støttetittel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5699033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000000"/>
                </a:solidFill>
              </a:defRPr>
            </a:lvl1pPr>
            <a:lvl2pPr>
              <a:defRPr sz="1800" b="0">
                <a:solidFill>
                  <a:srgbClr val="000000"/>
                </a:solidFill>
              </a:defRPr>
            </a:lvl2pPr>
            <a:lvl3pPr>
              <a:defRPr sz="1600" b="0">
                <a:solidFill>
                  <a:srgbClr val="000000"/>
                </a:solidFill>
              </a:defRPr>
            </a:lvl3pPr>
            <a:lvl4pPr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Legg til tekst</a:t>
            </a:r>
          </a:p>
          <a:p>
            <a:pPr lvl="1"/>
            <a:r>
              <a:rPr lang="nb-NO" dirty="0"/>
              <a:t>Første nivå punktliste</a:t>
            </a:r>
          </a:p>
          <a:p>
            <a:pPr lvl="2"/>
            <a:r>
              <a:rPr lang="nb-NO" dirty="0"/>
              <a:t>Andre nivå punktliste</a:t>
            </a:r>
          </a:p>
          <a:p>
            <a:pPr lvl="3"/>
            <a:r>
              <a:rPr lang="nb-NO" dirty="0"/>
              <a:t>Tredje nivå punktliste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82647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støttetittel</a:t>
            </a:r>
          </a:p>
          <a:p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11363864" cy="4516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aseline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6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1412597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AE54-D82D-4793-92E3-6B22A02DCCBF}" type="datetime1">
              <a:rPr lang="nb-NO" smtClean="0"/>
              <a:t>02.12.2024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8872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9319-954C-410F-85BE-0C6B766FFE0F}" type="datetime1">
              <a:rPr lang="nb-NO" smtClean="0"/>
              <a:t>02.12.2024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214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BD11-A354-420C-8E34-1E342B4D7385}" type="datetimeFigureOut">
              <a:rPr lang="nb-NO" smtClean="0"/>
              <a:t>02.12.2024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8565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9907-CCD5-4A28-A093-03A50ADEF5DC}" type="datetime1">
              <a:rPr lang="nb-NO" smtClean="0"/>
              <a:t>02.12.2024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088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1E18-FB97-4A64-A577-BFE19DEE4D6A}" type="datetime1">
              <a:rPr lang="nb-NO" smtClean="0"/>
              <a:t>02.12.2024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49730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DB3E-26BF-4265-B8D2-687CA3DB50B1}" type="datetime1">
              <a:rPr lang="nb-NO" smtClean="0"/>
              <a:t>02.12.2024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5592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C22C-01F9-47B2-9F7F-880F8622D477}" type="datetime1">
              <a:rPr lang="nb-NO" smtClean="0"/>
              <a:t>02.12.2024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20389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E3B5-EE1F-49D3-BFDF-07A305CE59B8}" type="datetime1">
              <a:rPr lang="nb-NO" smtClean="0"/>
              <a:t>02.12.2024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7934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A28B-41F8-4385-B21B-360113987EB4}" type="datetime1">
              <a:rPr lang="nb-NO" smtClean="0"/>
              <a:t>02.12.2024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05426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3653-B480-49B5-A897-BC330AC0D898}" type="datetime1">
              <a:rPr lang="nb-NO" smtClean="0"/>
              <a:t>02.12.2024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87052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4A00-E3FE-4094-91FD-1B1B6FDA6BC9}" type="datetime1">
              <a:rPr lang="nb-NO" smtClean="0"/>
              <a:t>02.12.2024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287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9A4C-4420-4B97-B91F-D3D03A303B2E}" type="datetime1">
              <a:rPr lang="nb-NO" smtClean="0"/>
              <a:t>02.12.2024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41735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støttetittel</a:t>
            </a:r>
          </a:p>
          <a:p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11363864" cy="4516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aseline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6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193421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BD11-A354-420C-8E34-1E342B4D7385}" type="datetimeFigureOut">
              <a:rPr lang="nb-NO" smtClean="0"/>
              <a:t>02.12.2024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49036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llom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84267" y="2405582"/>
            <a:ext cx="6537609" cy="36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legge til støttetittel</a:t>
            </a:r>
          </a:p>
          <a:p>
            <a:endParaRPr lang="nb-NO" dirty="0"/>
          </a:p>
        </p:txBody>
      </p:sp>
      <p:sp>
        <p:nvSpPr>
          <p:cNvPr id="5" name="Tittel 1"/>
          <p:cNvSpPr>
            <a:spLocks noGrp="1"/>
          </p:cNvSpPr>
          <p:nvPr>
            <p:ph type="ctrTitle"/>
          </p:nvPr>
        </p:nvSpPr>
        <p:spPr>
          <a:xfrm>
            <a:off x="684267" y="2973666"/>
            <a:ext cx="6537609" cy="116519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Bild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6700" y="1986213"/>
            <a:ext cx="43053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594545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her for å legge til klinikk/seksjon</a:t>
            </a:r>
          </a:p>
        </p:txBody>
      </p:sp>
      <p:sp>
        <p:nvSpPr>
          <p:cNvPr id="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84267" y="2405582"/>
            <a:ext cx="4832213" cy="36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legge til støttetittel</a:t>
            </a:r>
          </a:p>
          <a:p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684268" y="2973666"/>
            <a:ext cx="4832212" cy="116519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10304" r="5072" b="13886"/>
          <a:stretch/>
        </p:blipFill>
        <p:spPr>
          <a:xfrm>
            <a:off x="5606716" y="2104013"/>
            <a:ext cx="6489902" cy="2731167"/>
          </a:xfrm>
          <a:prstGeom prst="rect">
            <a:avLst/>
          </a:prstGeom>
        </p:spPr>
      </p:pic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684266" y="4277227"/>
            <a:ext cx="4832213" cy="35493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 b="0">
                <a:solidFill>
                  <a:srgbClr val="000000"/>
                </a:solidFill>
              </a:defRPr>
            </a:lvl2pPr>
            <a:lvl3pPr marL="914400" indent="0">
              <a:buNone/>
              <a:defRPr sz="1600" b="0">
                <a:solidFill>
                  <a:srgbClr val="000000"/>
                </a:solidFill>
              </a:defRPr>
            </a:lvl3pPr>
            <a:lvl4pPr marL="1371600" indent="0">
              <a:buNone/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Legg til navn og dato</a:t>
            </a:r>
          </a:p>
        </p:txBody>
      </p:sp>
    </p:spTree>
    <p:extLst>
      <p:ext uri="{BB962C8B-B14F-4D97-AF65-F5344CB8AC3E}">
        <p14:creationId xmlns:p14="http://schemas.microsoft.com/office/powerpoint/2010/main" val="28600073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/>
          <p:cNvSpPr>
            <a:spLocks noGrp="1"/>
          </p:cNvSpPr>
          <p:nvPr>
            <p:ph idx="16" hasCustomPrompt="1"/>
          </p:nvPr>
        </p:nvSpPr>
        <p:spPr>
          <a:xfrm>
            <a:off x="6215314" y="1606216"/>
            <a:ext cx="5585622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legge til en støttetittel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5699033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000000"/>
                </a:solidFill>
              </a:defRPr>
            </a:lvl1pPr>
            <a:lvl2pPr>
              <a:defRPr sz="1800" b="0">
                <a:solidFill>
                  <a:srgbClr val="000000"/>
                </a:solidFill>
              </a:defRPr>
            </a:lvl2pPr>
            <a:lvl3pPr>
              <a:defRPr sz="1600" b="0">
                <a:solidFill>
                  <a:srgbClr val="000000"/>
                </a:solidFill>
              </a:defRPr>
            </a:lvl3pPr>
            <a:lvl4pPr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2864061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hold to kolonner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innhold 2"/>
          <p:cNvSpPr>
            <a:spLocks noGrp="1"/>
          </p:cNvSpPr>
          <p:nvPr>
            <p:ph idx="16" hasCustomPrompt="1"/>
          </p:nvPr>
        </p:nvSpPr>
        <p:spPr>
          <a:xfrm>
            <a:off x="7236994" y="1606216"/>
            <a:ext cx="4955006" cy="471036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bilde</a:t>
            </a:r>
          </a:p>
        </p:txBody>
      </p:sp>
      <p:sp>
        <p:nvSpPr>
          <p:cNvPr id="14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5" name="Undertittel 2"/>
          <p:cNvSpPr>
            <a:spLocks noGrp="1"/>
          </p:cNvSpPr>
          <p:nvPr>
            <p:ph type="subTitle" idx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6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3" y="1606216"/>
            <a:ext cx="3190448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000000"/>
                </a:solidFill>
              </a:defRPr>
            </a:lvl1pPr>
            <a:lvl2pPr>
              <a:defRPr sz="1800" b="0">
                <a:solidFill>
                  <a:srgbClr val="000000"/>
                </a:solidFill>
              </a:defRPr>
            </a:lvl2pPr>
            <a:lvl3pPr>
              <a:defRPr sz="1600" b="0">
                <a:solidFill>
                  <a:srgbClr val="000000"/>
                </a:solidFill>
              </a:defRPr>
            </a:lvl3pPr>
            <a:lvl4pPr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17" name="Plassholder for innhold 2"/>
          <p:cNvSpPr>
            <a:spLocks noGrp="1"/>
          </p:cNvSpPr>
          <p:nvPr>
            <p:ph idx="17" hasCustomPrompt="1"/>
          </p:nvPr>
        </p:nvSpPr>
        <p:spPr>
          <a:xfrm>
            <a:off x="3784233" y="1606216"/>
            <a:ext cx="3190448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000000"/>
                </a:solidFill>
              </a:defRPr>
            </a:lvl1pPr>
            <a:lvl2pPr>
              <a:defRPr sz="1800" b="0">
                <a:solidFill>
                  <a:srgbClr val="000000"/>
                </a:solidFill>
              </a:defRPr>
            </a:lvl2pPr>
            <a:lvl3pPr>
              <a:defRPr sz="1600" b="0">
                <a:solidFill>
                  <a:srgbClr val="000000"/>
                </a:solidFill>
              </a:defRPr>
            </a:lvl3pPr>
            <a:lvl4pPr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8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34814175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  <p:sp>
        <p:nvSpPr>
          <p:cNvPr id="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84267" y="2405582"/>
            <a:ext cx="4832213" cy="36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støttetittel</a:t>
            </a:r>
          </a:p>
          <a:p>
            <a:endParaRPr lang="nb-NO"/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684268" y="2973666"/>
            <a:ext cx="4832212" cy="116519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10304" r="5072" b="13886"/>
          <a:stretch/>
        </p:blipFill>
        <p:spPr>
          <a:xfrm>
            <a:off x="5606716" y="2104013"/>
            <a:ext cx="6489902" cy="2731167"/>
          </a:xfrm>
          <a:prstGeom prst="rect">
            <a:avLst/>
          </a:prstGeom>
        </p:spPr>
      </p:pic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684266" y="4277227"/>
            <a:ext cx="4832213" cy="35493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 b="0">
                <a:solidFill>
                  <a:srgbClr val="000000"/>
                </a:solidFill>
              </a:defRPr>
            </a:lvl2pPr>
            <a:lvl3pPr marL="914400" indent="0">
              <a:buNone/>
              <a:defRPr sz="1600" b="0">
                <a:solidFill>
                  <a:srgbClr val="000000"/>
                </a:solidFill>
              </a:defRPr>
            </a:lvl3pPr>
            <a:lvl4pPr marL="1371600" indent="0">
              <a:buNone/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navn og dato</a:t>
            </a:r>
          </a:p>
        </p:txBody>
      </p:sp>
    </p:spTree>
    <p:extLst>
      <p:ext uri="{BB962C8B-B14F-4D97-AF65-F5344CB8AC3E}">
        <p14:creationId xmlns:p14="http://schemas.microsoft.com/office/powerpoint/2010/main" val="11066371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støttetittel</a:t>
            </a:r>
          </a:p>
          <a:p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11363864" cy="4516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aseline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6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11486615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/>
          <p:cNvSpPr>
            <a:spLocks noGrp="1"/>
          </p:cNvSpPr>
          <p:nvPr>
            <p:ph idx="16" hasCustomPrompt="1"/>
          </p:nvPr>
        </p:nvSpPr>
        <p:spPr>
          <a:xfrm>
            <a:off x="6215314" y="1606216"/>
            <a:ext cx="5585622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legge til en støttetittel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5699033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000000"/>
                </a:solidFill>
              </a:defRPr>
            </a:lvl1pPr>
            <a:lvl2pPr>
              <a:defRPr sz="1800" b="0">
                <a:solidFill>
                  <a:srgbClr val="000000"/>
                </a:solidFill>
              </a:defRPr>
            </a:lvl2pPr>
            <a:lvl3pPr>
              <a:defRPr sz="1600" b="0">
                <a:solidFill>
                  <a:srgbClr val="000000"/>
                </a:solidFill>
              </a:defRPr>
            </a:lvl3pPr>
            <a:lvl4pPr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22119032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  <p:sp>
        <p:nvSpPr>
          <p:cNvPr id="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84267" y="2405582"/>
            <a:ext cx="4832213" cy="36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støttetittel</a:t>
            </a:r>
          </a:p>
          <a:p>
            <a:endParaRPr lang="nb-NO"/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684268" y="2973666"/>
            <a:ext cx="4832212" cy="116519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10304" r="5072" b="13886"/>
          <a:stretch/>
        </p:blipFill>
        <p:spPr>
          <a:xfrm>
            <a:off x="5606716" y="2104013"/>
            <a:ext cx="6489902" cy="2731167"/>
          </a:xfrm>
          <a:prstGeom prst="rect">
            <a:avLst/>
          </a:prstGeom>
        </p:spPr>
      </p:pic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684266" y="4277227"/>
            <a:ext cx="4832213" cy="35493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 b="0">
                <a:solidFill>
                  <a:srgbClr val="000000"/>
                </a:solidFill>
              </a:defRPr>
            </a:lvl2pPr>
            <a:lvl3pPr marL="914400" indent="0">
              <a:buNone/>
              <a:defRPr sz="1600" b="0">
                <a:solidFill>
                  <a:srgbClr val="000000"/>
                </a:solidFill>
              </a:defRPr>
            </a:lvl3pPr>
            <a:lvl4pPr marL="1371600" indent="0">
              <a:buNone/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navn og dato</a:t>
            </a:r>
          </a:p>
        </p:txBody>
      </p:sp>
    </p:spTree>
    <p:extLst>
      <p:ext uri="{BB962C8B-B14F-4D97-AF65-F5344CB8AC3E}">
        <p14:creationId xmlns:p14="http://schemas.microsoft.com/office/powerpoint/2010/main" val="10120698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støttetittel</a:t>
            </a:r>
          </a:p>
          <a:p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11363864" cy="4516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aseline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6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11656015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/>
          <p:cNvSpPr>
            <a:spLocks noGrp="1"/>
          </p:cNvSpPr>
          <p:nvPr>
            <p:ph idx="16" hasCustomPrompt="1"/>
          </p:nvPr>
        </p:nvSpPr>
        <p:spPr>
          <a:xfrm>
            <a:off x="6215314" y="1606216"/>
            <a:ext cx="5585622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legge til en støttetittel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5699033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000000"/>
                </a:solidFill>
              </a:defRPr>
            </a:lvl1pPr>
            <a:lvl2pPr>
              <a:defRPr sz="1800" b="0">
                <a:solidFill>
                  <a:srgbClr val="000000"/>
                </a:solidFill>
              </a:defRPr>
            </a:lvl2pPr>
            <a:lvl3pPr>
              <a:defRPr sz="1600" b="0">
                <a:solidFill>
                  <a:srgbClr val="000000"/>
                </a:solidFill>
              </a:defRPr>
            </a:lvl3pPr>
            <a:lvl4pPr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295227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BD11-A354-420C-8E34-1E342B4D7385}" type="datetimeFigureOut">
              <a:rPr lang="nb-NO" smtClean="0"/>
              <a:t>02.12.2024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44517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2"/>
          <p:cNvSpPr>
            <a:spLocks noGrp="1"/>
          </p:cNvSpPr>
          <p:nvPr>
            <p:ph idx="16" hasCustomPrompt="1"/>
          </p:nvPr>
        </p:nvSpPr>
        <p:spPr>
          <a:xfrm>
            <a:off x="7236994" y="0"/>
            <a:ext cx="4955006" cy="630454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bilde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6655544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6595386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støttetittel</a:t>
            </a:r>
          </a:p>
          <a:p>
            <a:endParaRPr lang="nb-NO"/>
          </a:p>
        </p:txBody>
      </p:sp>
      <p:sp>
        <p:nvSpPr>
          <p:cNvPr id="9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25873880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fast stør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B1B7625-83D5-47E3-86DA-528FF870A0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36994" y="0"/>
            <a:ext cx="4955006" cy="63102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6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6655544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6595386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støttetittel</a:t>
            </a:r>
          </a:p>
          <a:p>
            <a:endParaRPr lang="nb-NO"/>
          </a:p>
        </p:txBody>
      </p:sp>
      <p:sp>
        <p:nvSpPr>
          <p:cNvPr id="9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18532440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si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84267" y="2405582"/>
            <a:ext cx="6537609" cy="36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støttetittel</a:t>
            </a:r>
          </a:p>
          <a:p>
            <a:endParaRPr lang="nb-NO"/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684267" y="2973666"/>
            <a:ext cx="6537609" cy="116519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6700" y="1995738"/>
            <a:ext cx="43053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21622574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llom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84267" y="2405582"/>
            <a:ext cx="6537609" cy="36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støttetittel</a:t>
            </a:r>
          </a:p>
          <a:p>
            <a:endParaRPr lang="nb-NO"/>
          </a:p>
        </p:txBody>
      </p:sp>
      <p:sp>
        <p:nvSpPr>
          <p:cNvPr id="5" name="Tittel 1"/>
          <p:cNvSpPr>
            <a:spLocks noGrp="1"/>
          </p:cNvSpPr>
          <p:nvPr>
            <p:ph type="ctrTitle"/>
          </p:nvPr>
        </p:nvSpPr>
        <p:spPr>
          <a:xfrm>
            <a:off x="684267" y="2973666"/>
            <a:ext cx="6537609" cy="116519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Bild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6700" y="1986213"/>
            <a:ext cx="43053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3883597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/>
          <p:cNvSpPr>
            <a:spLocks noGrp="1"/>
          </p:cNvSpPr>
          <p:nvPr>
            <p:ph idx="16" hasCustomPrompt="1"/>
          </p:nvPr>
        </p:nvSpPr>
        <p:spPr>
          <a:xfrm>
            <a:off x="6215314" y="1606216"/>
            <a:ext cx="5585622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legge til en støttetittel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5699033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000000"/>
                </a:solidFill>
              </a:defRPr>
            </a:lvl1pPr>
            <a:lvl2pPr>
              <a:defRPr sz="1800" b="0">
                <a:solidFill>
                  <a:srgbClr val="000000"/>
                </a:solidFill>
              </a:defRPr>
            </a:lvl2pPr>
            <a:lvl3pPr>
              <a:defRPr sz="1600" b="0">
                <a:solidFill>
                  <a:srgbClr val="000000"/>
                </a:solidFill>
              </a:defRPr>
            </a:lvl3pPr>
            <a:lvl4pPr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27246238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  <p:sp>
        <p:nvSpPr>
          <p:cNvPr id="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84267" y="2405582"/>
            <a:ext cx="4832213" cy="36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støttetittel</a:t>
            </a:r>
          </a:p>
          <a:p>
            <a:endParaRPr lang="nb-NO"/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684268" y="2973666"/>
            <a:ext cx="4832212" cy="116519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10304" r="5072" b="13886"/>
          <a:stretch/>
        </p:blipFill>
        <p:spPr>
          <a:xfrm>
            <a:off x="5606716" y="2104013"/>
            <a:ext cx="6489902" cy="2731167"/>
          </a:xfrm>
          <a:prstGeom prst="rect">
            <a:avLst/>
          </a:prstGeom>
        </p:spPr>
      </p:pic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684266" y="4277227"/>
            <a:ext cx="4832213" cy="35493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 b="0">
                <a:solidFill>
                  <a:srgbClr val="000000"/>
                </a:solidFill>
              </a:defRPr>
            </a:lvl2pPr>
            <a:lvl3pPr marL="914400" indent="0">
              <a:buNone/>
              <a:defRPr sz="1600" b="0">
                <a:solidFill>
                  <a:srgbClr val="000000"/>
                </a:solidFill>
              </a:defRPr>
            </a:lvl3pPr>
            <a:lvl4pPr marL="1371600" indent="0">
              <a:buNone/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navn og dato</a:t>
            </a:r>
          </a:p>
        </p:txBody>
      </p:sp>
    </p:spTree>
    <p:extLst>
      <p:ext uri="{BB962C8B-B14F-4D97-AF65-F5344CB8AC3E}">
        <p14:creationId xmlns:p14="http://schemas.microsoft.com/office/powerpoint/2010/main" val="2344242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støttetittel</a:t>
            </a:r>
          </a:p>
          <a:p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11363864" cy="4516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aseline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6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35529587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/>
          <p:cNvSpPr>
            <a:spLocks noGrp="1"/>
          </p:cNvSpPr>
          <p:nvPr>
            <p:ph idx="16" hasCustomPrompt="1"/>
          </p:nvPr>
        </p:nvSpPr>
        <p:spPr>
          <a:xfrm>
            <a:off x="6215314" y="1606216"/>
            <a:ext cx="5585622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legge til en støttetittel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5699033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000000"/>
                </a:solidFill>
              </a:defRPr>
            </a:lvl1pPr>
            <a:lvl2pPr>
              <a:defRPr sz="1800" b="0">
                <a:solidFill>
                  <a:srgbClr val="000000"/>
                </a:solidFill>
              </a:defRPr>
            </a:lvl2pPr>
            <a:lvl3pPr>
              <a:defRPr sz="1600" b="0">
                <a:solidFill>
                  <a:srgbClr val="000000"/>
                </a:solidFill>
              </a:defRPr>
            </a:lvl3pPr>
            <a:lvl4pPr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3905406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støttetittel</a:t>
            </a:r>
          </a:p>
          <a:p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11363864" cy="4516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aseline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6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29001642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/>
          <p:cNvSpPr>
            <a:spLocks noGrp="1"/>
          </p:cNvSpPr>
          <p:nvPr>
            <p:ph idx="16" hasCustomPrompt="1"/>
          </p:nvPr>
        </p:nvSpPr>
        <p:spPr>
          <a:xfrm>
            <a:off x="6215314" y="1606216"/>
            <a:ext cx="5585622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legge til en støttetittel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5699033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000000"/>
                </a:solidFill>
              </a:defRPr>
            </a:lvl1pPr>
            <a:lvl2pPr>
              <a:defRPr sz="1800" b="0">
                <a:solidFill>
                  <a:srgbClr val="000000"/>
                </a:solidFill>
              </a:defRPr>
            </a:lvl2pPr>
            <a:lvl3pPr>
              <a:defRPr sz="1600" b="0">
                <a:solidFill>
                  <a:srgbClr val="000000"/>
                </a:solidFill>
              </a:defRPr>
            </a:lvl3pPr>
            <a:lvl4pPr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1337008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BD11-A354-420C-8E34-1E342B4D7385}" type="datetimeFigureOut">
              <a:rPr lang="nb-NO" smtClean="0"/>
              <a:t>02.12.2024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55050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  <p:sp>
        <p:nvSpPr>
          <p:cNvPr id="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84267" y="2405582"/>
            <a:ext cx="4832213" cy="36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støttetittel</a:t>
            </a:r>
          </a:p>
          <a:p>
            <a:endParaRPr lang="nb-NO"/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684268" y="2973666"/>
            <a:ext cx="4832212" cy="116519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10304" r="5072" b="13886"/>
          <a:stretch/>
        </p:blipFill>
        <p:spPr>
          <a:xfrm>
            <a:off x="5606716" y="2104013"/>
            <a:ext cx="6489902" cy="2731167"/>
          </a:xfrm>
          <a:prstGeom prst="rect">
            <a:avLst/>
          </a:prstGeom>
        </p:spPr>
      </p:pic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684266" y="4277227"/>
            <a:ext cx="4832213" cy="35493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 b="0">
                <a:solidFill>
                  <a:srgbClr val="000000"/>
                </a:solidFill>
              </a:defRPr>
            </a:lvl2pPr>
            <a:lvl3pPr marL="914400" indent="0">
              <a:buNone/>
              <a:defRPr sz="1600" b="0">
                <a:solidFill>
                  <a:srgbClr val="000000"/>
                </a:solidFill>
              </a:defRPr>
            </a:lvl3pPr>
            <a:lvl4pPr marL="1371600" indent="0">
              <a:buNone/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navn og dato</a:t>
            </a:r>
          </a:p>
        </p:txBody>
      </p:sp>
    </p:spTree>
    <p:extLst>
      <p:ext uri="{BB962C8B-B14F-4D97-AF65-F5344CB8AC3E}">
        <p14:creationId xmlns:p14="http://schemas.microsoft.com/office/powerpoint/2010/main" val="1396286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støttetittel</a:t>
            </a:r>
          </a:p>
          <a:p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11363864" cy="4516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aseline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6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41053370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/>
          <p:cNvSpPr>
            <a:spLocks noGrp="1"/>
          </p:cNvSpPr>
          <p:nvPr>
            <p:ph idx="16" hasCustomPrompt="1"/>
          </p:nvPr>
        </p:nvSpPr>
        <p:spPr>
          <a:xfrm>
            <a:off x="6215314" y="1606216"/>
            <a:ext cx="5585622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legge til en støttetittel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5699033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000000"/>
                </a:solidFill>
              </a:defRPr>
            </a:lvl1pPr>
            <a:lvl2pPr>
              <a:defRPr sz="1800" b="0">
                <a:solidFill>
                  <a:srgbClr val="000000"/>
                </a:solidFill>
              </a:defRPr>
            </a:lvl2pPr>
            <a:lvl3pPr>
              <a:defRPr sz="1600" b="0">
                <a:solidFill>
                  <a:srgbClr val="000000"/>
                </a:solidFill>
              </a:defRPr>
            </a:lvl3pPr>
            <a:lvl4pPr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425298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BD11-A354-420C-8E34-1E342B4D7385}" type="datetimeFigureOut">
              <a:rPr lang="nb-NO" smtClean="0"/>
              <a:t>02.12.2024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215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BD11-A354-420C-8E34-1E342B4D7385}" type="datetimeFigureOut">
              <a:rPr lang="nb-NO" smtClean="0"/>
              <a:t>02.12.2024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202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BD11-A354-420C-8E34-1E342B4D7385}" type="datetimeFigureOut">
              <a:rPr lang="nb-NO" smtClean="0"/>
              <a:t>02.12.2024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383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34" Type="http://schemas.openxmlformats.org/officeDocument/2006/relationships/slideLayout" Target="../slideLayouts/slideLayout61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slideLayout" Target="../slideLayouts/slideLayout59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58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Relationship Id="rId35" Type="http://schemas.openxmlformats.org/officeDocument/2006/relationships/slideLayout" Target="../slideLayouts/slideLayout62.xml"/><Relationship Id="rId8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4BD11-A354-420C-8E34-1E342B4D7385}" type="datetimeFigureOut">
              <a:rPr lang="nb-NO" smtClean="0"/>
              <a:t>02.12.2024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677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10437-FCDF-45A5-B5DF-65D0BA6C9FD4}" type="datetime1">
              <a:rPr lang="nb-NO" smtClean="0"/>
              <a:t>02.12.2024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Basissamtaler i systematisk pårørendesamarbeid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009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10437-FCDF-45A5-B5DF-65D0BA6C9FD4}" type="datetime1">
              <a:rPr lang="nb-NO" smtClean="0"/>
              <a:t>02.12.2024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Basissamtaler i systematisk pårørendesamarbeid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956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  <p:sldLayoutId id="2147483709" r:id="rId31"/>
    <p:sldLayoutId id="2147483710" r:id="rId32"/>
    <p:sldLayoutId id="2147483711" r:id="rId33"/>
    <p:sldLayoutId id="2147483712" r:id="rId34"/>
    <p:sldLayoutId id="2147483713" r:id="rId3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hso.sabacloud.com/Saba/Web_spf/EU5P1PRD048/app/content-player?contextid=ctctx000000001484474&amp;assignmentid=cninv000000000009263&amp;subscriptionid=ctnsr000000000016046&amp;launchpoint=LEARNER&amp;regid=regdw000000000544527&amp;signOff=false&amp;spfurl=false&amp;backurl=me%2Flearningeventdetail%2Fcours000000000019580%3FregId%3Dregdw000000000544527%26learnerId%3Demplo000000000035330%26context%3Duser%26returnPage%3DReturnUrl&amp;isPXP=fals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streviken.no/behandlinger/for-deg-som-er-parorende/veiviserisystematis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png"/><Relationship Id="rId11" Type="http://schemas.openxmlformats.org/officeDocument/2006/relationships/image" Target="../media/image9.png"/><Relationship Id="rId5" Type="http://schemas.openxmlformats.org/officeDocument/2006/relationships/image" Target="../media/image33.sv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estreviken.no/behandlinger/for-deg-som-er-parorende/veiviserisystematisk/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rise.articulate.com/share/nScPZDb8-lCeRB8vNPPstdvyU3H_CYRs?fbclid=IwZXh0bgNhZW0CMTEAAR1tx7XczZ_FlZn67mBMPKl6ABbPUUqT0cl1BARYcaMrMEUSPkp88BNgK7I_aem_AcRQ3yAVa-7FqqwJ3KtXo4u0O_jIrF1PxfTKQVtBG_k97AS-CCn_a9ofoSfWVdCt_D7Y99TbQizX_Qs-1VCNNv3E#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.uio.no/helsam/forskning/prosjekter/parorendesamarbeid-ved-alvorlige-psykiske-problem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edirektoratet.no/veiledere/parorendeveileder/helseforetak-og-kommuners-plikter-overfor-parorende/plikt-til-parorendeinvolvering-og-stott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so.sabacloud.com/content/elearningngx/JLEqtxe3v_nbTjBkxjxPQg/1714066633/0088UkEweW9wQWRZaHJNdWxQNUhoSng5LzVGUFpjdTdTRmNDVFRqNDZONDdVczczMkRTOEw0c3BZYUNYenlXWUpuWg==VGh1IEFwciAyNSAwOTozNzoxMyBVVEMgMjAyNA==/eot/index.html?endpoint=https%3A%2F%2Feu5p1.sabacloud.com%3A443%2FSaba%2Fapi%2Fcontent%2FTCAPI%2F&amp;auth=oauth_consumer_key%3DVsDV1L29HdIz%252FBdZApGukVjnvFY%253D&amp;actor=%7B%22mbox%22%3A%5B%22MIVERS%40vestreviken.no%22%5D%2C%22name%22%3A%5B%22Eva+Marie+Iversen%22%5D%7D&amp;activity_id=http%3A%2F%2FWNPkbdjT0sOUOUaTBKsAJTb2hRPR6bfq_rise&amp;registration=ctctx000000001403070%3Bctnsr000000000015528&amp;type=11&amp;sabacert=LDcyv4C9ItU_zgZVy6wyafEByh2uIDUvoTjFgH4dvqQsJPbQoftf5p2iQo7Qam3IqH50ljdslS7rJVPBF_Xsfmq0Kal3w0juw34j-wGimxvapfpaQ907LL22gnkIcNhZMgPpVXMgjtQO9xB5mDksjQ#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b="1" dirty="0">
                <a:solidFill>
                  <a:srgbClr val="7BA296"/>
                </a:solidFill>
              </a:rPr>
              <a:t>Basissamtaler i systematisk pårørendesamarbeid – BISP-prosjektet                                </a:t>
            </a:r>
          </a:p>
        </p:txBody>
      </p:sp>
      <p:sp>
        <p:nvSpPr>
          <p:cNvPr id="5" name="AutoShape 2" descr="logo Sykehuset Innlandet"/>
          <p:cNvSpPr>
            <a:spLocks noChangeAspect="1" noChangeArrowheads="1"/>
          </p:cNvSpPr>
          <p:nvPr/>
        </p:nvSpPr>
        <p:spPr bwMode="auto">
          <a:xfrm>
            <a:off x="231198" y="6032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7" name="AutoShape 6" descr="logo Sykehuset Innlandet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8" name="AutoShape 8" descr="logo Sykehuset Innlandet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9" name="AutoShape 10" descr="logo Sykehuset Innlandet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9" name="AutoShape 12" descr="Ledige stillinger hos Vestre Vik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1" name="AutoShape 16" descr="https://asset.brandfetch.io/idUQLG0Xth/idhKZH_wga.svg?updated=171135220667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3" name="AutoShape 18" descr="https://asset.brandfetch.io/idUQLG0Xth/idhKZH_wga.svg?updated=1711352206675"/>
          <p:cNvSpPr>
            <a:spLocks noChangeAspect="1" noChangeArrowheads="1"/>
          </p:cNvSpPr>
          <p:nvPr/>
        </p:nvSpPr>
        <p:spPr bwMode="auto">
          <a:xfrm>
            <a:off x="550794" y="11889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8" name="TekstSylinder 27"/>
          <p:cNvSpPr txBox="1"/>
          <p:nvPr/>
        </p:nvSpPr>
        <p:spPr>
          <a:xfrm>
            <a:off x="669925" y="62701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063" y="465138"/>
            <a:ext cx="1810428" cy="181243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0FEB0682-5F1D-B767-D50C-7CAC02975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04" y="1947803"/>
            <a:ext cx="6636993" cy="3897051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BE0CD4D-05C6-E433-F014-25D390FAF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901" y="6084534"/>
            <a:ext cx="2653711" cy="55498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1CC39352-331D-4FDD-75CD-DA0D3DA7EA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5970" y="6154386"/>
            <a:ext cx="2188654" cy="487722"/>
          </a:xfrm>
          <a:prstGeom prst="rect">
            <a:avLst/>
          </a:prstGeom>
        </p:spPr>
      </p:pic>
      <p:pic>
        <p:nvPicPr>
          <p:cNvPr id="18" name="Plassholder for innhold 11">
            <a:extLst>
              <a:ext uri="{FF2B5EF4-FFF2-40B4-BE49-F238E27FC236}">
                <a16:creationId xmlns:a16="http://schemas.microsoft.com/office/drawing/2014/main" id="{BC1C3AF9-E76F-AC56-0D51-848A3CC8F5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8420" y="6154386"/>
            <a:ext cx="2188654" cy="493217"/>
          </a:xfrm>
          <a:prstGeom prst="rect">
            <a:avLst/>
          </a:prstGeom>
        </p:spPr>
      </p:pic>
      <p:pic>
        <p:nvPicPr>
          <p:cNvPr id="20" name="Bilde 19" descr="Et bilde som inneholder Font, Grafikk, skjermbilde, grafisk design&#10;&#10;Automatisk generert beskrivelse">
            <a:extLst>
              <a:ext uri="{FF2B5EF4-FFF2-40B4-BE49-F238E27FC236}">
                <a16:creationId xmlns:a16="http://schemas.microsoft.com/office/drawing/2014/main" id="{EE17F090-EA17-5662-A7C7-AD3D8E97F7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98" y="6232776"/>
            <a:ext cx="1678326" cy="28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65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Basissamtaler i systematisk pårørendesamarbeid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/>
          <a:srcRect l="552" t="23282" r="-552" b="21741"/>
          <a:stretch/>
        </p:blipFill>
        <p:spPr>
          <a:xfrm>
            <a:off x="2118911" y="312003"/>
            <a:ext cx="7443730" cy="4947234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2C1D14B8-CEB1-86C1-E6C6-FE66F5000B00}"/>
              </a:ext>
            </a:extLst>
          </p:cNvPr>
          <p:cNvSpPr txBox="1"/>
          <p:nvPr/>
        </p:nvSpPr>
        <p:spPr>
          <a:xfrm>
            <a:off x="2842351" y="5484832"/>
            <a:ext cx="6552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linkClick r:id="rId4"/>
              </a:rPr>
              <a:t>Læringsportalen: Systematisk pårørendesamarbeid (sabacloud.com)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2475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1116" y="890236"/>
            <a:ext cx="11363864" cy="434818"/>
          </a:xfrm>
        </p:spPr>
        <p:txBody>
          <a:bodyPr>
            <a:normAutofit fontScale="90000"/>
          </a:bodyPr>
          <a:lstStyle/>
          <a:p>
            <a:r>
              <a:rPr lang="nb-NO" sz="4000" b="0" dirty="0">
                <a:solidFill>
                  <a:schemeClr val="bg2">
                    <a:lumMod val="25000"/>
                  </a:schemeClr>
                </a:solidFill>
              </a:rPr>
              <a:t>Overskrifter i prosedyren for systematisk prosedyren</a:t>
            </a:r>
            <a:r>
              <a:rPr lang="nb-NO" altLang="nb-NO" u="sng" dirty="0">
                <a:solidFill>
                  <a:srgbClr val="0000FF"/>
                </a:solidFill>
                <a:latin typeface="Calibri" panose="020F0502020204030204" pitchFamily="34" charset="0"/>
              </a:rPr>
              <a:t>  </a:t>
            </a:r>
            <a:br>
              <a:rPr lang="nb-NO" dirty="0"/>
            </a:br>
            <a:endParaRPr lang="nb-NO" sz="1800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4"/>
          </p:nvPr>
        </p:nvSpPr>
        <p:spPr>
          <a:xfrm>
            <a:off x="414068" y="1391311"/>
            <a:ext cx="11363864" cy="45167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400" dirty="0"/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Dokumentere opplysninger om </a:t>
            </a:r>
            <a:r>
              <a:rPr lang="nb-NO" sz="2400" dirty="0" err="1"/>
              <a:t>hovedpårørende</a:t>
            </a:r>
            <a:r>
              <a:rPr lang="nb-NO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Innhente og dokumentere samtykke om å kunne ta kontakt med pårørende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Kontakte pårørende og sette dato for felles samtale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Barn som pårørende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Basissamtaler blir gjennomført og dokumentert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Oppsummering om pårørendesamarbeid i epikrise ved utskrivelse</a:t>
            </a:r>
          </a:p>
          <a:p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nb-NO"/>
              <a:t>Basissamtaler i systematisk pårørendesamarbeid, Forsknings- og utviklingsavdelingen, PHR</a:t>
            </a:r>
          </a:p>
          <a:p>
            <a:endParaRPr lang="nb-NO"/>
          </a:p>
        </p:txBody>
      </p:sp>
      <p:sp>
        <p:nvSpPr>
          <p:cNvPr id="7" name="Undertittel 6">
            <a:extLst>
              <a:ext uri="{FF2B5EF4-FFF2-40B4-BE49-F238E27FC236}">
                <a16:creationId xmlns:a16="http://schemas.microsoft.com/office/drawing/2014/main" id="{FCF5BCCE-64F0-55FB-299C-A04F9BD1EAE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70000" lnSpcReduction="20000"/>
          </a:bodyPr>
          <a:lstStyle/>
          <a:p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B9A8F81-8580-F32B-BA9B-6DDE69F62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1678" y="365125"/>
            <a:ext cx="924243" cy="924243"/>
          </a:xfrm>
          <a:prstGeom prst="rect">
            <a:avLst/>
          </a:prstGeom>
        </p:spPr>
      </p:pic>
      <p:pic>
        <p:nvPicPr>
          <p:cNvPr id="6" name="Bilde 5" descr="Et bilde som inneholder sko, klær, sitting, møbler&#10;&#10;Automatisk generert beskrivelse">
            <a:extLst>
              <a:ext uri="{FF2B5EF4-FFF2-40B4-BE49-F238E27FC236}">
                <a16:creationId xmlns:a16="http://schemas.microsoft.com/office/drawing/2014/main" id="{4022F244-D755-BA5D-9C57-06105497AF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769" y="3907971"/>
            <a:ext cx="2437163" cy="24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72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7"/>
          <p:cNvSpPr>
            <a:spLocks noGrp="1"/>
          </p:cNvSpPr>
          <p:nvPr>
            <p:ph sz="half" idx="1"/>
          </p:nvPr>
        </p:nvSpPr>
        <p:spPr>
          <a:xfrm>
            <a:off x="688074" y="3339176"/>
            <a:ext cx="10515600" cy="2679487"/>
          </a:xfrm>
        </p:spPr>
        <p:txBody>
          <a:bodyPr>
            <a:normAutofit lnSpcReduction="10000"/>
          </a:bodyPr>
          <a:lstStyle/>
          <a:p>
            <a:r>
              <a:rPr lang="nb-NO" dirty="0"/>
              <a:t>Nettside for helsepersonell i systematisk pårørendesamarbeid </a:t>
            </a:r>
          </a:p>
          <a:p>
            <a:r>
              <a:rPr lang="nb-NO" dirty="0"/>
              <a:t>Presentasjon av en samtaleguide basert på forskning og nasjonal pårørendeveileder </a:t>
            </a:r>
          </a:p>
          <a:p>
            <a:r>
              <a:rPr lang="nb-NO" dirty="0"/>
              <a:t>Det blir introdusert tre basissamtaler for pårørendeinvolvering og hvordan de kan integreres i klinisk praksis</a:t>
            </a:r>
          </a:p>
          <a:p>
            <a:r>
              <a:rPr lang="nb-NO" dirty="0">
                <a:hlinkClick r:id="rId3"/>
              </a:rPr>
              <a:t>Veiviser i systematisk pårørendesamarbeid - Vestre Viken HF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968991" y="207985"/>
            <a:ext cx="9198591" cy="2962347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1678" y="365125"/>
            <a:ext cx="924243" cy="924243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469653B-4ACC-00E5-CDF2-9718A1334CD5}"/>
              </a:ext>
            </a:extLst>
          </p:cNvPr>
          <p:cNvSpPr txBox="1">
            <a:spLocks/>
          </p:cNvSpPr>
          <p:nvPr/>
        </p:nvSpPr>
        <p:spPr>
          <a:xfrm>
            <a:off x="1111180" y="6455020"/>
            <a:ext cx="10015647" cy="3943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14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Basissamtaler i systematisk pårørendesamarbeid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993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b="0" dirty="0">
                <a:solidFill>
                  <a:schemeClr val="bg2">
                    <a:lumMod val="25000"/>
                  </a:schemeClr>
                </a:solidFill>
              </a:rPr>
              <a:t>Innhold i kompetanseplanen </a:t>
            </a:r>
            <a:br>
              <a:rPr lang="nb-NO" sz="3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nb-NO" sz="2500" b="0" dirty="0">
                <a:solidFill>
                  <a:schemeClr val="bg2">
                    <a:lumMod val="25000"/>
                  </a:schemeClr>
                </a:solidFill>
              </a:rPr>
              <a:t>HSØ</a:t>
            </a:r>
            <a:r>
              <a:rPr lang="nb-NO" sz="2500" b="0" dirty="0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</a:rPr>
              <a:t>-Grunnopplæring og gjennomføring av systematisk pårørendesamarbeid</a:t>
            </a:r>
            <a:br>
              <a:rPr lang="nb-NO" sz="3600" dirty="0"/>
            </a:br>
            <a:endParaRPr lang="nb-NO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3"/>
          </p:nvPr>
        </p:nvSpPr>
        <p:spPr/>
        <p:txBody>
          <a:bodyPr lIns="91440" tIns="45720" rIns="91440" bIns="45720" anchor="t">
            <a:normAutofit fontScale="70000" lnSpcReduction="20000"/>
          </a:bodyPr>
          <a:lstStyle/>
          <a:p>
            <a:r>
              <a:rPr lang="nb-NO"/>
              <a:t>\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4"/>
          </p:nvPr>
        </p:nvSpPr>
        <p:spPr>
          <a:xfrm>
            <a:off x="448445" y="1390126"/>
            <a:ext cx="11363864" cy="4516790"/>
          </a:xfrm>
          <a:ln w="28575">
            <a:solidFill>
              <a:schemeClr val="tx1"/>
            </a:solidFill>
          </a:ln>
        </p:spPr>
        <p:txBody>
          <a:bodyPr lIns="91440" tIns="45720" rIns="91440" bIns="45720" anchor="t"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endParaRPr lang="nb-NO" sz="2800" dirty="0"/>
          </a:p>
          <a:p>
            <a:pPr marL="0" indent="0">
              <a:buNone/>
            </a:pPr>
            <a:r>
              <a:rPr lang="nb-NO" sz="2800" dirty="0"/>
              <a:t> </a:t>
            </a:r>
            <a:r>
              <a:rPr lang="nb-NO" sz="2600" dirty="0"/>
              <a:t>1. Gjennomføre E-læringsprogrammet</a:t>
            </a:r>
          </a:p>
          <a:p>
            <a:pPr marL="0" indent="0">
              <a:buNone/>
            </a:pPr>
            <a:r>
              <a:rPr lang="nb-NO" sz="2600" dirty="0"/>
              <a:t>2. Delta på felles Internundervisning</a:t>
            </a:r>
          </a:p>
          <a:p>
            <a:pPr marL="0" indent="0">
              <a:buNone/>
            </a:pPr>
            <a:r>
              <a:rPr lang="nb-NO" sz="2600" dirty="0"/>
              <a:t>3. Delta på Internundervisning med helsefaglig simulering etter bruk av VR-film</a:t>
            </a:r>
          </a:p>
          <a:p>
            <a:pPr marL="0" indent="0">
              <a:buNone/>
            </a:pPr>
            <a:r>
              <a:rPr lang="nb-NO" sz="2600" dirty="0"/>
              <a:t>4. Gjennomføring av de tre basissamtalene for pårørendesamarbeid</a:t>
            </a:r>
            <a:endParaRPr lang="nb-NO" sz="2600" dirty="0">
              <a:cs typeface="Calibri" panose="020F0502020204030204"/>
            </a:endParaRPr>
          </a:p>
          <a:p>
            <a:pPr marL="800100" lvl="1" indent="-457200">
              <a:buFont typeface="Courier New"/>
              <a:buChar char="o"/>
            </a:pPr>
            <a:r>
              <a:rPr lang="nb-NO" sz="2400" dirty="0"/>
              <a:t>Samtale med pasient </a:t>
            </a:r>
            <a:endParaRPr lang="nb-NO" sz="2400" dirty="0">
              <a:cs typeface="Calibri"/>
            </a:endParaRPr>
          </a:p>
          <a:p>
            <a:pPr marL="800100" lvl="1" indent="-457200">
              <a:buFont typeface="Courier New"/>
              <a:buChar char="o"/>
            </a:pPr>
            <a:r>
              <a:rPr lang="nb-NO" sz="2400" dirty="0">
                <a:cs typeface="Calibri"/>
              </a:rPr>
              <a:t>Samtale med pårørende</a:t>
            </a:r>
          </a:p>
          <a:p>
            <a:pPr marL="800100" lvl="1" indent="-457200">
              <a:buFont typeface="Courier New"/>
              <a:buChar char="o"/>
            </a:pPr>
            <a:r>
              <a:rPr lang="nb-NO" sz="2400" dirty="0">
                <a:cs typeface="Calibri"/>
              </a:rPr>
              <a:t>Felles samtale med pasient og pårørende</a:t>
            </a:r>
          </a:p>
          <a:p>
            <a:pPr marL="342900" lvl="1" indent="0">
              <a:buNone/>
            </a:pPr>
            <a:endParaRPr lang="nb-NO" sz="2600" dirty="0">
              <a:cs typeface="Calibri"/>
            </a:endParaRPr>
          </a:p>
          <a:p>
            <a:pPr marL="342900" lvl="1" indent="0">
              <a:buNone/>
            </a:pPr>
            <a:r>
              <a:rPr lang="nb-NO" sz="2600" b="1" dirty="0">
                <a:solidFill>
                  <a:schemeClr val="bg2">
                    <a:lumMod val="25000"/>
                  </a:schemeClr>
                </a:solidFill>
                <a:cs typeface="Calibri"/>
              </a:rPr>
              <a:t>Hensikt: </a:t>
            </a:r>
            <a:r>
              <a:rPr lang="nb-NO" sz="2600" dirty="0">
                <a:cs typeface="Calibri"/>
              </a:rPr>
              <a:t>å sikre at den ansatte har basiskunnskap  og ferdigheter i systematisk pårørendesamarbeid</a:t>
            </a:r>
          </a:p>
          <a:p>
            <a:pPr marL="342900" lvl="1" indent="0">
              <a:buNone/>
            </a:pPr>
            <a:r>
              <a:rPr lang="nb-NO" dirty="0">
                <a:cs typeface="Calibri"/>
              </a:rPr>
              <a:t> 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nb-NO" dirty="0">
              <a:cs typeface="Calibri"/>
            </a:endParaRPr>
          </a:p>
          <a:p>
            <a:pPr marL="457200" indent="-457200">
              <a:buFont typeface="Calibri Light" panose="020F0302020204030204"/>
              <a:buAutoNum type="arabicPeriod"/>
            </a:pPr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  <a:p>
            <a:endParaRPr lang="nb-NO" dirty="0"/>
          </a:p>
          <a:p>
            <a:endParaRPr lang="nb-NO" dirty="0"/>
          </a:p>
          <a:p>
            <a:endParaRPr lang="nb-NO" dirty="0">
              <a:cs typeface="Calibri"/>
            </a:endParaRP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Basissamtaler i systematisk pårørendesamarbeid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Basissamtaler i systematisk pårørendesamarbeid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87D64B7-13EC-B05B-8914-6FB03CDC5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3360" y="348164"/>
            <a:ext cx="920576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54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VR-basert simulering</a:t>
            </a:r>
            <a:endParaRPr lang="nb-NO" sz="3600" b="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23ABD0B-06D9-C6DF-04DE-AE4DF18554A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graphicFrame>
        <p:nvGraphicFramePr>
          <p:cNvPr id="7" name="Plassholder for innhold 2">
            <a:extLst>
              <a:ext uri="{FF2B5EF4-FFF2-40B4-BE49-F238E27FC236}">
                <a16:creationId xmlns:a16="http://schemas.microsoft.com/office/drawing/2014/main" id="{99865460-2C15-D28C-B992-FA65D3BCE118}"/>
              </a:ext>
            </a:extLst>
          </p:cNvPr>
          <p:cNvGraphicFramePr>
            <a:graphicFrameLocks noGrp="1"/>
          </p:cNvGraphicFramePr>
          <p:nvPr>
            <p:ph idx="14"/>
          </p:nvPr>
        </p:nvGraphicFramePr>
        <p:xfrm>
          <a:off x="423948" y="1265977"/>
          <a:ext cx="10410403" cy="5195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646901B-0051-D5D3-B819-3ED5A15AB9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104" y="5944743"/>
            <a:ext cx="8952071" cy="8630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SIMI</a:t>
            </a:r>
            <a:endParaRPr lang="en-US" dirty="0"/>
          </a:p>
        </p:txBody>
      </p:sp>
      <p:pic>
        <p:nvPicPr>
          <p:cNvPr id="6" name="Bilde 5" descr="Et bilde som inneholder silhuett, kunst&#10;&#10;Automatisk generert beskrivelse">
            <a:extLst>
              <a:ext uri="{FF2B5EF4-FFF2-40B4-BE49-F238E27FC236}">
                <a16:creationId xmlns:a16="http://schemas.microsoft.com/office/drawing/2014/main" id="{A7EA65B0-7969-2CE2-0454-2DF7056406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34352" y="365140"/>
            <a:ext cx="920576" cy="920576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83013D0D-4AD1-D3EE-0619-CDB8DE3C4196}"/>
              </a:ext>
            </a:extLst>
          </p:cNvPr>
          <p:cNvSpPr txBox="1"/>
          <p:nvPr/>
        </p:nvSpPr>
        <p:spPr>
          <a:xfrm>
            <a:off x="775504" y="4845489"/>
            <a:ext cx="2493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Presenterer en klinisk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Situasjon i VR-briller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AEC2E47-C4BD-5E47-71AE-5A6BB8CC24E2}"/>
              </a:ext>
            </a:extLst>
          </p:cNvPr>
          <p:cNvSpPr txBox="1"/>
          <p:nvPr/>
        </p:nvSpPr>
        <p:spPr>
          <a:xfrm>
            <a:off x="4131808" y="4845489"/>
            <a:ext cx="32794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VR-briller gir kroppslige og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Emosjonelle opplevelser som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 øke refleksjons-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 læringspotensialet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195833A-5348-9F03-FAE8-BAE7671162F0}"/>
              </a:ext>
            </a:extLst>
          </p:cNvPr>
          <p:cNvSpPr txBox="1"/>
          <p:nvPr/>
        </p:nvSpPr>
        <p:spPr>
          <a:xfrm>
            <a:off x="8060193" y="4891654"/>
            <a:ext cx="33563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Refleksjon er ferdigheten som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Skal trenes for å forstå egne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Tanker, følelser og handlinger</a:t>
            </a:r>
          </a:p>
        </p:txBody>
      </p:sp>
    </p:spTree>
    <p:extLst>
      <p:ext uri="{BB962C8B-B14F-4D97-AF65-F5344CB8AC3E}">
        <p14:creationId xmlns:p14="http://schemas.microsoft.com/office/powerpoint/2010/main" val="115846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78568" cy="1325563"/>
          </a:xfrm>
        </p:spPr>
        <p:txBody>
          <a:bodyPr>
            <a:noAutofit/>
          </a:bodyPr>
          <a:lstStyle/>
          <a:p>
            <a:r>
              <a:rPr lang="nb-NO" sz="3600" dirty="0"/>
              <a:t>Tilgjengelige 360-filmer i Basissamtaler i    systematisk pårørendesamarbeid </a:t>
            </a:r>
            <a:br>
              <a:rPr lang="nb-NO" sz="3600" dirty="0"/>
            </a:br>
            <a:endParaRPr lang="nb-NO" sz="36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380" y="1825625"/>
            <a:ext cx="7407239" cy="4351338"/>
          </a:xfrm>
        </p:spPr>
      </p:pic>
      <p:sp>
        <p:nvSpPr>
          <p:cNvPr id="5" name="AutoShape 2" descr="logo Sykehuset Innlandet"/>
          <p:cNvSpPr>
            <a:spLocks noChangeAspect="1" noChangeArrowheads="1"/>
          </p:cNvSpPr>
          <p:nvPr/>
        </p:nvSpPr>
        <p:spPr bwMode="auto">
          <a:xfrm>
            <a:off x="231198" y="6032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utoShape 6" descr="logo Sykehuset Innlandet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8" descr="logo Sykehuset Innlandet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utoShape 10" descr="logo Sykehuset Innlandet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fikk 3" descr="logo Sykehuset i Vestfold">
            <a:extLst>
              <a:ext uri="{FF2B5EF4-FFF2-40B4-BE49-F238E27FC236}">
                <a16:creationId xmlns:a16="http://schemas.microsoft.com/office/drawing/2014/main" id="{83CDBCAE-E108-7F51-EF2B-D64692F28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2088" y="6334235"/>
            <a:ext cx="2167781" cy="448120"/>
          </a:xfrm>
          <a:prstGeom prst="rect">
            <a:avLst/>
          </a:prstGeom>
        </p:spPr>
      </p:pic>
      <p:pic>
        <p:nvPicPr>
          <p:cNvPr id="16" name="Grafikk 2" descr="logo Sykehuset Østfold">
            <a:extLst>
              <a:ext uri="{FF2B5EF4-FFF2-40B4-BE49-F238E27FC236}">
                <a16:creationId xmlns:a16="http://schemas.microsoft.com/office/drawing/2014/main" id="{4C28258F-519A-8FA4-7A84-5F7E2D5C07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2674" y="6287616"/>
            <a:ext cx="2186873" cy="486328"/>
          </a:xfrm>
          <a:prstGeom prst="rect">
            <a:avLst/>
          </a:prstGeom>
        </p:spPr>
      </p:pic>
      <p:pic>
        <p:nvPicPr>
          <p:cNvPr id="17" name="Grafikk 4" descr="logo Sykehuset Innlandet">
            <a:extLst>
              <a:ext uri="{FF2B5EF4-FFF2-40B4-BE49-F238E27FC236}">
                <a16:creationId xmlns:a16="http://schemas.microsoft.com/office/drawing/2014/main" id="{72F5553A-BC3E-5A30-D995-AFCC1CB2A65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-11069" r="21198"/>
          <a:stretch/>
        </p:blipFill>
        <p:spPr>
          <a:xfrm>
            <a:off x="8365218" y="6247945"/>
            <a:ext cx="2534059" cy="525999"/>
          </a:xfrm>
          <a:prstGeom prst="rect">
            <a:avLst/>
          </a:prstGeom>
        </p:spPr>
      </p:pic>
      <p:sp>
        <p:nvSpPr>
          <p:cNvPr id="19" name="AutoShape 12" descr="Ledige stillinger hos Vestre Vik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utoShape 16" descr="https://asset.brandfetch.io/idUQLG0Xth/idhKZH_wga.svg?updated=171135220667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utoShape 18" descr="https://asset.brandfetch.io/idUQLG0Xth/idhKZH_wga.svg?updated=1711352206675"/>
          <p:cNvSpPr>
            <a:spLocks noChangeAspect="1" noChangeArrowheads="1"/>
          </p:cNvSpPr>
          <p:nvPr/>
        </p:nvSpPr>
        <p:spPr bwMode="auto">
          <a:xfrm>
            <a:off x="550794" y="11889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kstSylinder 27"/>
          <p:cNvSpPr txBox="1"/>
          <p:nvPr/>
        </p:nvSpPr>
        <p:spPr>
          <a:xfrm>
            <a:off x="669925" y="62701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Bilde 29" descr="C:\Users\hinymo\AppData\Local\Packages\Microsoft.Windows.Photos_8wekyb3d8bbwe\TempState\ShareServiceTempFolder\Vestre Viken - CMYK.jpe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370" y="6332325"/>
            <a:ext cx="1525633" cy="344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22766" y="372416"/>
            <a:ext cx="1564501" cy="156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17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360-filmer til VR briller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/>
              <a:t>Film 1: Samtale med bror og pasientens kjæreste</a:t>
            </a:r>
          </a:p>
          <a:p>
            <a:pPr lvl="0" fontAlgn="base"/>
            <a:r>
              <a:rPr lang="nb-NO" sz="2400" dirty="0"/>
              <a:t>Hva kan man snakke om uten å bryte taushetsplikten? </a:t>
            </a:r>
          </a:p>
          <a:p>
            <a:pPr lvl="0" fontAlgn="base"/>
            <a:r>
              <a:rPr lang="nb-NO" sz="2400" dirty="0"/>
              <a:t>Opplevelsen av pårørenderollen </a:t>
            </a:r>
          </a:p>
          <a:p>
            <a:pPr lvl="0" fontAlgn="base"/>
            <a:r>
              <a:rPr lang="nb-NO" sz="2400" dirty="0"/>
              <a:t>Pårørendestøtte </a:t>
            </a:r>
          </a:p>
          <a:p>
            <a:pPr lvl="0" fontAlgn="base"/>
            <a:r>
              <a:rPr lang="nb-NO" sz="2400" dirty="0"/>
              <a:t>Generell informasjon</a:t>
            </a:r>
          </a:p>
          <a:p>
            <a:endParaRPr lang="nb-NO" sz="2400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Film 2: Samtale med pasient og kjæreste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Erfaringsdeling 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Varseltegn og mestringsplan 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Informasjon om psykoedukativt familiesamarbeid</a:t>
            </a:r>
          </a:p>
          <a:p>
            <a:endParaRPr lang="nb-NO" sz="2400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Basissamtaler i systematisk pårørendesamarbeid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4561" y="333246"/>
            <a:ext cx="924243" cy="924243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31" y="4243359"/>
            <a:ext cx="3060737" cy="229555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74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360-filmer til VR briller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Film 3: Samtale med foreldre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Ivaretakelse av barn som pårørende</a:t>
            </a:r>
          </a:p>
          <a:p>
            <a:endParaRPr lang="nb-NO" sz="2400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/>
              <a:t>Film 4: Samtale med pårørende</a:t>
            </a:r>
          </a:p>
          <a:p>
            <a:pPr lvl="0"/>
            <a:r>
              <a:rPr lang="nb-NO" sz="2400" dirty="0"/>
              <a:t>Forståelse av sykdomsutvikling</a:t>
            </a:r>
          </a:p>
          <a:p>
            <a:pPr lvl="0"/>
            <a:r>
              <a:rPr lang="nb-NO" sz="2400" dirty="0"/>
              <a:t>Psykoedukasjon</a:t>
            </a:r>
          </a:p>
          <a:p>
            <a:pPr lvl="0" fontAlgn="base"/>
            <a:endParaRPr lang="nb-NO" sz="2400" b="1" dirty="0"/>
          </a:p>
          <a:p>
            <a:endParaRPr lang="nb-NO" sz="2400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Basissamtaler i systematisk pårørendesamarbeid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4561" y="333246"/>
            <a:ext cx="924243" cy="92424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A5FCF36-ED98-7019-0967-CBA576958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097530"/>
            <a:ext cx="3664014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76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Calibri Light"/>
              </a:rPr>
              <a:t>Dokumentasjon av samtaler</a:t>
            </a:r>
            <a:endParaRPr lang="nb-NO" err="1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34698" y="1476261"/>
            <a:ext cx="5019101" cy="47582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b-NO" dirty="0">
              <a:cs typeface="Calibri"/>
            </a:endParaRPr>
          </a:p>
          <a:p>
            <a:r>
              <a:rPr lang="nb-NO" dirty="0">
                <a:ea typeface="+mn-lt"/>
                <a:cs typeface="+mn-lt"/>
              </a:rPr>
              <a:t>Hvorfor fraser?</a:t>
            </a:r>
          </a:p>
          <a:p>
            <a:pPr lvl="1"/>
            <a:r>
              <a:rPr lang="nb-NO" dirty="0">
                <a:ea typeface="+mn-lt"/>
                <a:cs typeface="+mn-lt"/>
              </a:rPr>
              <a:t>Effektivisering av journalskriving</a:t>
            </a:r>
          </a:p>
          <a:p>
            <a:pPr lvl="1"/>
            <a:r>
              <a:rPr lang="nb-NO" dirty="0" err="1">
                <a:ea typeface="+mn-lt"/>
                <a:cs typeface="+mn-lt"/>
              </a:rPr>
              <a:t>Kvalitetssikrer</a:t>
            </a:r>
            <a:r>
              <a:rPr lang="nb-NO" dirty="0">
                <a:ea typeface="+mn-lt"/>
                <a:cs typeface="+mn-lt"/>
              </a:rPr>
              <a:t> dokumentasjon</a:t>
            </a:r>
          </a:p>
          <a:p>
            <a:pPr lvl="1"/>
            <a:r>
              <a:rPr lang="nb-NO" dirty="0">
                <a:ea typeface="+mn-lt"/>
                <a:cs typeface="+mn-lt"/>
              </a:rPr>
              <a:t>Sjekkliste for innhold i samtalene</a:t>
            </a:r>
          </a:p>
          <a:p>
            <a:r>
              <a:rPr lang="nb-NO" dirty="0">
                <a:ea typeface="+mn-lt"/>
                <a:cs typeface="+mn-lt"/>
              </a:rPr>
              <a:t>Valg av dokumenttype: Tverrfaglig notat...</a:t>
            </a:r>
            <a:endParaRPr lang="nb-NO" dirty="0">
              <a:cs typeface="Calibri" panose="020F0502020204030204"/>
            </a:endParaRPr>
          </a:p>
          <a:p>
            <a:r>
              <a:rPr lang="nb-NO" dirty="0">
                <a:ea typeface="+mn-lt"/>
                <a:cs typeface="+mn-lt"/>
              </a:rPr>
              <a:t>Dokumentbetegnelse: Tverrfaglig notat – </a:t>
            </a:r>
            <a:r>
              <a:rPr lang="nb-NO" dirty="0" err="1">
                <a:ea typeface="+mn-lt"/>
                <a:cs typeface="+mn-lt"/>
              </a:rPr>
              <a:t>basissamt</a:t>
            </a:r>
            <a:r>
              <a:rPr lang="nb-NO" dirty="0">
                <a:ea typeface="+mn-lt"/>
                <a:cs typeface="+mn-lt"/>
              </a:rPr>
              <a:t> pas</a:t>
            </a:r>
          </a:p>
          <a:p>
            <a:endParaRPr lang="nb-NO" dirty="0">
              <a:cs typeface="Calibri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80989B8-52AF-FDDA-A782-9981EA8ECACA}"/>
              </a:ext>
            </a:extLst>
          </p:cNvPr>
          <p:cNvSpPr txBox="1">
            <a:spLocks/>
          </p:cNvSpPr>
          <p:nvPr/>
        </p:nvSpPr>
        <p:spPr>
          <a:xfrm>
            <a:off x="1088176" y="6255039"/>
            <a:ext cx="10015647" cy="3943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14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Basissamtaler i systematisk pårørendesamarbeid</a:t>
            </a:r>
          </a:p>
          <a:p>
            <a:pPr algn="ctr"/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09B34EA-40E1-B42C-92BA-286AE16CE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1678" y="365125"/>
            <a:ext cx="924243" cy="92424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5F73F4C-91E9-EDC2-B720-F377A123D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017" y="2238522"/>
            <a:ext cx="5022818" cy="29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83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000" b="0" dirty="0">
                <a:latin typeface="+mj-lt"/>
              </a:rPr>
              <a:t>Fraser i dokumentasjon</a:t>
            </a:r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AB4E7DB9-F65F-A23F-80D2-B799F1137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516945" cy="823912"/>
          </a:xfrm>
        </p:spPr>
        <p:txBody>
          <a:bodyPr>
            <a:normAutofit/>
          </a:bodyPr>
          <a:lstStyle/>
          <a:p>
            <a:r>
              <a:rPr lang="nb-NO" sz="2800" dirty="0"/>
              <a:t>Oversikt over fraser som skal brukes</a:t>
            </a:r>
          </a:p>
          <a:p>
            <a:endParaRPr lang="nb-NO" dirty="0"/>
          </a:p>
        </p:txBody>
      </p:sp>
      <p:sp>
        <p:nvSpPr>
          <p:cNvPr id="16" name="Plassholder for innhold 15">
            <a:extLst>
              <a:ext uri="{FF2B5EF4-FFF2-40B4-BE49-F238E27FC236}">
                <a16:creationId xmlns:a16="http://schemas.microsoft.com/office/drawing/2014/main" id="{DD3D252A-720E-C63C-B87E-F90AC65824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20" name="Plassholder for tekst 19">
            <a:extLst>
              <a:ext uri="{FF2B5EF4-FFF2-40B4-BE49-F238E27FC236}">
                <a16:creationId xmlns:a16="http://schemas.microsoft.com/office/drawing/2014/main" id="{582C0D9D-9051-3F5F-1A8C-6CB1D8CF3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8812" y="1262829"/>
            <a:ext cx="5183188" cy="823912"/>
          </a:xfrm>
        </p:spPr>
        <p:txBody>
          <a:bodyPr>
            <a:normAutofit/>
          </a:bodyPr>
          <a:lstStyle/>
          <a:p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104AB07-5E11-0041-25CA-E9E1665A5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1678" y="365125"/>
            <a:ext cx="924243" cy="924243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E0327C98-F74A-0AF0-A8F2-8DE147419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056" y="2505075"/>
            <a:ext cx="8938873" cy="2468832"/>
          </a:xfrm>
          <a:prstGeom prst="rect">
            <a:avLst/>
          </a:prstGeom>
        </p:spPr>
      </p:pic>
      <p:sp>
        <p:nvSpPr>
          <p:cNvPr id="26" name="Plassholder for innhold 25">
            <a:extLst>
              <a:ext uri="{FF2B5EF4-FFF2-40B4-BE49-F238E27FC236}">
                <a16:creationId xmlns:a16="http://schemas.microsoft.com/office/drawing/2014/main" id="{C36224E3-6390-BC31-1A32-6D9E18E8E7E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5125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Agenda for undervisning i BISP-prosjektet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29680" y="1547435"/>
            <a:ext cx="5024120" cy="469000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b-NO" dirty="0">
              <a:cs typeface="Calibri"/>
            </a:endParaRPr>
          </a:p>
          <a:p>
            <a:pPr>
              <a:lnSpc>
                <a:spcPct val="70000"/>
              </a:lnSpc>
            </a:pPr>
            <a:r>
              <a:rPr lang="nb-NO" dirty="0">
                <a:cs typeface="Calibri"/>
              </a:rPr>
              <a:t>Bakgrunn </a:t>
            </a:r>
            <a:endParaRPr lang="nb-NO" dirty="0">
              <a:solidFill>
                <a:srgbClr val="000000"/>
              </a:solidFill>
              <a:cs typeface="Calibri" panose="020F0502020204030204"/>
            </a:endParaRPr>
          </a:p>
          <a:p>
            <a:pPr marL="457200" lvl="1" indent="0">
              <a:lnSpc>
                <a:spcPct val="70000"/>
              </a:lnSpc>
              <a:buNone/>
            </a:pPr>
            <a:endParaRPr lang="nb-NO" dirty="0">
              <a:cs typeface="Calibri"/>
            </a:endParaRPr>
          </a:p>
          <a:p>
            <a:r>
              <a:rPr lang="nb-NO" dirty="0">
                <a:cs typeface="Calibri"/>
              </a:rPr>
              <a:t>Innhold:</a:t>
            </a:r>
            <a:endParaRPr lang="en-US" dirty="0">
              <a:solidFill>
                <a:srgbClr val="FF0000"/>
              </a:solidFill>
              <a:cs typeface="Calibri" panose="020F0502020204030204"/>
            </a:endParaRPr>
          </a:p>
          <a:p>
            <a:pPr lvl="1"/>
            <a:r>
              <a:rPr lang="nb-NO" dirty="0">
                <a:cs typeface="Calibri"/>
              </a:rPr>
              <a:t>De tre samtalene - med filmer</a:t>
            </a:r>
          </a:p>
          <a:p>
            <a:pPr lvl="1"/>
            <a:r>
              <a:rPr lang="nb-NO" dirty="0">
                <a:cs typeface="Calibri"/>
              </a:rPr>
              <a:t>E-læring </a:t>
            </a:r>
          </a:p>
          <a:p>
            <a:pPr lvl="1"/>
            <a:r>
              <a:rPr lang="nb-NO">
                <a:ea typeface="Calibri"/>
                <a:cs typeface="Calibri"/>
              </a:rPr>
              <a:t>Helsefaglig simulering - VR</a:t>
            </a:r>
            <a:endParaRPr lang="nb-NO" dirty="0">
              <a:ea typeface="Calibri"/>
              <a:cs typeface="Calibri"/>
            </a:endParaRPr>
          </a:p>
          <a:p>
            <a:pPr lvl="1"/>
            <a:r>
              <a:rPr lang="nb-NO" dirty="0">
                <a:ea typeface="Calibri"/>
                <a:cs typeface="Calibri"/>
              </a:rPr>
              <a:t>Kompetanseplan</a:t>
            </a:r>
            <a:endParaRPr lang="nb-NO" dirty="0">
              <a:cs typeface="Calibri"/>
            </a:endParaRPr>
          </a:p>
          <a:p>
            <a:pPr lvl="1"/>
            <a:r>
              <a:rPr lang="nb-NO" dirty="0">
                <a:cs typeface="Calibri"/>
              </a:rPr>
              <a:t>Prosedyre</a:t>
            </a:r>
            <a:endParaRPr lang="nb-NO" dirty="0"/>
          </a:p>
          <a:p>
            <a:pPr lvl="1"/>
            <a:r>
              <a:rPr lang="nb-NO" dirty="0">
                <a:cs typeface="Calibri"/>
              </a:rPr>
              <a:t>Dokumentasjon - fraser</a:t>
            </a:r>
          </a:p>
          <a:p>
            <a:pPr marL="457200" lvl="1" indent="0">
              <a:buNone/>
            </a:pPr>
            <a:r>
              <a:rPr lang="nb-NO" dirty="0">
                <a:ea typeface="Calibri"/>
                <a:cs typeface="Calibri"/>
              </a:rPr>
              <a:t>	</a:t>
            </a:r>
          </a:p>
          <a:p>
            <a:endParaRPr lang="nb-NO" dirty="0">
              <a:ea typeface="Calibri"/>
              <a:cs typeface="Calibri"/>
            </a:endParaRPr>
          </a:p>
          <a:p>
            <a:pPr>
              <a:lnSpc>
                <a:spcPct val="70000"/>
              </a:lnSpc>
            </a:pPr>
            <a:endParaRPr lang="nb-NO" dirty="0">
              <a:ea typeface="Calibri"/>
              <a:cs typeface="Calibri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9ACD6A1-6F08-D1F6-3FD7-2FFE221BECA1}"/>
              </a:ext>
            </a:extLst>
          </p:cNvPr>
          <p:cNvSpPr txBox="1">
            <a:spLocks/>
          </p:cNvSpPr>
          <p:nvPr/>
        </p:nvSpPr>
        <p:spPr>
          <a:xfrm>
            <a:off x="1111180" y="6455020"/>
            <a:ext cx="10015647" cy="3943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14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Basissamtaler i systematisk pårørendesamarbeid</a:t>
            </a:r>
          </a:p>
          <a:p>
            <a:pPr algn="ctr"/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7500F7F-0966-9558-9015-F58ADE31D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1678" y="365125"/>
            <a:ext cx="924243" cy="924243"/>
          </a:xfrm>
          <a:prstGeom prst="rect">
            <a:avLst/>
          </a:prstGeom>
        </p:spPr>
      </p:pic>
      <p:pic>
        <p:nvPicPr>
          <p:cNvPr id="6" name="Plassholder for innhold 7" descr="Et bilde som inneholder tegnefilm, tegning, klær, person&#10;&#10;Automatisk generert beskrivelse">
            <a:extLst>
              <a:ext uri="{FF2B5EF4-FFF2-40B4-BE49-F238E27FC236}">
                <a16:creationId xmlns:a16="http://schemas.microsoft.com/office/drawing/2014/main" id="{F3A9D8A9-CD03-AED9-91A3-25C310D283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39" y="2212290"/>
            <a:ext cx="5346853" cy="300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60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838200" y="120873"/>
            <a:ext cx="10515600" cy="1325563"/>
          </a:xfrm>
        </p:spPr>
        <p:txBody>
          <a:bodyPr>
            <a:noAutofit/>
          </a:bodyPr>
          <a:lstStyle/>
          <a:p>
            <a:r>
              <a:rPr lang="nb-NO" sz="4000" b="0" dirty="0">
                <a:latin typeface="+mj-lt"/>
              </a:rPr>
              <a:t>Fraser i dokumentasjon -eksempler</a:t>
            </a:r>
          </a:p>
        </p:txBody>
      </p:sp>
      <p:pic>
        <p:nvPicPr>
          <p:cNvPr id="18" name="Plassholder for innhold 17">
            <a:extLst>
              <a:ext uri="{FF2B5EF4-FFF2-40B4-BE49-F238E27FC236}">
                <a16:creationId xmlns:a16="http://schemas.microsoft.com/office/drawing/2014/main" id="{624234C1-DFF5-52A0-C73A-E87FE5E0C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311235"/>
            <a:ext cx="6902805" cy="1549480"/>
          </a:xfrm>
        </p:spPr>
      </p:pic>
      <p:sp>
        <p:nvSpPr>
          <p:cNvPr id="20" name="Plassholder for tekst 19">
            <a:extLst>
              <a:ext uri="{FF2B5EF4-FFF2-40B4-BE49-F238E27FC236}">
                <a16:creationId xmlns:a16="http://schemas.microsoft.com/office/drawing/2014/main" id="{582C0D9D-9051-3F5F-1A8C-6CB1D8CF3D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008813" y="1262063"/>
            <a:ext cx="5183187" cy="823912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104AB07-5E11-0041-25CA-E9E1665A5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1678" y="365125"/>
            <a:ext cx="924243" cy="924243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6FCBB178-ADFE-4C53-810E-ADB750FA3A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40" r="7724"/>
          <a:stretch/>
        </p:blipFill>
        <p:spPr>
          <a:xfrm>
            <a:off x="149173" y="2711483"/>
            <a:ext cx="5750978" cy="164473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A6EB8158-105E-1F16-5DBC-DE40FD85C54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84" r="5525"/>
          <a:stretch/>
        </p:blipFill>
        <p:spPr>
          <a:xfrm>
            <a:off x="6006159" y="2711483"/>
            <a:ext cx="6064943" cy="358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68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726838" y="404241"/>
            <a:ext cx="10515600" cy="766170"/>
          </a:xfrm>
        </p:spPr>
        <p:txBody>
          <a:bodyPr>
            <a:normAutofit/>
          </a:bodyPr>
          <a:lstStyle/>
          <a:p>
            <a:r>
              <a:rPr lang="nb-NO" sz="4000" dirty="0"/>
              <a:t>Oppsummert 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type="body" idx="1"/>
          </p:nvPr>
        </p:nvSpPr>
        <p:spPr>
          <a:xfrm>
            <a:off x="599837" y="1625032"/>
            <a:ext cx="10515600" cy="19018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600" dirty="0">
                <a:solidFill>
                  <a:schemeClr val="tx1"/>
                </a:solidFill>
                <a:latin typeface="Calibri" panose="020F0502020204030204" pitchFamily="34" charset="0"/>
              </a:rPr>
              <a:t>Basissamtaler i systematisk pårørendesamarbeid(BISP) er et innovasjonsprosjekt hvor  hensikten er å innføre rutinemessige basissamtaler med pasienter med rus- og/eller alvorlige psykiske lidelser og deres pårørende. For å sikre god implementering er det utviklet en digital veiviser for helsepersonell</a:t>
            </a: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1678" y="365125"/>
            <a:ext cx="924243" cy="924243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242" y="3526895"/>
            <a:ext cx="4818791" cy="282945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78142" y="5467477"/>
            <a:ext cx="888873" cy="88887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3420" y="5584190"/>
            <a:ext cx="869569" cy="869569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9006840" y="5584190"/>
            <a:ext cx="822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900" dirty="0">
                <a:hlinkClick r:id="rId7"/>
              </a:rPr>
              <a:t>Systematisk pårørendesamarbeid - </a:t>
            </a:r>
            <a:r>
              <a:rPr lang="nb-NO" sz="900" dirty="0" err="1">
                <a:hlinkClick r:id="rId7"/>
              </a:rPr>
              <a:t>Overview</a:t>
            </a:r>
            <a:r>
              <a:rPr lang="nb-NO" sz="900" dirty="0">
                <a:hlinkClick r:id="rId7"/>
              </a:rPr>
              <a:t> | Rise 360 (articulate.com</a:t>
            </a:r>
            <a:r>
              <a:rPr lang="nb-NO" sz="1600" dirty="0">
                <a:hlinkClick r:id="rId7"/>
              </a:rPr>
              <a:t>)</a:t>
            </a:r>
            <a:endParaRPr lang="nb-NO" sz="1600" dirty="0"/>
          </a:p>
        </p:txBody>
      </p:sp>
      <p:sp>
        <p:nvSpPr>
          <p:cNvPr id="10" name="Rektangel 9"/>
          <p:cNvSpPr/>
          <p:nvPr/>
        </p:nvSpPr>
        <p:spPr>
          <a:xfrm>
            <a:off x="128502" y="5467477"/>
            <a:ext cx="13178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050" dirty="0">
                <a:hlinkClick r:id="rId8"/>
              </a:rPr>
              <a:t>Veiviser i systematisk pårørendesamarbeid - Vestre Viken HF</a:t>
            </a:r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2482272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Veiviser i systematisk pårørendesamarbeid –en støtte for innføring av basissamtaler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nb-NO" b="1" dirty="0">
                <a:latin typeface="Calibri" panose="020F0502020204030204" pitchFamily="34" charset="0"/>
              </a:rPr>
              <a:t>Samtaleguide for basissamtaler</a:t>
            </a:r>
            <a:r>
              <a:rPr lang="nb-NO" dirty="0">
                <a:latin typeface="Calibri" panose="020F0502020204030204" pitchFamily="34" charset="0"/>
              </a:rPr>
              <a:t> for igangsetting av pårørendesamarbeid. </a:t>
            </a:r>
            <a:r>
              <a:rPr lang="nb-NO" dirty="0">
                <a:solidFill>
                  <a:srgbClr val="00338D"/>
                </a:solidFill>
                <a:latin typeface="Calibri" panose="020F0502020204030204" pitchFamily="34" charset="0"/>
              </a:rPr>
              <a:t>​</a:t>
            </a:r>
            <a:endParaRPr lang="nb-NO" dirty="0">
              <a:solidFill>
                <a:srgbClr val="00338D"/>
              </a:solidFill>
              <a:latin typeface="Arial" panose="020B0604020202020204" pitchFamily="34" charset="0"/>
            </a:endParaRPr>
          </a:p>
          <a:p>
            <a:pPr fontAlgn="base"/>
            <a:r>
              <a:rPr lang="nb-NO" b="1" dirty="0">
                <a:latin typeface="Calibri" panose="020F0502020204030204" pitchFamily="34" charset="0"/>
              </a:rPr>
              <a:t>E-læringsprogram</a:t>
            </a:r>
            <a:r>
              <a:rPr lang="nb-NO" dirty="0">
                <a:latin typeface="Calibri" panose="020F0502020204030204" pitchFamily="34" charset="0"/>
              </a:rPr>
              <a:t> med veiledende tekst og videofilmer som på en inspirerende måte viser hvordan basissamtalene gjennomføres ved bruk av Samtaleguiden </a:t>
            </a:r>
            <a:r>
              <a:rPr lang="en-US">
                <a:solidFill>
                  <a:srgbClr val="00338D"/>
                </a:solidFill>
                <a:latin typeface="Calibri" panose="020F0502020204030204" pitchFamily="34" charset="0"/>
              </a:rPr>
              <a:t>​</a:t>
            </a:r>
            <a:endParaRPr lang="en-US">
              <a:solidFill>
                <a:srgbClr val="00338D"/>
              </a:solidFill>
              <a:latin typeface="Arial" panose="020B0604020202020204" pitchFamily="34" charset="0"/>
            </a:endParaRPr>
          </a:p>
          <a:p>
            <a:pPr fontAlgn="base"/>
            <a:r>
              <a:rPr lang="nb-NO" b="1">
                <a:latin typeface="Calibri" panose="020F0502020204030204" pitchFamily="34" charset="0"/>
              </a:rPr>
              <a:t>Retningslinjer for gjennomføring av basissamtalene</a:t>
            </a:r>
            <a:r>
              <a:rPr lang="nb-NO">
                <a:latin typeface="Calibri" panose="020F0502020204030204" pitchFamily="34" charset="0"/>
              </a:rPr>
              <a:t> i e-Håndbok-systemet som kan benyttes på tvers av alle helseforetak </a:t>
            </a:r>
            <a:r>
              <a:rPr lang="en-US">
                <a:solidFill>
                  <a:srgbClr val="00338D"/>
                </a:solidFill>
                <a:latin typeface="Calibri" panose="020F0502020204030204" pitchFamily="34" charset="0"/>
              </a:rPr>
              <a:t>​</a:t>
            </a:r>
            <a:endParaRPr lang="en-US">
              <a:solidFill>
                <a:srgbClr val="00338D"/>
              </a:solidFill>
              <a:latin typeface="Arial" panose="020B0604020202020204" pitchFamily="34" charset="0"/>
            </a:endParaRPr>
          </a:p>
          <a:p>
            <a:pPr fontAlgn="base"/>
            <a:r>
              <a:rPr lang="nb-NO" sz="2400" b="1">
                <a:latin typeface="Calibri" panose="020F0502020204030204" pitchFamily="34" charset="0"/>
              </a:rPr>
              <a:t>Helsefaglig Simulering - SIM benyttes for å trene på å bruke Samtaleguiden</a:t>
            </a:r>
            <a:r>
              <a:rPr lang="nb-NO" sz="2400">
                <a:latin typeface="Calibri" panose="020F0502020204030204" pitchFamily="34" charset="0"/>
              </a:rPr>
              <a:t> Fire VR-filmer med refleksjonsoppgaver/scenarier </a:t>
            </a:r>
            <a:r>
              <a:rPr lang="nb-NO" sz="2400">
                <a:solidFill>
                  <a:srgbClr val="00338D"/>
                </a:solidFill>
                <a:latin typeface="Calibri" panose="020F0502020204030204" pitchFamily="34" charset="0"/>
              </a:rPr>
              <a:t>​</a:t>
            </a:r>
            <a:endParaRPr lang="nb-NO" sz="2400">
              <a:solidFill>
                <a:srgbClr val="00338D"/>
              </a:solidFill>
              <a:latin typeface="Arial" panose="020B0604020202020204" pitchFamily="34" charset="0"/>
            </a:endParaRPr>
          </a:p>
          <a:p>
            <a:pPr fontAlgn="base"/>
            <a:r>
              <a:rPr lang="nb-NO" sz="2400" b="1" dirty="0">
                <a:latin typeface="Calibri" panose="020F0502020204030204" pitchFamily="34" charset="0"/>
              </a:rPr>
              <a:t>Rutiner for oppslag i journal </a:t>
            </a:r>
          </a:p>
          <a:p>
            <a:pPr fontAlgn="base"/>
            <a:r>
              <a:rPr lang="nb-NO" sz="2400" b="1" dirty="0">
                <a:latin typeface="Calibri" panose="020F0502020204030204" pitchFamily="34" charset="0"/>
              </a:rPr>
              <a:t>Implementeringsguide til  innføring av Samtaleguiden for basissamtaler</a:t>
            </a:r>
            <a:r>
              <a:rPr lang="nb-NO" sz="2400" dirty="0">
                <a:latin typeface="Calibri" panose="020F0502020204030204" pitchFamily="34" charset="0"/>
              </a:rPr>
              <a:t> </a:t>
            </a:r>
            <a:endParaRPr lang="nb-NO" sz="2400" dirty="0">
              <a:solidFill>
                <a:srgbClr val="00338D"/>
              </a:solidFill>
              <a:latin typeface="Arial" panose="020B0604020202020204" pitchFamily="34" charset="0"/>
            </a:endParaRPr>
          </a:p>
          <a:p>
            <a:pPr fontAlgn="base"/>
            <a:r>
              <a:rPr lang="nb-NO" sz="2400" b="1" dirty="0">
                <a:latin typeface="Calibri" panose="020F0502020204030204" pitchFamily="34" charset="0"/>
              </a:rPr>
              <a:t>Kompetanseplan i kompetanseportalen</a:t>
            </a:r>
            <a:endParaRPr lang="nb-NO" sz="2400" dirty="0">
              <a:solidFill>
                <a:srgbClr val="00338D"/>
              </a:solidFill>
              <a:latin typeface="Arial" panose="020B0604020202020204" pitchFamily="34" charset="0"/>
            </a:endParaRPr>
          </a:p>
          <a:p>
            <a:endParaRPr lang="nb-NO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D981B6E-7126-BE12-814D-E7A1A55991D4}"/>
              </a:ext>
            </a:extLst>
          </p:cNvPr>
          <p:cNvSpPr txBox="1">
            <a:spLocks/>
          </p:cNvSpPr>
          <p:nvPr/>
        </p:nvSpPr>
        <p:spPr>
          <a:xfrm>
            <a:off x="1111180" y="6455020"/>
            <a:ext cx="10015647" cy="3943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14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Basissamtaler i systematisk pårørendesamarbeid</a:t>
            </a:r>
          </a:p>
          <a:p>
            <a:pPr algn="ctr"/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988B6BA-4819-2BFC-0F6B-2C69F9D63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678" y="365125"/>
            <a:ext cx="924243" cy="92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14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376078" y="32067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b-NO" dirty="0"/>
              <a:t>Faglige ansvarlige for Veiviser for systematisk pårørendesamarbeid og e-lærings-programmet Systematisk pårørendesamarbeid </a:t>
            </a:r>
          </a:p>
        </p:txBody>
      </p:sp>
      <p:pic>
        <p:nvPicPr>
          <p:cNvPr id="3" name="Plassholder for innhold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078" y="2134828"/>
            <a:ext cx="5791702" cy="4267570"/>
          </a:xfrm>
          <a:prstGeom prst="rect">
            <a:avLst/>
          </a:prstGeom>
        </p:spPr>
      </p:pic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Basissamtaler i systematisk pårørendesamarbeid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1678" y="365125"/>
            <a:ext cx="924243" cy="924243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520" y="2430019"/>
            <a:ext cx="5267401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26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Forskning på pårørendesamarbeid 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600" dirty="0"/>
              <a:t>Å involvere pårørende i behandling for pasienter med rus og/eller alvorlige psykiske lidelser kan:</a:t>
            </a:r>
          </a:p>
          <a:p>
            <a:r>
              <a:rPr lang="nb-NO" sz="2600" dirty="0"/>
              <a:t> bedre funksjon for pasienten</a:t>
            </a:r>
          </a:p>
          <a:p>
            <a:r>
              <a:rPr lang="nb-NO" sz="2600" dirty="0"/>
              <a:t> redusere tilbakefall og sykehusinnleggelser</a:t>
            </a:r>
          </a:p>
          <a:p>
            <a:r>
              <a:rPr lang="nb-NO" sz="2600" dirty="0"/>
              <a:t>sikre ivaretakelse av pårørende </a:t>
            </a:r>
          </a:p>
          <a:p>
            <a:r>
              <a:rPr lang="nb-NO" sz="2600" dirty="0"/>
              <a:t>bidra til bedre ivaretakelse av barn som pårørende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sz="2600" dirty="0"/>
              <a:t>Likevel - stor variasjon i hvilken grad pårørende-                             samarbeidet utføres – flaskehals </a:t>
            </a:r>
            <a:r>
              <a:rPr lang="nb-NO" sz="2600"/>
              <a:t>er igangsetting</a:t>
            </a:r>
            <a:endParaRPr lang="nb-NO" sz="2600" dirty="0"/>
          </a:p>
          <a:p>
            <a:pPr marL="0" indent="0">
              <a:buNone/>
            </a:pPr>
            <a:r>
              <a:rPr lang="nb-NO" sz="2000" dirty="0">
                <a:hlinkClick r:id="rId3"/>
              </a:rPr>
              <a:t>Bedre Pårørendesamarbeid - Institutt for helse og samfunn (uio.no)</a:t>
            </a:r>
            <a:endParaRPr lang="nb-NO" sz="2000" dirty="0"/>
          </a:p>
          <a:p>
            <a:endParaRPr lang="nb-N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64571E-208E-FF2D-8D49-7890BEAFAD3B}"/>
              </a:ext>
            </a:extLst>
          </p:cNvPr>
          <p:cNvSpPr txBox="1">
            <a:spLocks/>
          </p:cNvSpPr>
          <p:nvPr/>
        </p:nvSpPr>
        <p:spPr>
          <a:xfrm>
            <a:off x="1111180" y="6455020"/>
            <a:ext cx="10015647" cy="3943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14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Basissamtaler i systematisk pårørendesamarbeid</a:t>
            </a:r>
          </a:p>
          <a:p>
            <a:pPr algn="ctr"/>
            <a:endParaRPr lang="en-US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E19B6E98-5105-580B-0E98-8E0FA50F1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1678" y="365125"/>
            <a:ext cx="924243" cy="924243"/>
          </a:xfrm>
          <a:prstGeom prst="rect">
            <a:avLst/>
          </a:prstGeom>
        </p:spPr>
      </p:pic>
      <p:pic>
        <p:nvPicPr>
          <p:cNvPr id="6" name="Bilde 5" descr="Et bilde som inneholder sko, klær, sitting, møbler&#10;&#10;Automatisk generert beskrivelse">
            <a:extLst>
              <a:ext uri="{FF2B5EF4-FFF2-40B4-BE49-F238E27FC236}">
                <a16:creationId xmlns:a16="http://schemas.microsoft.com/office/drawing/2014/main" id="{0000E442-7F5A-48F6-F423-DA798C300C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476" y="3401841"/>
            <a:ext cx="2754007" cy="277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34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Forankring</a:t>
            </a:r>
          </a:p>
        </p:txBody>
      </p:sp>
      <p:pic>
        <p:nvPicPr>
          <p:cNvPr id="10" name="Plassholder for innho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21" y="2281653"/>
            <a:ext cx="2366294" cy="334436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1460" y="2281653"/>
            <a:ext cx="2367358" cy="334436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CA8DBFC-55D7-1D6F-6403-BD07B1455B11}"/>
              </a:ext>
            </a:extLst>
          </p:cNvPr>
          <p:cNvSpPr txBox="1">
            <a:spLocks/>
          </p:cNvSpPr>
          <p:nvPr/>
        </p:nvSpPr>
        <p:spPr>
          <a:xfrm>
            <a:off x="1111180" y="6455020"/>
            <a:ext cx="10015647" cy="3943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14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Basissamtaler i systematisk pårørendesamarbeid</a:t>
            </a:r>
          </a:p>
          <a:p>
            <a:pPr algn="ctr"/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8541900-C73E-CFC9-447A-3C7AFA8E1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1678" y="365125"/>
            <a:ext cx="924243" cy="924243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0720C8C3-6B2F-730B-53A3-4257C0E47058}"/>
              </a:ext>
            </a:extLst>
          </p:cNvPr>
          <p:cNvSpPr/>
          <p:nvPr/>
        </p:nvSpPr>
        <p:spPr>
          <a:xfrm>
            <a:off x="6364394" y="2281653"/>
            <a:ext cx="2367358" cy="33458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/>
          <p:cNvSpPr/>
          <p:nvPr/>
        </p:nvSpPr>
        <p:spPr>
          <a:xfrm>
            <a:off x="6480245" y="2910936"/>
            <a:ext cx="2135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751" hangingPunct="0"/>
            <a:r>
              <a:rPr lang="nb-NO" sz="1600" b="1" dirty="0">
                <a:solidFill>
                  <a:srgbClr val="145F75"/>
                </a:solidFill>
                <a:latin typeface="+mj-lt"/>
                <a:ea typeface="Helvetica Neue"/>
                <a:cs typeface="Helvetica Neue"/>
                <a:sym typeface="Helvetica Neue"/>
              </a:rPr>
              <a:t>Pasientforløp for psykisk helse og rus</a:t>
            </a:r>
          </a:p>
        </p:txBody>
      </p:sp>
      <p:pic>
        <p:nvPicPr>
          <p:cNvPr id="19" name="Plassholder for innhold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3945" y="4884267"/>
            <a:ext cx="1297538" cy="697340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25A685D8-8C91-80BE-8D4A-EE976B1D11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2152" y="3619728"/>
            <a:ext cx="1204322" cy="126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86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Helseforetak skal ha systemer for pårørendeinvolvering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1" y="1547435"/>
            <a:ext cx="5719920" cy="49075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400" dirty="0"/>
              <a:t>Helse- og omsorgstjenesten skal ha systemer og rutiner som legger til rette for informasjon og dialog med pårørende</a:t>
            </a:r>
          </a:p>
          <a:p>
            <a:r>
              <a:rPr lang="nb-NO" sz="2400" dirty="0"/>
              <a:t> Pårørende kan også ha behov for støtte og hjelp for egen del</a:t>
            </a:r>
            <a:endParaRPr lang="en-US" sz="2400" dirty="0"/>
          </a:p>
          <a:p>
            <a:pPr lvl="0"/>
            <a:r>
              <a:rPr lang="nb-NO" sz="2400" dirty="0"/>
              <a:t>Rammer for dialog med pårørende er ledelsens ansvar og må kommuniseres til pasienter, brukere og pårørende</a:t>
            </a:r>
            <a:endParaRPr lang="en-US" sz="2400" dirty="0"/>
          </a:p>
          <a:p>
            <a:pPr lvl="1"/>
            <a:r>
              <a:rPr lang="nb-NO" u="sng" dirty="0">
                <a:hlinkClick r:id="rId3"/>
              </a:rPr>
              <a:t>Plikt til pårørendeinvolvering og støtte – Helsedirektoratet</a:t>
            </a:r>
            <a:endParaRPr lang="nb-NO" u="sng" dirty="0"/>
          </a:p>
          <a:p>
            <a:pPr marL="0" indent="0">
              <a:lnSpc>
                <a:spcPct val="70000"/>
              </a:lnSpc>
              <a:buNone/>
            </a:pPr>
            <a:endParaRPr lang="nb-NO" dirty="0">
              <a:ea typeface="Calibri"/>
              <a:cs typeface="Calibri"/>
            </a:endParaRPr>
          </a:p>
          <a:p>
            <a:pPr>
              <a:lnSpc>
                <a:spcPct val="70000"/>
              </a:lnSpc>
            </a:pPr>
            <a:endParaRPr lang="nb-NO" dirty="0">
              <a:ea typeface="Calibri"/>
              <a:cs typeface="Calibri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9ACD6A1-6F08-D1F6-3FD7-2FFE221BECA1}"/>
              </a:ext>
            </a:extLst>
          </p:cNvPr>
          <p:cNvSpPr txBox="1">
            <a:spLocks/>
          </p:cNvSpPr>
          <p:nvPr/>
        </p:nvSpPr>
        <p:spPr>
          <a:xfrm>
            <a:off x="1111180" y="6455020"/>
            <a:ext cx="10015647" cy="3943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14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Basissamtaler i systematisk pårørendesamarbeid</a:t>
            </a:r>
          </a:p>
          <a:p>
            <a:pPr algn="ctr"/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7500F7F-0966-9558-9015-F58ADE31D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1678" y="365125"/>
            <a:ext cx="924243" cy="92424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0AF1A5A-23C1-E14C-455C-2BCDBAF3E0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81" y="2170182"/>
            <a:ext cx="5320623" cy="299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74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1656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sz="4000" dirty="0"/>
              <a:t>Basissamtaler for pårørendesamarbeid </a:t>
            </a:r>
            <a:br>
              <a:rPr lang="nb-NO" sz="4000" dirty="0"/>
            </a:br>
            <a:r>
              <a:rPr lang="nb-NO" sz="4000" dirty="0"/>
              <a:t>(BISP-prosjektet)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23840" y="1825625"/>
            <a:ext cx="602996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400" dirty="0"/>
              <a:t>Vestre Viken eier og  leder prosjektet</a:t>
            </a:r>
          </a:p>
          <a:p>
            <a:r>
              <a:rPr lang="nb-NO" sz="2400" dirty="0"/>
              <a:t>Samarbeidspartnere:</a:t>
            </a:r>
          </a:p>
          <a:p>
            <a:pPr lvl="1"/>
            <a:r>
              <a:rPr lang="nb-NO" sz="2200" dirty="0"/>
              <a:t>Senter for medisinsk etikk ved UiO</a:t>
            </a:r>
          </a:p>
          <a:p>
            <a:pPr lvl="1"/>
            <a:r>
              <a:rPr lang="nb-NO" sz="2200" dirty="0"/>
              <a:t>Sykehuset i Vestfold og Sykehuset Østfold</a:t>
            </a:r>
          </a:p>
          <a:p>
            <a:pPr lvl="1"/>
            <a:r>
              <a:rPr lang="nb-NO" sz="2200" dirty="0"/>
              <a:t>Mental helse, LPP, Pårørendealliansen </a:t>
            </a:r>
          </a:p>
          <a:p>
            <a:pPr lvl="1"/>
            <a:r>
              <a:rPr lang="nb-NO" sz="2200" dirty="0"/>
              <a:t>TIPS Sør-Øst</a:t>
            </a:r>
          </a:p>
          <a:p>
            <a:pPr lvl="1"/>
            <a:r>
              <a:rPr lang="nb-NO" sz="2200" dirty="0">
                <a:cs typeface="Calibri"/>
              </a:rPr>
              <a:t>Sykehuset Innlandet</a:t>
            </a:r>
            <a:endParaRPr lang="nb-NO" sz="2200" dirty="0"/>
          </a:p>
          <a:p>
            <a:r>
              <a:rPr lang="nb-NO" sz="2400" dirty="0"/>
              <a:t>Tildelt 1.5 million kroner i innovasjons-                                                       midler fra Helse Sør-Øst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611362B-0DF1-16B6-9C51-0154E4EFB32D}"/>
              </a:ext>
            </a:extLst>
          </p:cNvPr>
          <p:cNvSpPr txBox="1">
            <a:spLocks/>
          </p:cNvSpPr>
          <p:nvPr/>
        </p:nvSpPr>
        <p:spPr>
          <a:xfrm>
            <a:off x="1111180" y="6455020"/>
            <a:ext cx="10015647" cy="3943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14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Basissamtaler i systematisk pårørendesamarbeid</a:t>
            </a:r>
          </a:p>
          <a:p>
            <a:pPr algn="ctr"/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6C0F1AC-91A9-A207-1A79-C7AD822B3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1678" y="365125"/>
            <a:ext cx="924243" cy="924243"/>
          </a:xfrm>
          <a:prstGeom prst="rect">
            <a:avLst/>
          </a:prstGeom>
        </p:spPr>
      </p:pic>
      <p:pic>
        <p:nvPicPr>
          <p:cNvPr id="8" name="Bilde 7" descr="Et bilde som inneholder sko, klær, sitting, møbler&#10;&#10;Automatisk generert beskrivelse">
            <a:extLst>
              <a:ext uri="{FF2B5EF4-FFF2-40B4-BE49-F238E27FC236}">
                <a16:creationId xmlns:a16="http://schemas.microsoft.com/office/drawing/2014/main" id="{7CE04400-7ACC-046D-A442-8765C0C55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1" y="2471530"/>
            <a:ext cx="2149268" cy="2251971"/>
          </a:xfrm>
          <a:prstGeom prst="rect">
            <a:avLst/>
          </a:prstGeom>
        </p:spPr>
      </p:pic>
      <p:pic>
        <p:nvPicPr>
          <p:cNvPr id="10" name="Bilde 9" descr="Et bilde som inneholder sko, klær, sitting, møbler&#10;&#10;Automatisk generert beskrivelse">
            <a:extLst>
              <a:ext uri="{FF2B5EF4-FFF2-40B4-BE49-F238E27FC236}">
                <a16:creationId xmlns:a16="http://schemas.microsoft.com/office/drawing/2014/main" id="{BBC7856A-5A85-2A44-6386-91C080F87C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099" y="2350223"/>
            <a:ext cx="2535471" cy="255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86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>
                <a:cs typeface="Calibri Light"/>
              </a:rPr>
              <a:t>BISP-prosjektet - hva er det?</a:t>
            </a:r>
            <a:endParaRPr lang="en-US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04000" y="1825625"/>
            <a:ext cx="47498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400" dirty="0">
                <a:latin typeface="Calibri"/>
                <a:cs typeface="Calibri"/>
              </a:rPr>
              <a:t>Tjenesteinnovasjonsprosjekt </a:t>
            </a:r>
          </a:p>
          <a:p>
            <a:pPr marL="0" indent="0">
              <a:buNone/>
            </a:pPr>
            <a:r>
              <a:rPr lang="nb-NO" sz="2400" dirty="0">
                <a:latin typeface="Calibri"/>
                <a:cs typeface="Calibri"/>
              </a:rPr>
              <a:t> </a:t>
            </a:r>
            <a:r>
              <a:rPr lang="nb-NO" sz="2400" b="1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Hensikten med prosjektet er å:</a:t>
            </a:r>
          </a:p>
          <a:p>
            <a:r>
              <a:rPr lang="nb-NO" sz="2400" dirty="0">
                <a:latin typeface="Calibri"/>
                <a:cs typeface="Calibri"/>
              </a:rPr>
              <a:t> innføre rutinemessige basissamtaler med pasienter med rus- og/eller alvorlige psykiske lidelser og deres pårørende</a:t>
            </a:r>
          </a:p>
          <a:p>
            <a:r>
              <a:rPr lang="nb-NO" sz="2400" dirty="0">
                <a:latin typeface="Calibri"/>
                <a:cs typeface="Calibri"/>
              </a:rPr>
              <a:t> å utvikle en digital veiviser for helsepersonell for å sikre god implementering</a:t>
            </a:r>
          </a:p>
          <a:p>
            <a:pPr marL="0" indent="0">
              <a:buNone/>
            </a:pPr>
            <a:endParaRPr lang="nb-NO" dirty="0">
              <a:latin typeface="Calibri"/>
              <a:cs typeface="Calibri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004EACA-68EA-2DEC-8E1E-9F623FB9A4C1}"/>
              </a:ext>
            </a:extLst>
          </p:cNvPr>
          <p:cNvSpPr txBox="1">
            <a:spLocks/>
          </p:cNvSpPr>
          <p:nvPr/>
        </p:nvSpPr>
        <p:spPr>
          <a:xfrm>
            <a:off x="1111180" y="6455020"/>
            <a:ext cx="10015647" cy="3943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14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Basissamtaler i systematisk pårørendesamarbeid</a:t>
            </a:r>
          </a:p>
          <a:p>
            <a:pPr algn="ctr"/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7A4BEF9-F7CB-0953-63FC-2698B03FA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1678" y="365125"/>
            <a:ext cx="924243" cy="924243"/>
          </a:xfrm>
          <a:prstGeom prst="rect">
            <a:avLst/>
          </a:prstGeom>
        </p:spPr>
      </p:pic>
      <p:pic>
        <p:nvPicPr>
          <p:cNvPr id="6" name="Plassholder for innhold 4">
            <a:extLst>
              <a:ext uri="{FF2B5EF4-FFF2-40B4-BE49-F238E27FC236}">
                <a16:creationId xmlns:a16="http://schemas.microsoft.com/office/drawing/2014/main" id="{5D048F4F-6C97-9B14-9305-623CA8C38A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27" y="1968745"/>
            <a:ext cx="5415876" cy="304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35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000" b="0" dirty="0">
                <a:latin typeface="+mj-lt"/>
              </a:rPr>
              <a:t>Følgende lokale enheter deltar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70000" lnSpcReduction="20000"/>
          </a:bodyPr>
          <a:lstStyle/>
          <a:p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idx="14"/>
          </p:nvPr>
        </p:nvSpPr>
        <p:spPr>
          <a:xfrm>
            <a:off x="6400800" y="1839988"/>
            <a:ext cx="5400136" cy="45167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400" dirty="0"/>
              <a:t>Døgnseksjonen, Ringerike DPS</a:t>
            </a:r>
            <a:endParaRPr lang="en-US" sz="2400" dirty="0">
              <a:cs typeface="Calibri"/>
            </a:endParaRPr>
          </a:p>
          <a:p>
            <a:r>
              <a:rPr lang="nb-NO" sz="2400" dirty="0"/>
              <a:t>Døgnseksjon, ARA Konnerud</a:t>
            </a:r>
            <a:endParaRPr lang="en-US" sz="2400" dirty="0">
              <a:cs typeface="Calibri"/>
            </a:endParaRPr>
          </a:p>
          <a:p>
            <a:r>
              <a:rPr lang="nb-NO" sz="2400" dirty="0">
                <a:cs typeface="Calibri"/>
              </a:rPr>
              <a:t>FACT, Drammen DPS</a:t>
            </a:r>
            <a:endParaRPr lang="en-US" sz="2400" dirty="0">
              <a:cs typeface="Calibri"/>
            </a:endParaRPr>
          </a:p>
          <a:p>
            <a:r>
              <a:rPr lang="nb-NO" sz="2400" dirty="0"/>
              <a:t>Fire døgnseksjoner Blakstad sykehus</a:t>
            </a:r>
          </a:p>
          <a:p>
            <a:pPr lvl="1"/>
            <a:r>
              <a:rPr lang="nb-NO" sz="2200" dirty="0"/>
              <a:t>Seksjon for unge</a:t>
            </a:r>
            <a:endParaRPr lang="en-US" sz="2200" dirty="0"/>
          </a:p>
          <a:p>
            <a:pPr lvl="1"/>
            <a:r>
              <a:rPr lang="nb-NO" sz="2200" dirty="0"/>
              <a:t>Sikkerhetsseksjonen</a:t>
            </a:r>
            <a:endParaRPr lang="en-US" sz="2200" dirty="0"/>
          </a:p>
          <a:p>
            <a:pPr lvl="1"/>
            <a:r>
              <a:rPr lang="nb-NO" sz="2200" dirty="0"/>
              <a:t>Psykosepost A+B</a:t>
            </a:r>
            <a:endParaRPr lang="en-US" sz="2200" dirty="0">
              <a:cs typeface="Calibri" panose="020F0502020204030204"/>
            </a:endParaRPr>
          </a:p>
          <a:p>
            <a:r>
              <a:rPr lang="nb-NO" sz="2400" dirty="0"/>
              <a:t>Psykiatrisk utredning, døgn Sykehuset Østfold</a:t>
            </a:r>
            <a:endParaRPr lang="en-US" sz="2400" dirty="0">
              <a:cs typeface="Calibri" panose="020F0502020204030204"/>
            </a:endParaRPr>
          </a:p>
          <a:p>
            <a:r>
              <a:rPr lang="nb-NO" sz="2400" dirty="0"/>
              <a:t>Psykosepost, DPS Vestfold</a:t>
            </a:r>
            <a:endParaRPr lang="nb-NO" dirty="0"/>
          </a:p>
          <a:p>
            <a:endParaRPr lang="nb-NO" sz="2400" dirty="0"/>
          </a:p>
          <a:p>
            <a:endParaRPr lang="nb-NO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B6817C1-462D-6A60-677E-75076312596F}"/>
              </a:ext>
            </a:extLst>
          </p:cNvPr>
          <p:cNvSpPr txBox="1">
            <a:spLocks/>
          </p:cNvSpPr>
          <p:nvPr/>
        </p:nvSpPr>
        <p:spPr>
          <a:xfrm>
            <a:off x="1111180" y="6455020"/>
            <a:ext cx="10015647" cy="3943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14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Basissamtaler i systematisk pårørendesamarbeid</a:t>
            </a:r>
          </a:p>
          <a:p>
            <a:pPr algn="ctr"/>
            <a:endParaRPr lang="en-US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88FB9ED-86EC-E277-A8FA-F7579AF50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678" y="365125"/>
            <a:ext cx="924243" cy="92424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BA4A436-6691-8BA5-970C-F5C24E39C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54" y="2287893"/>
            <a:ext cx="2527119" cy="2645419"/>
          </a:xfrm>
          <a:prstGeom prst="rect">
            <a:avLst/>
          </a:prstGeom>
        </p:spPr>
      </p:pic>
      <p:pic>
        <p:nvPicPr>
          <p:cNvPr id="7" name="Bilde 6" descr="Et bilde som inneholder sko, klær, sitting, møbler&#10;&#10;Automatisk generert beskrivelse">
            <a:extLst>
              <a:ext uri="{FF2B5EF4-FFF2-40B4-BE49-F238E27FC236}">
                <a16:creationId xmlns:a16="http://schemas.microsoft.com/office/drawing/2014/main" id="{E2ADFCB7-84A1-5722-985D-AB5148735C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773" y="2172464"/>
            <a:ext cx="2854395" cy="287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09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000" b="0" dirty="0">
                <a:latin typeface="+mj-lt"/>
              </a:rPr>
              <a:t>E-læringsprogram</a:t>
            </a:r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/>
              <a:t>Systematisk pårørendesamarbeid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4"/>
          </p:nvPr>
        </p:nvSpPr>
        <p:spPr/>
        <p:txBody>
          <a:bodyPr lIns="91440" tIns="45720" rIns="91440" bIns="45720" anchor="t"/>
          <a:lstStyle/>
          <a:p>
            <a:r>
              <a:rPr lang="nb-NO" sz="2800" dirty="0">
                <a:cs typeface="Calibri"/>
              </a:rPr>
              <a:t>Sammendrag av det digitale læringsprogrammet på internett. </a:t>
            </a:r>
          </a:p>
          <a:p>
            <a:r>
              <a:rPr lang="nb-NO" sz="2800" dirty="0">
                <a:cs typeface="Calibri"/>
              </a:rPr>
              <a:t>Mål: gi basiskunnskap om systematisk pårørendesamarbeid</a:t>
            </a:r>
          </a:p>
          <a:p>
            <a:endParaRPr lang="nb-NO" sz="2800" dirty="0">
              <a:cs typeface="Calibri"/>
            </a:endParaRPr>
          </a:p>
          <a:p>
            <a:r>
              <a:rPr lang="nb-NO" sz="2800" dirty="0">
                <a:hlinkClick r:id="rId3"/>
              </a:rPr>
              <a:t>Systematisk pårørendesamarbeid - </a:t>
            </a:r>
            <a:r>
              <a:rPr lang="nb-NO" sz="2800" dirty="0" err="1">
                <a:hlinkClick r:id="rId3"/>
              </a:rPr>
              <a:t>Overview</a:t>
            </a:r>
            <a:r>
              <a:rPr lang="nb-NO" sz="2800" dirty="0">
                <a:hlinkClick r:id="rId3"/>
              </a:rPr>
              <a:t> (sabacloud.com)</a:t>
            </a:r>
            <a:endParaRPr lang="nb-NO" sz="2800" dirty="0">
              <a:cs typeface="Calibri"/>
            </a:endParaRP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BDD63C6-DA72-9506-0247-FB7294D2E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714" y="1670941"/>
            <a:ext cx="5487222" cy="3221939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D104AB07-5E11-0041-25CA-E9E1665A5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1678" y="365125"/>
            <a:ext cx="924243" cy="92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31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639118CE929242A999F6D9375BA410" ma:contentTypeVersion="14" ma:contentTypeDescription="Create a new document." ma:contentTypeScope="" ma:versionID="860bf175ef4b2cbfb016fdc668f02922">
  <xsd:schema xmlns:xsd="http://www.w3.org/2001/XMLSchema" xmlns:xs="http://www.w3.org/2001/XMLSchema" xmlns:p="http://schemas.microsoft.com/office/2006/metadata/properties" xmlns:ns2="8a1a7204-3baa-4323-baa8-1953bacef9a4" xmlns:ns3="e92489f1-1f19-44d0-ac43-791da4ab5833" targetNamespace="http://schemas.microsoft.com/office/2006/metadata/properties" ma:root="true" ma:fieldsID="15e6b67b14603c7d724f39674b3e9ef6" ns2:_="" ns3:_="">
    <xsd:import namespace="8a1a7204-3baa-4323-baa8-1953bacef9a4"/>
    <xsd:import namespace="e92489f1-1f19-44d0-ac43-791da4ab58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a7204-3baa-4323-baa8-1953bacef9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be3d436-fbfd-41cc-af34-671200448d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489f1-1f19-44d0-ac43-791da4ab583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fedbf912-ad81-4e25-8a13-bb2d6d3603c6}" ma:internalName="TaxCatchAll" ma:showField="CatchAllData" ma:web="e92489f1-1f19-44d0-ac43-791da4ab58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a1a7204-3baa-4323-baa8-1953bacef9a4">
      <Terms xmlns="http://schemas.microsoft.com/office/infopath/2007/PartnerControls"/>
    </lcf76f155ced4ddcb4097134ff3c332f>
    <TaxCatchAll xmlns="e92489f1-1f19-44d0-ac43-791da4ab5833" xsi:nil="true"/>
  </documentManagement>
</p:properties>
</file>

<file path=customXml/itemProps1.xml><?xml version="1.0" encoding="utf-8"?>
<ds:datastoreItem xmlns:ds="http://schemas.openxmlformats.org/officeDocument/2006/customXml" ds:itemID="{0D66C356-B857-4330-B013-88DF304E794D}">
  <ds:schemaRefs>
    <ds:schemaRef ds:uri="8a1a7204-3baa-4323-baa8-1953bacef9a4"/>
    <ds:schemaRef ds:uri="e92489f1-1f19-44d0-ac43-791da4ab58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CF73839-BD42-4AE7-9E1D-736268BCE3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20925D-6A76-4F4E-A057-90ACC2ADF750}">
  <ds:schemaRefs>
    <ds:schemaRef ds:uri="8a1a7204-3baa-4323-baa8-1953bacef9a4"/>
    <ds:schemaRef ds:uri="http://purl.org/dc/elements/1.1/"/>
    <ds:schemaRef ds:uri="http://purl.org/dc/terms/"/>
    <ds:schemaRef ds:uri="http://purl.org/dc/dcmitype/"/>
    <ds:schemaRef ds:uri="e92489f1-1f19-44d0-ac43-791da4ab5833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Metadata/LabelInfo.xml><?xml version="1.0" encoding="utf-8"?>
<clbl:labelList xmlns:clbl="http://schemas.microsoft.com/office/2020/mipLabelMetadata">
  <clbl:label id="{5b906c1f-19d2-4ac1-bea8-1ddf524e35b3}" enabled="1" method="Standard" siteId="{7f8e4cf0-71fb-489c-a336-3f9252a6390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1441</Words>
  <Application>Microsoft Office PowerPoint</Application>
  <PresentationFormat>Widescreen</PresentationFormat>
  <Paragraphs>232</Paragraphs>
  <Slides>23</Slides>
  <Notes>19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Times New Roman</vt:lpstr>
      <vt:lpstr>Office-tema</vt:lpstr>
      <vt:lpstr>1_Office-tema</vt:lpstr>
      <vt:lpstr>2_Office-tema</vt:lpstr>
      <vt:lpstr>Basissamtaler i systematisk pårørendesamarbeid – BISP-prosjektet                                </vt:lpstr>
      <vt:lpstr>Agenda for undervisning i BISP-prosjektet </vt:lpstr>
      <vt:lpstr>Forskning på pårørendesamarbeid  </vt:lpstr>
      <vt:lpstr>Forankring</vt:lpstr>
      <vt:lpstr>Helseforetak skal ha systemer for pårørendeinvolvering </vt:lpstr>
      <vt:lpstr>Basissamtaler for pårørendesamarbeid  (BISP-prosjektet) </vt:lpstr>
      <vt:lpstr>BISP-prosjektet - hva er det?</vt:lpstr>
      <vt:lpstr>Følgende lokale enheter deltar</vt:lpstr>
      <vt:lpstr>E-læringsprogram</vt:lpstr>
      <vt:lpstr>PowerPoint-presentasjon</vt:lpstr>
      <vt:lpstr>Overskrifter i prosedyren for systematisk prosedyren   </vt:lpstr>
      <vt:lpstr>PowerPoint-presentasjon</vt:lpstr>
      <vt:lpstr>Innhold i kompetanseplanen  HSØ-Grunnopplæring og gjennomføring av systematisk pårørendesamarbeid </vt:lpstr>
      <vt:lpstr>VR-basert simulering</vt:lpstr>
      <vt:lpstr>Tilgjengelige 360-filmer i Basissamtaler i    systematisk pårørendesamarbeid  </vt:lpstr>
      <vt:lpstr>360-filmer til VR briller</vt:lpstr>
      <vt:lpstr>360-filmer til VR briller</vt:lpstr>
      <vt:lpstr>Dokumentasjon av samtaler</vt:lpstr>
      <vt:lpstr>Fraser i dokumentasjon</vt:lpstr>
      <vt:lpstr>Fraser i dokumentasjon -eksempler</vt:lpstr>
      <vt:lpstr>Oppsummert </vt:lpstr>
      <vt:lpstr>Veiviser i systematisk pårørendesamarbeid –en støtte for innføring av basissamtaler</vt:lpstr>
      <vt:lpstr>Faglige ansvarlige for Veiviser for systematisk pårørendesamarbeid og e-lærings-programmet Systematisk pårørendesamarbeid 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Systematisk pårørendesamarbeid     (logo?)</dc:title>
  <dc:creator>Hilde Nybakk Nymoen</dc:creator>
  <cp:lastModifiedBy>Hilde Nybakk Nymoen</cp:lastModifiedBy>
  <cp:revision>53</cp:revision>
  <dcterms:created xsi:type="dcterms:W3CDTF">2024-03-25T11:55:20Z</dcterms:created>
  <dcterms:modified xsi:type="dcterms:W3CDTF">2024-12-02T12:49:04Z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0x01010055639118CE929242A999F6D9375BA410</vt:lpwstr>
  </property>
  <property fmtid="{D5CDD505-2E9C-101B-9397-08002B2CF9AE}" pid="3" name="MediaServiceImageTags">
    <vt:lpwstr/>
  </property>
</Properties>
</file>